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2" r:id="rId2"/>
  </p:sldMasterIdLst>
  <p:notesMasterIdLst>
    <p:notesMasterId r:id="rId37"/>
  </p:notesMasterIdLst>
  <p:handoutMasterIdLst>
    <p:handoutMasterId r:id="rId38"/>
  </p:handoutMasterIdLst>
  <p:sldIdLst>
    <p:sldId id="257" r:id="rId3"/>
    <p:sldId id="258" r:id="rId4"/>
    <p:sldId id="259" r:id="rId5"/>
    <p:sldId id="271" r:id="rId6"/>
    <p:sldId id="269" r:id="rId7"/>
    <p:sldId id="266" r:id="rId8"/>
    <p:sldId id="262" r:id="rId9"/>
    <p:sldId id="273" r:id="rId10"/>
    <p:sldId id="272" r:id="rId11"/>
    <p:sldId id="291" r:id="rId12"/>
    <p:sldId id="263" r:id="rId13"/>
    <p:sldId id="264" r:id="rId14"/>
    <p:sldId id="268" r:id="rId15"/>
    <p:sldId id="267" r:id="rId16"/>
    <p:sldId id="275" r:id="rId17"/>
    <p:sldId id="276" r:id="rId18"/>
    <p:sldId id="261" r:id="rId19"/>
    <p:sldId id="277" r:id="rId20"/>
    <p:sldId id="270" r:id="rId21"/>
    <p:sldId id="260" r:id="rId22"/>
    <p:sldId id="274" r:id="rId23"/>
    <p:sldId id="265" r:id="rId24"/>
    <p:sldId id="278" r:id="rId25"/>
    <p:sldId id="283" r:id="rId26"/>
    <p:sldId id="280" r:id="rId27"/>
    <p:sldId id="287" r:id="rId28"/>
    <p:sldId id="279" r:id="rId29"/>
    <p:sldId id="281" r:id="rId30"/>
    <p:sldId id="282" r:id="rId31"/>
    <p:sldId id="285" r:id="rId32"/>
    <p:sldId id="286" r:id="rId33"/>
    <p:sldId id="284" r:id="rId34"/>
    <p:sldId id="288" r:id="rId35"/>
    <p:sldId id="290"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074" autoAdjust="0"/>
    <p:restoredTop sz="96182" autoAdjust="0"/>
  </p:normalViewPr>
  <p:slideViewPr>
    <p:cSldViewPr showGuides="1">
      <p:cViewPr varScale="1">
        <p:scale>
          <a:sx n="61" d="100"/>
          <a:sy n="61" d="100"/>
        </p:scale>
        <p:origin x="78" y="36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sorterViewPr>
    <p:cViewPr>
      <p:scale>
        <a:sx n="100" d="100"/>
        <a:sy n="100" d="100"/>
      </p:scale>
      <p:origin x="0" y="-5136"/>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10/22/2015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10/22/2015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dirty="0" smtClean="0"/>
              <a:t>Click to edit Master text styles</a:t>
            </a:r>
          </a:p>
          <a:p>
            <a:pPr lvl="1"/>
            <a:r>
              <a:rPr dirty="0" smtClean="0"/>
              <a:t>Second level</a:t>
            </a:r>
          </a:p>
          <a:p>
            <a:pPr lvl="2"/>
            <a:r>
              <a:rPr dirty="0" smtClean="0"/>
              <a:t>Third level</a:t>
            </a:r>
          </a:p>
          <a:p>
            <a:pPr lvl="3"/>
            <a:r>
              <a:rPr dirty="0" smtClean="0"/>
              <a:t>Fourth level</a:t>
            </a:r>
          </a:p>
          <a:p>
            <a:pPr lvl="4"/>
            <a:r>
              <a:rPr dirty="0" smtClean="0"/>
              <a:t>Fifth level</a:t>
            </a:r>
            <a:endParaRPr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5706A09E-12D5-4B1D-B8BB-C300B1DDD423}" type="datetime1">
              <a:rPr lang="en-US" smtClean="0"/>
              <a:pPr/>
              <a:t>10/22/2015</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pic>
        <p:nvPicPr>
          <p:cNvPr id="16" name="Picture 15" descr="Millican logo.gif"/>
          <p:cNvPicPr>
            <a:picLocks noChangeAspect="1"/>
          </p:cNvPicPr>
          <p:nvPr userDrawn="1"/>
        </p:nvPicPr>
        <p:blipFill>
          <a:blip r:embed="rId4" cstate="print"/>
          <a:stretch>
            <a:fillRect/>
          </a:stretch>
        </p:blipFill>
        <p:spPr>
          <a:xfrm>
            <a:off x="8319452" y="6309360"/>
            <a:ext cx="3566160" cy="548640"/>
          </a:xfrm>
          <a:prstGeom prst="rect">
            <a:avLst/>
          </a:prstGeom>
        </p:spPr>
      </p:pic>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A9377B-053C-438C-8A98-92C419A6701C}" type="datetime1">
              <a:rPr lang="en-US" smtClean="0"/>
              <a:pPr/>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B07CEF46-0123-4A75-9835-49DC49D53DE2}" type="datetime1">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pPr/>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pPr/>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pPr/>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pPr/>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10/22/2015</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pic>
        <p:nvPicPr>
          <p:cNvPr id="12" name="Picture 11" descr="Millican logo.gif"/>
          <p:cNvPicPr>
            <a:picLocks noChangeAspect="1"/>
          </p:cNvPicPr>
          <p:nvPr userDrawn="1"/>
        </p:nvPicPr>
        <p:blipFill>
          <a:blip r:embed="rId14" cstate="print"/>
          <a:stretch>
            <a:fillRect/>
          </a:stretch>
        </p:blipFill>
        <p:spPr>
          <a:xfrm>
            <a:off x="8319452" y="6309360"/>
            <a:ext cx="3566160" cy="548640"/>
          </a:xfrm>
          <a:prstGeom prst="rect">
            <a:avLst/>
          </a:prstGeom>
        </p:spPr>
      </p:pic>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sk.com/wiki/Axiology?qsrc=3044" TargetMode="External"/><Relationship Id="rId2" Type="http://schemas.openxmlformats.org/officeDocument/2006/relationships/hyperlink" Target="http://www.ask.com/wiki/Deontology?qsrc=3044" TargetMode="External"/><Relationship Id="rId1" Type="http://schemas.openxmlformats.org/officeDocument/2006/relationships/slideLayout" Target="../slideLayouts/slideLayout2.xml"/><Relationship Id="rId4" Type="http://schemas.openxmlformats.org/officeDocument/2006/relationships/hyperlink" Target="http://www.ask.com/wiki/Adjective?qsrc=304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en.wikipedia.org/wiki/Professional_responsibilit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fontScale="62500" lnSpcReduction="20000"/>
          </a:bodyPr>
          <a:lstStyle/>
          <a:p>
            <a:pPr algn="ctr"/>
            <a:r>
              <a:rPr lang="pt-BR" dirty="0">
                <a:solidFill>
                  <a:schemeClr val="tx2"/>
                </a:solidFill>
              </a:rPr>
              <a:t>ARMA </a:t>
            </a:r>
            <a:r>
              <a:rPr lang="pt-BR" dirty="0" smtClean="0">
                <a:solidFill>
                  <a:schemeClr val="tx2"/>
                </a:solidFill>
              </a:rPr>
              <a:t>Charlotte NC, Oct 22, 2015 </a:t>
            </a:r>
            <a:endParaRPr lang="pt-BR" dirty="0">
              <a:solidFill>
                <a:schemeClr val="tx2"/>
              </a:solidFill>
            </a:endParaRPr>
          </a:p>
          <a:p>
            <a:endParaRPr lang="en-US" dirty="0" smtClean="0"/>
          </a:p>
          <a:p>
            <a:r>
              <a:rPr lang="en-US" sz="3200" b="1" dirty="0" smtClean="0">
                <a:solidFill>
                  <a:schemeClr val="tx1"/>
                </a:solidFill>
              </a:rPr>
              <a:t>John C. Krysa, CRM, CIP</a:t>
            </a:r>
          </a:p>
          <a:p>
            <a:r>
              <a:rPr lang="en-US" sz="3200" b="1" dirty="0" smtClean="0">
                <a:solidFill>
                  <a:schemeClr val="tx1"/>
                </a:solidFill>
              </a:rPr>
              <a:t>Principal Consultant, Millican &amp; Associates</a:t>
            </a:r>
            <a:r>
              <a:rPr lang="en-US" dirty="0" smtClean="0"/>
              <a:t/>
            </a:r>
            <a:br>
              <a:rPr lang="en-US" dirty="0" smtClean="0"/>
            </a:br>
            <a:endParaRPr lang="en-US" dirty="0"/>
          </a:p>
        </p:txBody>
      </p:sp>
      <p:sp>
        <p:nvSpPr>
          <p:cNvPr id="2" name="Title 1"/>
          <p:cNvSpPr>
            <a:spLocks noGrp="1"/>
          </p:cNvSpPr>
          <p:nvPr>
            <p:ph type="ctrTitle"/>
          </p:nvPr>
        </p:nvSpPr>
        <p:spPr/>
        <p:txBody>
          <a:bodyPr>
            <a:normAutofit fontScale="90000"/>
          </a:bodyPr>
          <a:lstStyle/>
          <a:p>
            <a:r>
              <a:rPr lang="en-US" dirty="0"/>
              <a:t>Professional Ethics and Responsibility </a:t>
            </a:r>
            <a:r>
              <a:rPr lang="en-US" dirty="0" smtClean="0"/>
              <a:t>for Records &amp; Info Management Professionals</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0012" y="1676400"/>
            <a:ext cx="10157354" cy="4470400"/>
          </a:xfrm>
        </p:spPr>
        <p:txBody>
          <a:bodyPr/>
          <a:lstStyle/>
          <a:p>
            <a:r>
              <a:rPr lang="en-US" dirty="0" smtClean="0"/>
              <a:t>New Webster's lead definition: The position of office of a leader.</a:t>
            </a:r>
          </a:p>
          <a:p>
            <a:r>
              <a:rPr lang="en-US" i="1" dirty="0" smtClean="0"/>
              <a:t>Leadership is the art of getting someone else to do something you want done because he wants to do it.</a:t>
            </a:r>
          </a:p>
          <a:p>
            <a:pPr marL="0" indent="0" algn="r">
              <a:buNone/>
            </a:pPr>
            <a:r>
              <a:rPr lang="en-US" i="1" dirty="0" smtClean="0"/>
              <a:t>Dwight D. Eisenhower</a:t>
            </a:r>
          </a:p>
          <a:p>
            <a:r>
              <a:rPr lang="en-US" i="1" dirty="0" smtClean="0"/>
              <a:t>Influencing people by providing purpose, direction, and motivation, while operating to accomplish the mission and improve the organization. </a:t>
            </a:r>
          </a:p>
          <a:p>
            <a:pPr marL="0" indent="0" algn="r">
              <a:buNone/>
            </a:pPr>
            <a:r>
              <a:rPr lang="en-US" i="1" dirty="0" smtClean="0"/>
              <a:t>US Army AR 600-100, Mar 2007 </a:t>
            </a:r>
          </a:p>
          <a:p>
            <a:endParaRPr lang="en-US" dirty="0"/>
          </a:p>
        </p:txBody>
      </p:sp>
      <p:sp>
        <p:nvSpPr>
          <p:cNvPr id="3" name="Title 2"/>
          <p:cNvSpPr>
            <a:spLocks noGrp="1"/>
          </p:cNvSpPr>
          <p:nvPr>
            <p:ph type="title"/>
          </p:nvPr>
        </p:nvSpPr>
        <p:spPr/>
        <p:txBody>
          <a:bodyPr/>
          <a:lstStyle/>
          <a:p>
            <a:r>
              <a:rPr lang="en-US" dirty="0" smtClean="0"/>
              <a:t>Leadership</a:t>
            </a:r>
            <a:endParaRPr lang="en-US" dirty="0"/>
          </a:p>
        </p:txBody>
      </p:sp>
    </p:spTree>
    <p:extLst>
      <p:ext uri="{BB962C8B-B14F-4D97-AF65-F5344CB8AC3E}">
        <p14:creationId xmlns:p14="http://schemas.microsoft.com/office/powerpoint/2010/main" val="4033184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smtClean="0"/>
              <a:t>A </a:t>
            </a:r>
            <a:r>
              <a:rPr lang="en-US" dirty="0"/>
              <a:t>profession arises when any trade or occupation transforms itself through </a:t>
            </a:r>
            <a:r>
              <a:rPr lang="en-US" i="1" dirty="0"/>
              <a:t>"the development of </a:t>
            </a:r>
            <a:r>
              <a:rPr lang="en-US" u="sng" dirty="0"/>
              <a:t>formal qualifications </a:t>
            </a:r>
            <a:r>
              <a:rPr lang="en-US" i="1" dirty="0"/>
              <a:t>based upon </a:t>
            </a:r>
            <a:r>
              <a:rPr lang="en-US" u="sng" dirty="0"/>
              <a:t>education</a:t>
            </a:r>
            <a:r>
              <a:rPr lang="en-US" i="1" dirty="0"/>
              <a:t>, apprenticeship, and </a:t>
            </a:r>
            <a:r>
              <a:rPr lang="en-US" u="sng" dirty="0"/>
              <a:t>examinations</a:t>
            </a:r>
            <a:r>
              <a:rPr lang="en-US" i="1" dirty="0"/>
              <a:t>, the emergence of regulatory bodies with </a:t>
            </a:r>
            <a:r>
              <a:rPr lang="en-US" u="sng" dirty="0"/>
              <a:t>powers to admit and discipline members</a:t>
            </a:r>
            <a:r>
              <a:rPr lang="en-US" i="1" dirty="0"/>
              <a:t>, and some degree of </a:t>
            </a:r>
            <a:r>
              <a:rPr lang="en-US" u="sng" dirty="0"/>
              <a:t>monopoly</a:t>
            </a:r>
            <a:r>
              <a:rPr lang="en-US" i="1" dirty="0"/>
              <a:t> rights.</a:t>
            </a:r>
            <a:br>
              <a:rPr lang="en-US" i="1" dirty="0"/>
            </a:br>
            <a:r>
              <a:rPr lang="en-US" i="1" dirty="0"/>
              <a:t/>
            </a:r>
            <a:br>
              <a:rPr lang="en-US" i="1" dirty="0"/>
            </a:br>
            <a:r>
              <a:rPr lang="en-US" dirty="0" smtClean="0"/>
              <a:t>Practiced </a:t>
            </a:r>
            <a:r>
              <a:rPr lang="en-US" dirty="0"/>
              <a:t>on the basis of</a:t>
            </a:r>
            <a:r>
              <a:rPr lang="en-US" i="1" u="sng" dirty="0"/>
              <a:t> </a:t>
            </a:r>
            <a:r>
              <a:rPr lang="en-US" dirty="0"/>
              <a:t>relevant</a:t>
            </a:r>
            <a:r>
              <a:rPr lang="en-US" i="1" u="sng" dirty="0"/>
              <a:t> professional qualifications</a:t>
            </a:r>
            <a:r>
              <a:rPr lang="en-US" dirty="0"/>
              <a:t>, in a personal, responsible and professionally </a:t>
            </a:r>
            <a:r>
              <a:rPr lang="en-US" i="1" u="sng" dirty="0"/>
              <a:t>independent capacity</a:t>
            </a:r>
            <a:r>
              <a:rPr lang="en-US" dirty="0"/>
              <a:t>, by those providing </a:t>
            </a:r>
            <a:r>
              <a:rPr lang="en-US" i="1" u="sng" dirty="0"/>
              <a:t>intellectual and conceptual </a:t>
            </a:r>
            <a:r>
              <a:rPr lang="en-US" dirty="0"/>
              <a:t>services, in the interest of the client and the </a:t>
            </a:r>
            <a:r>
              <a:rPr lang="en-US" dirty="0" smtClean="0"/>
              <a:t>public</a:t>
            </a:r>
            <a:r>
              <a:rPr lang="en-US" dirty="0"/>
              <a:t>.</a:t>
            </a:r>
            <a:br>
              <a:rPr lang="en-US" dirty="0"/>
            </a:br>
            <a:endParaRPr lang="en-US" dirty="0" smtClean="0"/>
          </a:p>
          <a:p>
            <a:pPr marL="0" indent="0">
              <a:buNone/>
            </a:pPr>
            <a:r>
              <a:rPr lang="en-US" dirty="0"/>
              <a:t>(http://en.wikipedia.org/wiki/Profession)</a:t>
            </a:r>
          </a:p>
        </p:txBody>
      </p:sp>
      <p:sp>
        <p:nvSpPr>
          <p:cNvPr id="2" name="Title 1"/>
          <p:cNvSpPr>
            <a:spLocks noGrp="1"/>
          </p:cNvSpPr>
          <p:nvPr>
            <p:ph type="title"/>
          </p:nvPr>
        </p:nvSpPr>
        <p:spPr/>
        <p:txBody>
          <a:bodyPr/>
          <a:lstStyle/>
          <a:p>
            <a:r>
              <a:rPr lang="en-US" dirty="0"/>
              <a:t>Profession </a:t>
            </a:r>
            <a:r>
              <a:rPr lang="en-US" dirty="0" smtClean="0"/>
              <a:t>vs. </a:t>
            </a:r>
            <a:r>
              <a:rPr lang="en-US" dirty="0"/>
              <a:t>Trade, Craft, </a:t>
            </a:r>
            <a:r>
              <a:rPr lang="en-US" dirty="0" smtClean="0"/>
              <a:t>Vocation</a:t>
            </a:r>
            <a:endParaRPr lang="en-US"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743200"/>
            <a:ext cx="10157354" cy="3657600"/>
          </a:xfrm>
        </p:spPr>
        <p:txBody>
          <a:bodyPr numCol="2">
            <a:normAutofit/>
          </a:bodyPr>
          <a:lstStyle/>
          <a:p>
            <a:r>
              <a:rPr lang="en-US" dirty="0" smtClean="0"/>
              <a:t>Becomes </a:t>
            </a:r>
            <a:r>
              <a:rPr lang="en-US" dirty="0"/>
              <a:t>a full-time occupation</a:t>
            </a:r>
          </a:p>
          <a:p>
            <a:r>
              <a:rPr lang="en-US" dirty="0"/>
              <a:t>Establishment of a training school</a:t>
            </a:r>
          </a:p>
          <a:p>
            <a:r>
              <a:rPr lang="en-US" dirty="0"/>
              <a:t>Establishment of a university </a:t>
            </a:r>
            <a:r>
              <a:rPr lang="en-US" dirty="0" smtClean="0"/>
              <a:t>school</a:t>
            </a:r>
            <a:endParaRPr lang="en-US" dirty="0"/>
          </a:p>
          <a:p>
            <a:r>
              <a:rPr lang="en-US" dirty="0" smtClean="0"/>
              <a:t>Establishment </a:t>
            </a:r>
            <a:r>
              <a:rPr lang="en-US" dirty="0"/>
              <a:t>of a local </a:t>
            </a:r>
            <a:r>
              <a:rPr lang="en-US" dirty="0" smtClean="0"/>
              <a:t>association</a:t>
            </a:r>
          </a:p>
          <a:p>
            <a:endParaRPr lang="en-US" dirty="0"/>
          </a:p>
          <a:p>
            <a:r>
              <a:rPr lang="en-US" dirty="0"/>
              <a:t>Establishment of a national association</a:t>
            </a:r>
          </a:p>
          <a:p>
            <a:r>
              <a:rPr lang="en-US" dirty="0"/>
              <a:t>Introduction of codes of professional ethics</a:t>
            </a:r>
          </a:p>
          <a:p>
            <a:r>
              <a:rPr lang="en-US" dirty="0"/>
              <a:t>Establishment of state licensing laws</a:t>
            </a:r>
            <a:endParaRPr lang="en-US" sz="2600" dirty="0"/>
          </a:p>
          <a:p>
            <a:pPr marL="0" indent="0">
              <a:buNone/>
            </a:pPr>
            <a:endParaRPr lang="en-US" dirty="0"/>
          </a:p>
        </p:txBody>
      </p:sp>
      <p:sp>
        <p:nvSpPr>
          <p:cNvPr id="2" name="Title 1"/>
          <p:cNvSpPr>
            <a:spLocks noGrp="1"/>
          </p:cNvSpPr>
          <p:nvPr>
            <p:ph type="title"/>
          </p:nvPr>
        </p:nvSpPr>
        <p:spPr>
          <a:xfrm>
            <a:off x="1117309" y="76200"/>
            <a:ext cx="10157354" cy="2362200"/>
          </a:xfrm>
        </p:spPr>
        <p:txBody>
          <a:bodyPr>
            <a:normAutofit fontScale="90000"/>
          </a:bodyPr>
          <a:lstStyle/>
          <a:p>
            <a:r>
              <a:rPr lang="en-US" sz="2200" dirty="0" smtClean="0"/>
              <a:t/>
            </a:r>
            <a:br>
              <a:rPr lang="en-US" sz="2200" dirty="0" smtClean="0"/>
            </a:br>
            <a:r>
              <a:rPr lang="en-US" sz="4000" dirty="0" smtClean="0"/>
              <a:t>Major </a:t>
            </a:r>
            <a:r>
              <a:rPr lang="en-US" sz="4000" dirty="0"/>
              <a:t>milestones which may mark an occupation being identified as a profession include:</a:t>
            </a:r>
            <a:r>
              <a:rPr lang="en-US" sz="2200" dirty="0"/>
              <a:t/>
            </a:r>
            <a:br>
              <a:rPr lang="en-US" sz="2200" dirty="0"/>
            </a:br>
            <a:r>
              <a:rPr lang="en-US" sz="2200" dirty="0"/>
              <a:t/>
            </a:r>
            <a:br>
              <a:rPr lang="en-US" sz="2200" dirty="0"/>
            </a:br>
            <a:r>
              <a:rPr lang="en-US" sz="2200" dirty="0" smtClean="0">
                <a:solidFill>
                  <a:schemeClr val="tx1"/>
                </a:solidFill>
              </a:rPr>
              <a:t>(http</a:t>
            </a:r>
            <a:r>
              <a:rPr lang="en-US" sz="2200" dirty="0">
                <a:solidFill>
                  <a:schemeClr val="tx1"/>
                </a:solidFill>
              </a:rPr>
              <a:t>://</a:t>
            </a:r>
            <a:r>
              <a:rPr lang="en-US" sz="2200" dirty="0" smtClean="0">
                <a:solidFill>
                  <a:schemeClr val="tx1"/>
                </a:solidFill>
              </a:rPr>
              <a:t>en.wikipedia.org/wiki/Profession)</a:t>
            </a:r>
            <a:endParaRPr lang="en-US" sz="2200" dirty="0">
              <a:solidFill>
                <a:schemeClr val="tx1"/>
              </a:solidFill>
            </a:endParaRP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marL="0" indent="0">
              <a:buNone/>
            </a:pPr>
            <a:r>
              <a:rPr lang="en-US" sz="2900" b="1" dirty="0" smtClean="0"/>
              <a:t>CRM Certification Compels Adherence to Formal Code and Specified Standards</a:t>
            </a:r>
          </a:p>
          <a:p>
            <a:pPr>
              <a:buFontTx/>
              <a:buChar char="-"/>
            </a:pPr>
            <a:r>
              <a:rPr lang="en-US" sz="2900" b="1" dirty="0" smtClean="0"/>
              <a:t>Defined Ethics </a:t>
            </a:r>
            <a:r>
              <a:rPr lang="en-US" sz="2900" b="1" dirty="0"/>
              <a:t>Review Procedure</a:t>
            </a:r>
            <a:r>
              <a:rPr lang="en-US" sz="2900" dirty="0"/>
              <a:t> </a:t>
            </a:r>
            <a:endParaRPr lang="en-US" sz="2900" dirty="0" smtClean="0"/>
          </a:p>
          <a:p>
            <a:pPr>
              <a:buFontTx/>
              <a:buChar char="-"/>
            </a:pPr>
            <a:r>
              <a:rPr lang="en-US" sz="2900" b="1" dirty="0" smtClean="0"/>
              <a:t>Controlled </a:t>
            </a:r>
            <a:r>
              <a:rPr lang="en-US" sz="2900" b="1" dirty="0"/>
              <a:t>C</a:t>
            </a:r>
            <a:r>
              <a:rPr lang="en-US" sz="2900" b="1" dirty="0" smtClean="0"/>
              <a:t>ertification </a:t>
            </a:r>
            <a:r>
              <a:rPr lang="en-US" sz="2900" b="1" dirty="0"/>
              <a:t>M</a:t>
            </a:r>
            <a:r>
              <a:rPr lang="en-US" sz="2900" b="1" dirty="0" smtClean="0"/>
              <a:t>aintenance and Continued Professional Development</a:t>
            </a:r>
          </a:p>
          <a:p>
            <a:pPr>
              <a:buFontTx/>
              <a:buChar char="-"/>
            </a:pPr>
            <a:r>
              <a:rPr lang="en-US" sz="2900" b="1" dirty="0" smtClean="0"/>
              <a:t>Periodic Decertification Actions </a:t>
            </a:r>
          </a:p>
          <a:p>
            <a:pPr marL="0" indent="0">
              <a:buNone/>
            </a:pPr>
            <a:r>
              <a:rPr lang="en-US" sz="2900" b="1" i="1" dirty="0" smtClean="0"/>
              <a:t>Certified </a:t>
            </a:r>
            <a:r>
              <a:rPr lang="en-US" sz="2900" b="1" i="1" dirty="0"/>
              <a:t>Records Managers should maintain high professional standards of conduct in the performance of their duties. The Code of Ethics is provided as a guide to professional conduct.</a:t>
            </a:r>
          </a:p>
          <a:p>
            <a:pPr>
              <a:buFont typeface="Courier New" panose="02070309020205020404" pitchFamily="49" charset="0"/>
              <a:buChar char="o"/>
            </a:pPr>
            <a:r>
              <a:rPr lang="en-US" sz="2900" dirty="0"/>
              <a:t>Certified Records Managers have a professional responsibility to conduct themselves so that their good faith and integrity shall not be open to question. They will promote the highest possible records management standards.</a:t>
            </a:r>
          </a:p>
          <a:p>
            <a:pPr>
              <a:buFont typeface="Courier New" panose="02070309020205020404" pitchFamily="49" charset="0"/>
              <a:buChar char="o"/>
            </a:pPr>
            <a:r>
              <a:rPr lang="en-US" sz="2900" dirty="0"/>
              <a:t>Certified Records Managers shall conform to existing laws and regulations covering the creation, maintenance, and disposition of recorded information, and shall never knowingly be parties to any illegal or improper activities relative thereto.</a:t>
            </a:r>
          </a:p>
        </p:txBody>
      </p:sp>
      <p:sp>
        <p:nvSpPr>
          <p:cNvPr id="3" name="Title 2"/>
          <p:cNvSpPr>
            <a:spLocks noGrp="1"/>
          </p:cNvSpPr>
          <p:nvPr>
            <p:ph type="title"/>
          </p:nvPr>
        </p:nvSpPr>
        <p:spPr>
          <a:xfrm>
            <a:off x="836612" y="76200"/>
            <a:ext cx="10667999" cy="1397000"/>
          </a:xfrm>
        </p:spPr>
        <p:txBody>
          <a:bodyPr>
            <a:normAutofit fontScale="90000"/>
          </a:bodyPr>
          <a:lstStyle/>
          <a:p>
            <a:r>
              <a:rPr lang="en-US" dirty="0" smtClean="0"/>
              <a:t>Institute of Certified Records Managers</a:t>
            </a:r>
            <a:br>
              <a:rPr lang="en-US" dirty="0" smtClean="0"/>
            </a:br>
            <a:r>
              <a:rPr lang="en-US" sz="2000" dirty="0" smtClean="0"/>
              <a:t>(</a:t>
            </a:r>
            <a:r>
              <a:rPr lang="en-US" sz="2000" dirty="0"/>
              <a:t>http://www.icrm.org/about/code-of-ethics</a:t>
            </a:r>
            <a:r>
              <a:rPr lang="en-US" sz="2000" dirty="0" smtClean="0"/>
              <a:t>/)</a:t>
            </a:r>
            <a:endParaRPr lang="en-US" dirty="0"/>
          </a:p>
        </p:txBody>
      </p:sp>
    </p:spTree>
    <p:extLst>
      <p:ext uri="{BB962C8B-B14F-4D97-AF65-F5344CB8AC3E}">
        <p14:creationId xmlns:p14="http://schemas.microsoft.com/office/powerpoint/2010/main" val="216183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Font typeface="Courier New" panose="02070309020205020404" pitchFamily="49" charset="0"/>
              <a:buChar char="o"/>
            </a:pPr>
            <a:r>
              <a:rPr lang="en-US" dirty="0"/>
              <a:t>Certified Records Managers shall be prudent in the use of information acquired in the course of their duties. They should protect confidential, proprietary and trade secret information obtained from others and use it only for the purposes approved by the party from whom it was obtained or for the benefit of that party, and not for the personal gain of anyone else.</a:t>
            </a:r>
          </a:p>
          <a:p>
            <a:pPr>
              <a:buFont typeface="Courier New" panose="02070309020205020404" pitchFamily="49" charset="0"/>
              <a:buChar char="o"/>
            </a:pPr>
            <a:r>
              <a:rPr lang="en-US" dirty="0"/>
              <a:t>Certified Records Managers shall not accept gifts or gratuities from clients, business associates, or suppliers as inducements to influence any procurements or decisions they may make.</a:t>
            </a:r>
          </a:p>
          <a:p>
            <a:pPr>
              <a:buFont typeface="Courier New" panose="02070309020205020404" pitchFamily="49" charset="0"/>
              <a:buChar char="o"/>
            </a:pPr>
            <a:r>
              <a:rPr lang="en-US" dirty="0"/>
              <a:t>Certified Records Managers shall use all reasonable care to obtain factual evidence to support their opinion.</a:t>
            </a:r>
          </a:p>
          <a:p>
            <a:pPr>
              <a:buFont typeface="Courier New" panose="02070309020205020404" pitchFamily="49" charset="0"/>
              <a:buChar char="o"/>
            </a:pPr>
            <a:r>
              <a:rPr lang="en-US" dirty="0"/>
              <a:t>Certified Records Managers shall strive for continuing proficiency and effectiveness in their profession and shall contribute to further research, development, and education. It is their professional responsibility to encourage those interested in records management and offer assistance whenever possible to those who enter the profession and to those already in the profession.</a:t>
            </a:r>
          </a:p>
          <a:p>
            <a:pPr>
              <a:buFont typeface="Courier New" panose="02070309020205020404" pitchFamily="49" charset="0"/>
              <a:buChar char="o"/>
            </a:pPr>
            <a:endParaRPr lang="en-US" dirty="0"/>
          </a:p>
        </p:txBody>
      </p:sp>
      <p:sp>
        <p:nvSpPr>
          <p:cNvPr id="3" name="Title 2"/>
          <p:cNvSpPr>
            <a:spLocks noGrp="1"/>
          </p:cNvSpPr>
          <p:nvPr>
            <p:ph type="title"/>
          </p:nvPr>
        </p:nvSpPr>
        <p:spPr/>
        <p:txBody>
          <a:bodyPr/>
          <a:lstStyle/>
          <a:p>
            <a:r>
              <a:rPr lang="en-US" dirty="0" smtClean="0"/>
              <a:t>ICRM Code of Ethics--Continued</a:t>
            </a:r>
            <a:endParaRPr lang="en-US" dirty="0"/>
          </a:p>
        </p:txBody>
      </p:sp>
    </p:spTree>
    <p:extLst>
      <p:ext uri="{BB962C8B-B14F-4D97-AF65-F5344CB8AC3E}">
        <p14:creationId xmlns:p14="http://schemas.microsoft.com/office/powerpoint/2010/main" val="28066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1295400"/>
            <a:ext cx="9777703" cy="5257800"/>
          </a:xfrm>
        </p:spPr>
        <p:txBody>
          <a:bodyPr>
            <a:normAutofit/>
          </a:bodyPr>
          <a:lstStyle/>
          <a:p>
            <a:pPr marL="0" indent="0">
              <a:buNone/>
            </a:pPr>
            <a:r>
              <a:rPr lang="en-US" dirty="0" smtClean="0"/>
              <a:t>1. Demonstrate </a:t>
            </a:r>
            <a:r>
              <a:rPr lang="en-US" dirty="0"/>
              <a:t>integrity, honesty and fairness.</a:t>
            </a:r>
          </a:p>
          <a:p>
            <a:pPr marL="0" indent="0">
              <a:buNone/>
            </a:pPr>
            <a:r>
              <a:rPr lang="en-US" dirty="0"/>
              <a:t>2</a:t>
            </a:r>
            <a:r>
              <a:rPr lang="en-US" dirty="0" smtClean="0"/>
              <a:t>. Affirm </a:t>
            </a:r>
            <a:r>
              <a:rPr lang="en-US" dirty="0"/>
              <a:t>the legal, ethical, and moral use of information.</a:t>
            </a:r>
          </a:p>
          <a:p>
            <a:pPr marL="0" indent="0">
              <a:buNone/>
            </a:pPr>
            <a:r>
              <a:rPr lang="en-US" dirty="0"/>
              <a:t>3</a:t>
            </a:r>
            <a:r>
              <a:rPr lang="en-US" dirty="0" smtClean="0"/>
              <a:t>. Comply </a:t>
            </a:r>
            <a:r>
              <a:rPr lang="en-US" dirty="0"/>
              <a:t>with applicable laws.</a:t>
            </a:r>
          </a:p>
          <a:p>
            <a:pPr marL="0" indent="0">
              <a:buNone/>
            </a:pPr>
            <a:r>
              <a:rPr lang="en-US" dirty="0"/>
              <a:t>4</a:t>
            </a:r>
            <a:r>
              <a:rPr lang="en-US" dirty="0" smtClean="0"/>
              <a:t>. Protect </a:t>
            </a:r>
            <a:r>
              <a:rPr lang="en-US" dirty="0"/>
              <a:t>the confidentiality of proprietary information. </a:t>
            </a:r>
          </a:p>
          <a:p>
            <a:pPr marL="0" indent="0">
              <a:buNone/>
            </a:pPr>
            <a:r>
              <a:rPr lang="en-US" dirty="0"/>
              <a:t>5</a:t>
            </a:r>
            <a:r>
              <a:rPr lang="en-US" dirty="0" smtClean="0"/>
              <a:t>. Protect </a:t>
            </a:r>
            <a:r>
              <a:rPr lang="en-US" dirty="0"/>
              <a:t>the privacy of individuals.</a:t>
            </a:r>
          </a:p>
          <a:p>
            <a:pPr marL="0" indent="0">
              <a:buNone/>
            </a:pPr>
            <a:r>
              <a:rPr lang="en-US" dirty="0"/>
              <a:t>6</a:t>
            </a:r>
            <a:r>
              <a:rPr lang="en-US" dirty="0" smtClean="0"/>
              <a:t>. Report </a:t>
            </a:r>
            <a:r>
              <a:rPr lang="en-US" dirty="0"/>
              <a:t>illegal or unethical practices.</a:t>
            </a:r>
          </a:p>
          <a:p>
            <a:pPr marL="0" indent="0">
              <a:buNone/>
            </a:pPr>
            <a:r>
              <a:rPr lang="en-US" dirty="0"/>
              <a:t>7</a:t>
            </a:r>
            <a:r>
              <a:rPr lang="en-US" dirty="0" smtClean="0"/>
              <a:t>. Avoid </a:t>
            </a:r>
            <a:r>
              <a:rPr lang="en-US" dirty="0"/>
              <a:t>compromise of professional judgment by conflicts of interest or the appearance thereof.</a:t>
            </a:r>
          </a:p>
          <a:p>
            <a:endParaRPr lang="en-US" dirty="0"/>
          </a:p>
        </p:txBody>
      </p:sp>
      <p:sp>
        <p:nvSpPr>
          <p:cNvPr id="3" name="Title 2"/>
          <p:cNvSpPr>
            <a:spLocks noGrp="1"/>
          </p:cNvSpPr>
          <p:nvPr>
            <p:ph type="title"/>
          </p:nvPr>
        </p:nvSpPr>
        <p:spPr>
          <a:xfrm>
            <a:off x="1117309" y="76200"/>
            <a:ext cx="10157354" cy="1066800"/>
          </a:xfrm>
        </p:spPr>
        <p:txBody>
          <a:bodyPr>
            <a:normAutofit/>
          </a:bodyPr>
          <a:lstStyle/>
          <a:p>
            <a:r>
              <a:rPr lang="en-US" dirty="0" smtClean="0"/>
              <a:t>IGP Code </a:t>
            </a:r>
            <a:r>
              <a:rPr lang="en-US" dirty="0"/>
              <a:t>of Ethics</a:t>
            </a:r>
            <a:br>
              <a:rPr lang="en-US" dirty="0"/>
            </a:br>
            <a:r>
              <a:rPr lang="en-US" sz="2000" dirty="0"/>
              <a:t>http://www.arma.org/r2/igp-certification/ethics</a:t>
            </a:r>
          </a:p>
        </p:txBody>
      </p:sp>
    </p:spTree>
    <p:extLst>
      <p:ext uri="{BB962C8B-B14F-4D97-AF65-F5344CB8AC3E}">
        <p14:creationId xmlns:p14="http://schemas.microsoft.com/office/powerpoint/2010/main" val="295090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a:t>8</a:t>
            </a:r>
            <a:r>
              <a:rPr lang="en-US" dirty="0" smtClean="0"/>
              <a:t>. Represent </a:t>
            </a:r>
            <a:r>
              <a:rPr lang="en-US" dirty="0"/>
              <a:t>their qualifications and certifications truthfully and accurately.</a:t>
            </a:r>
          </a:p>
          <a:p>
            <a:pPr marL="0" indent="0">
              <a:buNone/>
            </a:pPr>
            <a:r>
              <a:rPr lang="en-US" dirty="0"/>
              <a:t>9</a:t>
            </a:r>
            <a:r>
              <a:rPr lang="en-US" dirty="0" smtClean="0"/>
              <a:t>. Accurately </a:t>
            </a:r>
            <a:r>
              <a:rPr lang="en-US" dirty="0"/>
              <a:t>represent the purposes of certification and associated competencies.</a:t>
            </a:r>
          </a:p>
          <a:p>
            <a:pPr marL="0" indent="0">
              <a:buNone/>
            </a:pPr>
            <a:r>
              <a:rPr lang="en-US" dirty="0"/>
              <a:t>10</a:t>
            </a:r>
            <a:r>
              <a:rPr lang="en-US" dirty="0" smtClean="0"/>
              <a:t>. Maintain </a:t>
            </a:r>
            <a:r>
              <a:rPr lang="en-US" dirty="0"/>
              <a:t>professional competence in all areas of responsibility and undertake assignments only when qualified by education and/or experience.</a:t>
            </a:r>
          </a:p>
          <a:p>
            <a:pPr marL="0" indent="0">
              <a:buNone/>
            </a:pPr>
            <a:r>
              <a:rPr lang="en-US" dirty="0"/>
              <a:t>11</a:t>
            </a:r>
            <a:r>
              <a:rPr lang="en-US" dirty="0" smtClean="0"/>
              <a:t>. Accept </a:t>
            </a:r>
            <a:r>
              <a:rPr lang="en-US" dirty="0"/>
              <a:t>responsibility for maintaining the credential through re-certification.</a:t>
            </a:r>
          </a:p>
          <a:p>
            <a:pPr marL="0" indent="0">
              <a:buNone/>
            </a:pPr>
            <a:r>
              <a:rPr lang="en-US" dirty="0"/>
              <a:t>12</a:t>
            </a:r>
            <a:r>
              <a:rPr lang="en-US" dirty="0" smtClean="0"/>
              <a:t>. Use </a:t>
            </a:r>
            <a:r>
              <a:rPr lang="en-US" dirty="0"/>
              <a:t>the IGP designation and property as authorized.</a:t>
            </a:r>
          </a:p>
          <a:p>
            <a:pPr marL="0" indent="0">
              <a:buNone/>
            </a:pPr>
            <a:r>
              <a:rPr lang="en-US" dirty="0"/>
              <a:t>13</a:t>
            </a:r>
            <a:r>
              <a:rPr lang="en-US" dirty="0" smtClean="0"/>
              <a:t>. Uphold </a:t>
            </a:r>
            <a:r>
              <a:rPr lang="en-US" dirty="0"/>
              <a:t>and abide by the policies of the IGP Certification Board.</a:t>
            </a:r>
          </a:p>
          <a:p>
            <a:pPr marL="0" indent="0">
              <a:buNone/>
            </a:pPr>
            <a:r>
              <a:rPr lang="en-US" dirty="0"/>
              <a:t>14</a:t>
            </a:r>
            <a:r>
              <a:rPr lang="en-US" dirty="0" smtClean="0"/>
              <a:t>. Act </a:t>
            </a:r>
            <a:r>
              <a:rPr lang="en-US" dirty="0"/>
              <a:t>in a manner free of bias with regard to religion, ethnicity, gender, age, national origin, or disability.</a:t>
            </a:r>
          </a:p>
          <a:p>
            <a:pPr marL="0" indent="0">
              <a:buNone/>
            </a:pPr>
            <a:r>
              <a:rPr lang="en-US" dirty="0"/>
              <a:t>15</a:t>
            </a:r>
            <a:r>
              <a:rPr lang="en-US" dirty="0" smtClean="0"/>
              <a:t>. Issue </a:t>
            </a:r>
            <a:r>
              <a:rPr lang="en-US" dirty="0"/>
              <a:t>public statements in an objective and truthful manner and only when founded upon knowledge of the facts and competence of subject matter.</a:t>
            </a:r>
          </a:p>
          <a:p>
            <a:endParaRPr lang="en-US" dirty="0"/>
          </a:p>
        </p:txBody>
      </p:sp>
      <p:sp>
        <p:nvSpPr>
          <p:cNvPr id="3" name="Title 2"/>
          <p:cNvSpPr>
            <a:spLocks noGrp="1"/>
          </p:cNvSpPr>
          <p:nvPr>
            <p:ph type="title"/>
          </p:nvPr>
        </p:nvSpPr>
        <p:spPr/>
        <p:txBody>
          <a:bodyPr/>
          <a:lstStyle/>
          <a:p>
            <a:r>
              <a:rPr lang="en-US" dirty="0" smtClean="0"/>
              <a:t>IGP Code of Ethics--Continued</a:t>
            </a:r>
            <a:endParaRPr lang="en-US" dirty="0"/>
          </a:p>
        </p:txBody>
      </p:sp>
    </p:spTree>
    <p:extLst>
      <p:ext uri="{BB962C8B-B14F-4D97-AF65-F5344CB8AC3E}">
        <p14:creationId xmlns:p14="http://schemas.microsoft.com/office/powerpoint/2010/main" val="179100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762000"/>
          </a:xfrm>
        </p:spPr>
        <p:txBody>
          <a:bodyPr/>
          <a:lstStyle/>
          <a:p>
            <a:r>
              <a:rPr lang="en-US" dirty="0" smtClean="0"/>
              <a:t>An Ethical Opinion</a:t>
            </a:r>
            <a:endParaRPr lang="en-US" dirty="0"/>
          </a:p>
        </p:txBody>
      </p:sp>
      <p:sp>
        <p:nvSpPr>
          <p:cNvPr id="4" name="Rectangle 1"/>
          <p:cNvSpPr>
            <a:spLocks noGrp="1" noChangeArrowheads="1"/>
          </p:cNvSpPr>
          <p:nvPr>
            <p:ph idx="1"/>
          </p:nvPr>
        </p:nvSpPr>
        <p:spPr bwMode="auto">
          <a:xfrm>
            <a:off x="1117309" y="1213178"/>
            <a:ext cx="9930103"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The North Carolina Bar Association has drafted a proposed ethical opinion addressing lawyers’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anose="020B0604020202020204" pitchFamily="34" charset="0"/>
              </a:rPr>
              <a:t>use of software-as-a-service” (SaaS). The proposed opinion concludes that lawyers “may contract with a vendor of software as a service provided the risks that confidential client information may be disclosed or lost are effectively minimized.”</a:t>
            </a:r>
          </a:p>
          <a:p>
            <a:pPr marL="0" lvl="0" indent="0" defTabSz="914400" eaLnBrk="0" fontAlgn="base" hangingPunct="0">
              <a:lnSpc>
                <a:spcPct val="100000"/>
              </a:lnSpc>
              <a:spcBef>
                <a:spcPct val="0"/>
              </a:spcBef>
              <a:spcAft>
                <a:spcPct val="0"/>
              </a:spcAft>
              <a:buClrTx/>
              <a:buSzTx/>
              <a:buNone/>
            </a:pPr>
            <a:r>
              <a:rPr kumimoji="0" lang="en-US" sz="1800" b="0" i="0" u="none" strike="noStrike" cap="none" normalizeH="0" baseline="0" dirty="0" smtClean="0">
                <a:ln>
                  <a:noFill/>
                </a:ln>
                <a:solidFill>
                  <a:schemeClr val="tx1"/>
                </a:solidFill>
                <a:effectLst/>
                <a:latin typeface="Arial" panose="020B0604020202020204" pitchFamily="34" charset="0"/>
              </a:rPr>
              <a:t>A 2d proposed opinion affirms the existence of best practices to be followed when contracting with a SaaS vendor </a:t>
            </a:r>
            <a:r>
              <a:rPr kumimoji="0" lang="en-US" sz="1800" b="1" i="1" u="none" strike="noStrike" cap="none" normalizeH="0" baseline="0" dirty="0" smtClean="0">
                <a:ln>
                  <a:noFill/>
                </a:ln>
                <a:solidFill>
                  <a:schemeClr val="tx1"/>
                </a:solidFill>
                <a:effectLst/>
                <a:latin typeface="Arial" panose="020B0604020202020204" pitchFamily="34" charset="0"/>
              </a:rPr>
              <a:t>“to minimize risk” </a:t>
            </a:r>
            <a:r>
              <a:rPr kumimoji="0" lang="en-US" sz="1800" b="0" i="0" u="none" strike="noStrike" cap="none" normalizeH="0" baseline="0" dirty="0" smtClean="0">
                <a:ln>
                  <a:noFill/>
                </a:ln>
                <a:solidFill>
                  <a:schemeClr val="tx1"/>
                </a:solidFill>
                <a:effectLst/>
                <a:latin typeface="Arial" panose="020B0604020202020204" pitchFamily="34" charset="0"/>
              </a:rPr>
              <a:t>and provides </a:t>
            </a:r>
            <a:r>
              <a:rPr kumimoji="0" lang="en-US" sz="1800" b="1" i="1" u="none" strike="noStrike" cap="none" normalizeH="0" baseline="0" dirty="0" smtClean="0">
                <a:ln>
                  <a:noFill/>
                </a:ln>
                <a:solidFill>
                  <a:schemeClr val="tx1"/>
                </a:solidFill>
                <a:effectLst/>
                <a:latin typeface="Arial" panose="020B0604020202020204" pitchFamily="34" charset="0"/>
              </a:rPr>
              <a:t>23 questions </a:t>
            </a:r>
            <a:r>
              <a:rPr kumimoji="0" lang="en-US" sz="1800" b="0" i="0" u="none" strike="noStrike" cap="none" normalizeH="0" baseline="0" dirty="0" smtClean="0">
                <a:ln>
                  <a:noFill/>
                </a:ln>
                <a:solidFill>
                  <a:schemeClr val="tx1"/>
                </a:solidFill>
                <a:effectLst/>
                <a:latin typeface="Arial" panose="020B0604020202020204" pitchFamily="34" charset="0"/>
              </a:rPr>
              <a:t>a lawyer should be able to answer “satisfactorily in order to conclude that the risk has been minimized</a:t>
            </a:r>
            <a:r>
              <a:rPr lang="en-US" sz="1800" dirty="0">
                <a:latin typeface="Arial" panose="020B0604020202020204" pitchFamily="34" charset="0"/>
              </a:rPr>
              <a:t>.” </a:t>
            </a:r>
            <a:r>
              <a:rPr lang="en-US" sz="1600" dirty="0" smtClean="0">
                <a:latin typeface="Arial" panose="020B0604020202020204" pitchFamily="34" charset="0"/>
              </a:rPr>
              <a:t>(http</a:t>
            </a:r>
            <a:r>
              <a:rPr lang="en-US" sz="1600" dirty="0">
                <a:latin typeface="Arial" panose="020B0604020202020204" pitchFamily="34" charset="0"/>
              </a:rPr>
              <a:t>://</a:t>
            </a:r>
            <a:r>
              <a:rPr lang="en-US" sz="1600" dirty="0" smtClean="0">
                <a:latin typeface="Arial" panose="020B0604020202020204" pitchFamily="34" charset="0"/>
              </a:rPr>
              <a:t>www.arma.org/r1/news/newswire/2010/07/14/north-carolina-bar-proposes-considerations-for-use-of-saas)</a:t>
            </a:r>
            <a:endParaRPr kumimoji="0" lang="en-US" sz="16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anose="020B0604020202020204" pitchFamily="34" charset="0"/>
              </a:rPr>
              <a:t>Those questions include, but are not limited 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anose="020B0604020202020204" pitchFamily="34" charset="0"/>
              </a:rPr>
              <a:t>• Whether the agreement with the vendor addresses confidentiality</a:t>
            </a:r>
            <a:br>
              <a:rPr kumimoji="0" lang="en-US" b="0" i="0" u="none" strike="noStrike" cap="none" normalizeH="0" baseline="0" dirty="0" smtClean="0">
                <a:ln>
                  <a:noFill/>
                </a:ln>
                <a:solidFill>
                  <a:schemeClr val="tx1"/>
                </a:solidFill>
                <a:effectLst/>
                <a:latin typeface="Arial" panose="020B0604020202020204" pitchFamily="34" charset="0"/>
              </a:rPr>
            </a:br>
            <a:r>
              <a:rPr kumimoji="0" lang="en-US" b="0" i="0" u="none" strike="noStrike" cap="none" normalizeH="0" baseline="0" dirty="0" smtClean="0">
                <a:ln>
                  <a:noFill/>
                </a:ln>
                <a:solidFill>
                  <a:schemeClr val="tx1"/>
                </a:solidFill>
                <a:effectLst/>
                <a:latin typeface="Arial" panose="020B0604020202020204" pitchFamily="34" charset="0"/>
              </a:rPr>
              <a:t>• How the data is protected</a:t>
            </a:r>
            <a:br>
              <a:rPr kumimoji="0" lang="en-US" b="0" i="0" u="none" strike="noStrike" cap="none" normalizeH="0" baseline="0" dirty="0" smtClean="0">
                <a:ln>
                  <a:noFill/>
                </a:ln>
                <a:solidFill>
                  <a:schemeClr val="tx1"/>
                </a:solidFill>
                <a:effectLst/>
                <a:latin typeface="Arial" panose="020B0604020202020204" pitchFamily="34" charset="0"/>
              </a:rPr>
            </a:br>
            <a:r>
              <a:rPr kumimoji="0" lang="en-US" b="0" i="0" u="none" strike="noStrike" cap="none" normalizeH="0" baseline="0" dirty="0" smtClean="0">
                <a:ln>
                  <a:noFill/>
                </a:ln>
                <a:solidFill>
                  <a:schemeClr val="tx1"/>
                </a:solidFill>
                <a:effectLst/>
                <a:latin typeface="Arial" panose="020B0604020202020204" pitchFamily="34" charset="0"/>
              </a:rPr>
              <a:t>• Who has access to the data</a:t>
            </a:r>
            <a:br>
              <a:rPr kumimoji="0" lang="en-US" b="0" i="0" u="none" strike="noStrike" cap="none" normalizeH="0" baseline="0" dirty="0" smtClean="0">
                <a:ln>
                  <a:noFill/>
                </a:ln>
                <a:solidFill>
                  <a:schemeClr val="tx1"/>
                </a:solidFill>
                <a:effectLst/>
                <a:latin typeface="Arial" panose="020B0604020202020204" pitchFamily="34" charset="0"/>
              </a:rPr>
            </a:br>
            <a:r>
              <a:rPr kumimoji="0" lang="en-US" b="0" i="0" u="none" strike="noStrike" cap="none" normalizeH="0" baseline="0" dirty="0" smtClean="0">
                <a:ln>
                  <a:noFill/>
                </a:ln>
                <a:solidFill>
                  <a:schemeClr val="tx1"/>
                </a:solidFill>
                <a:effectLst/>
                <a:latin typeface="Arial" panose="020B0604020202020204" pitchFamily="34" charset="0"/>
              </a:rPr>
              <a:t>• Who owns the data</a:t>
            </a:r>
            <a:br>
              <a:rPr kumimoji="0" lang="en-US" b="0" i="0" u="none" strike="noStrike" cap="none" normalizeH="0" baseline="0" dirty="0" smtClean="0">
                <a:ln>
                  <a:noFill/>
                </a:ln>
                <a:solidFill>
                  <a:schemeClr val="tx1"/>
                </a:solidFill>
                <a:effectLst/>
                <a:latin typeface="Arial" panose="020B0604020202020204" pitchFamily="34" charset="0"/>
              </a:rPr>
            </a:br>
            <a:r>
              <a:rPr kumimoji="0" lang="en-US" b="0" i="0" u="none" strike="noStrike" cap="none" normalizeH="0" baseline="0" dirty="0" smtClean="0">
                <a:ln>
                  <a:noFill/>
                </a:ln>
                <a:solidFill>
                  <a:schemeClr val="tx1"/>
                </a:solidFill>
                <a:effectLst/>
                <a:latin typeface="Arial" panose="020B0604020202020204" pitchFamily="34" charset="0"/>
              </a:rPr>
              <a:t>• How and when the data is backed up</a:t>
            </a:r>
            <a:br>
              <a:rPr kumimoji="0" lang="en-US" b="0" i="0" u="none" strike="noStrike" cap="none" normalizeH="0" baseline="0" dirty="0" smtClean="0">
                <a:ln>
                  <a:noFill/>
                </a:ln>
                <a:solidFill>
                  <a:schemeClr val="tx1"/>
                </a:solidFill>
                <a:effectLst/>
                <a:latin typeface="Arial" panose="020B0604020202020204" pitchFamily="34" charset="0"/>
              </a:rPr>
            </a:br>
            <a:r>
              <a:rPr kumimoji="0" lang="en-US" b="0" i="0" u="none" strike="noStrike" cap="none" normalizeH="0" baseline="0" dirty="0" smtClean="0">
                <a:ln>
                  <a:noFill/>
                </a:ln>
                <a:solidFill>
                  <a:schemeClr val="tx1"/>
                </a:solidFill>
                <a:effectLst/>
                <a:latin typeface="Arial" panose="020B0604020202020204" pitchFamily="34" charset="0"/>
              </a:rPr>
              <a:t>• What happens if the vendor goes out of business</a:t>
            </a:r>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a:t>Codes of Conduct for CPA and Auditing Firms </a:t>
            </a:r>
            <a:endParaRPr lang="en-US" dirty="0" smtClean="0"/>
          </a:p>
          <a:p>
            <a:r>
              <a:rPr lang="en-US" dirty="0" smtClean="0"/>
              <a:t>2007 </a:t>
            </a:r>
            <a:r>
              <a:rPr lang="en-US" dirty="0"/>
              <a:t>International Good Practice Guidance, </a:t>
            </a:r>
            <a:r>
              <a:rPr lang="en-US" i="1" dirty="0"/>
              <a:t>Defining and Developing an Effective Code of Conduct for Organizations</a:t>
            </a:r>
            <a:r>
              <a:rPr lang="en-US" dirty="0"/>
              <a:t>, the International Federation of Accountants </a:t>
            </a:r>
          </a:p>
          <a:p>
            <a:r>
              <a:rPr lang="en-US" dirty="0" smtClean="0"/>
              <a:t>"</a:t>
            </a:r>
            <a:r>
              <a:rPr lang="en-US" dirty="0"/>
              <a:t>Principles, values, standards, or rules of behavior that guide the decisions, procedures and systems of an organization in a way that (a) contributes to the </a:t>
            </a:r>
            <a:r>
              <a:rPr lang="en-US" b="1" i="1" dirty="0"/>
              <a:t>welfare of its key stakeholders</a:t>
            </a:r>
            <a:r>
              <a:rPr lang="en-US" dirty="0"/>
              <a:t>, and (b) respects the </a:t>
            </a:r>
            <a:r>
              <a:rPr lang="en-US" b="1" i="1" dirty="0"/>
              <a:t>rights of all constituents </a:t>
            </a:r>
            <a:r>
              <a:rPr lang="en-US" dirty="0"/>
              <a:t>affected by its operations</a:t>
            </a:r>
            <a:r>
              <a:rPr lang="en-US" dirty="0" smtClean="0"/>
              <a:t>.“</a:t>
            </a:r>
          </a:p>
          <a:p>
            <a:pPr marL="0" indent="0">
              <a:buNone/>
            </a:pPr>
            <a:r>
              <a:rPr lang="en-US" dirty="0" smtClean="0"/>
              <a:t>American Library Association (Extract from 2008 Code)</a:t>
            </a:r>
          </a:p>
          <a:p>
            <a:r>
              <a:rPr lang="en-US" dirty="0"/>
              <a:t>We uphold the principles of intellectual freedom and </a:t>
            </a:r>
            <a:r>
              <a:rPr lang="en-US" b="1" i="1" dirty="0"/>
              <a:t>resist all efforts to censor </a:t>
            </a:r>
            <a:r>
              <a:rPr lang="en-US" dirty="0"/>
              <a:t>library resources.</a:t>
            </a:r>
          </a:p>
          <a:p>
            <a:r>
              <a:rPr lang="en-US" dirty="0"/>
              <a:t>We protect each library </a:t>
            </a:r>
            <a:r>
              <a:rPr lang="en-US" b="1" i="1" dirty="0"/>
              <a:t>user's right to privacy </a:t>
            </a:r>
            <a:r>
              <a:rPr lang="en-US" dirty="0"/>
              <a:t>and confidentiality with respect to information sought or received and resources consulted, borrowed, acquired or transmitted.</a:t>
            </a:r>
          </a:p>
          <a:p>
            <a:endParaRPr lang="en-US" dirty="0"/>
          </a:p>
        </p:txBody>
      </p:sp>
      <p:sp>
        <p:nvSpPr>
          <p:cNvPr id="3" name="Title 2"/>
          <p:cNvSpPr>
            <a:spLocks noGrp="1"/>
          </p:cNvSpPr>
          <p:nvPr>
            <p:ph type="title"/>
          </p:nvPr>
        </p:nvSpPr>
        <p:spPr/>
        <p:txBody>
          <a:bodyPr>
            <a:normAutofit fontScale="90000"/>
          </a:bodyPr>
          <a:lstStyle/>
          <a:p>
            <a:r>
              <a:rPr lang="en-US" dirty="0"/>
              <a:t/>
            </a:r>
            <a:br>
              <a:rPr lang="en-US" dirty="0"/>
            </a:br>
            <a:r>
              <a:rPr lang="en-US" dirty="0" smtClean="0"/>
              <a:t>IIT Center for the Study of Ethics in the Professions—Codes of Ethics Collection</a:t>
            </a:r>
            <a:r>
              <a:rPr lang="en-US" dirty="0"/>
              <a:t/>
            </a:r>
            <a:br>
              <a:rPr lang="en-US" dirty="0"/>
            </a:br>
            <a:r>
              <a:rPr lang="en-US" sz="2000" dirty="0"/>
              <a:t>http://ethics.iit.edu/ecodes/ethics-area/7</a:t>
            </a:r>
          </a:p>
        </p:txBody>
      </p:sp>
    </p:spTree>
    <p:extLst>
      <p:ext uri="{BB962C8B-B14F-4D97-AF65-F5344CB8AC3E}">
        <p14:creationId xmlns:p14="http://schemas.microsoft.com/office/powerpoint/2010/main" val="42234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0412" y="1473200"/>
            <a:ext cx="10972799" cy="5080000"/>
          </a:xfrm>
        </p:spPr>
        <p:txBody>
          <a:bodyPr>
            <a:normAutofit fontScale="70000" lnSpcReduction="20000"/>
          </a:bodyPr>
          <a:lstStyle/>
          <a:p>
            <a:pPr marL="0" indent="0">
              <a:buNone/>
            </a:pPr>
            <a:r>
              <a:rPr lang="en-US" b="1" dirty="0" smtClean="0"/>
              <a:t>Generally Accepted </a:t>
            </a:r>
            <a:r>
              <a:rPr lang="en-US" b="1" dirty="0"/>
              <a:t>Recordkeeping Principles®  </a:t>
            </a:r>
            <a:r>
              <a:rPr lang="en-US" b="1" dirty="0" smtClean="0"/>
              <a:t>(</a:t>
            </a:r>
            <a:r>
              <a:rPr lang="en-US" b="1" dirty="0"/>
              <a:t>http://www.arma.org/r2/generally-accepted-br-recordkeeping-principles)</a:t>
            </a:r>
            <a:endParaRPr lang="en-US" b="1" dirty="0" smtClean="0"/>
          </a:p>
          <a:p>
            <a:pPr marL="0" indent="0">
              <a:buNone/>
            </a:pPr>
            <a:r>
              <a:rPr lang="en-US" b="1" dirty="0" smtClean="0"/>
              <a:t>Federal Records Act 44 USC, and 36 CFR</a:t>
            </a:r>
          </a:p>
          <a:p>
            <a:pPr marL="0" indent="0">
              <a:buNone/>
            </a:pPr>
            <a:r>
              <a:rPr lang="en-US" b="1" dirty="0" smtClean="0"/>
              <a:t>5 U.S.C. § 552 Freedom </a:t>
            </a:r>
            <a:r>
              <a:rPr lang="en-US" b="1" dirty="0"/>
              <a:t>of Information Act </a:t>
            </a:r>
          </a:p>
          <a:p>
            <a:pPr marL="0" indent="0">
              <a:buNone/>
            </a:pPr>
            <a:r>
              <a:rPr lang="en-US" b="1" dirty="0"/>
              <a:t>5 U.S.C. § </a:t>
            </a:r>
            <a:r>
              <a:rPr lang="en-US" b="1" dirty="0" smtClean="0"/>
              <a:t>552a Privacy </a:t>
            </a:r>
            <a:r>
              <a:rPr lang="en-US" b="1" dirty="0"/>
              <a:t>Act </a:t>
            </a:r>
            <a:r>
              <a:rPr lang="en-US" b="1" dirty="0" smtClean="0"/>
              <a:t>of 1974 </a:t>
            </a:r>
          </a:p>
          <a:p>
            <a:pPr marL="0" indent="0">
              <a:buNone/>
            </a:pPr>
            <a:r>
              <a:rPr lang="en-US" b="1" dirty="0" smtClean="0"/>
              <a:t>18 </a:t>
            </a:r>
            <a:r>
              <a:rPr lang="en-US" b="1" dirty="0"/>
              <a:t>U.S.C. § </a:t>
            </a:r>
            <a:r>
              <a:rPr lang="en-US" b="1" dirty="0" smtClean="0"/>
              <a:t>2071)</a:t>
            </a:r>
            <a:r>
              <a:rPr lang="en-US" b="1" dirty="0"/>
              <a:t> Concealment, </a:t>
            </a:r>
            <a:r>
              <a:rPr lang="en-US" b="1" dirty="0" smtClean="0"/>
              <a:t>Removal</a:t>
            </a:r>
            <a:r>
              <a:rPr lang="en-US" b="1" dirty="0"/>
              <a:t>, or Mutilation of </a:t>
            </a:r>
            <a:r>
              <a:rPr lang="en-US" b="1" dirty="0" smtClean="0"/>
              <a:t>Records. </a:t>
            </a:r>
            <a:r>
              <a:rPr lang="en-US" dirty="0" smtClean="0"/>
              <a:t>Whoever </a:t>
            </a:r>
            <a:r>
              <a:rPr lang="en-US" dirty="0"/>
              <a:t>willfully and unlawfully conceals, removes, mutilates, obliterates, or destroys, or attempts to do so, or, with intent to do so takes and carries away any record, proceeding, map, book, paper, document, or other thing, filed or deposited with any clerk or officer of any court of the United States, or in any public office, or with any judicial or public officer of the United States, shall be fined under this title or imprisoned not more than three years, or both</a:t>
            </a:r>
            <a:r>
              <a:rPr lang="en-US" dirty="0" smtClean="0"/>
              <a:t>.</a:t>
            </a:r>
          </a:p>
          <a:p>
            <a:pPr marL="0" indent="0">
              <a:buNone/>
            </a:pPr>
            <a:r>
              <a:rPr lang="en-US" b="1" dirty="0" smtClean="0"/>
              <a:t>18 </a:t>
            </a:r>
            <a:r>
              <a:rPr lang="en-US" b="1" dirty="0"/>
              <a:t>USC § 1519 - Destruction, alteration, or falsification of records in Federal investigations and </a:t>
            </a:r>
            <a:r>
              <a:rPr lang="en-US" b="1" dirty="0" smtClean="0"/>
              <a:t>bankruptcy. </a:t>
            </a:r>
            <a:r>
              <a:rPr lang="en-US" dirty="0" smtClean="0"/>
              <a:t>Whoever </a:t>
            </a:r>
            <a:r>
              <a:rPr lang="en-US" dirty="0"/>
              <a:t>knowingly alters, destroys, mutilates, conceals, covers up, falsifies, or makes a false entry in any record, document, or tangible object with the intent to impede, obstruct, or influence the investigation or </a:t>
            </a:r>
            <a:r>
              <a:rPr lang="en-US" u="sng" dirty="0"/>
              <a:t>proper administration of any matter </a:t>
            </a:r>
            <a:r>
              <a:rPr lang="en-US" dirty="0"/>
              <a:t>within the jurisdiction of any department or agency of the United </a:t>
            </a:r>
            <a:r>
              <a:rPr lang="en-US" dirty="0" smtClean="0"/>
              <a:t>States, </a:t>
            </a:r>
            <a:r>
              <a:rPr lang="en-US" dirty="0"/>
              <a:t>shall be fined under this title, imprisoned not more than 20 years, or both. </a:t>
            </a:r>
            <a:endParaRPr lang="en-US" dirty="0" smtClean="0"/>
          </a:p>
          <a:p>
            <a:pPr marL="0" indent="0">
              <a:buNone/>
            </a:pPr>
            <a:r>
              <a:rPr lang="en-US" b="1" dirty="0"/>
              <a:t>18 USC § 1520 - Destruction of corporate audit </a:t>
            </a:r>
            <a:r>
              <a:rPr lang="en-US" b="1" dirty="0" smtClean="0"/>
              <a:t>records. </a:t>
            </a:r>
            <a:r>
              <a:rPr lang="en-US" dirty="0"/>
              <a:t>F</a:t>
            </a:r>
            <a:r>
              <a:rPr lang="en-US" dirty="0" smtClean="0"/>
              <a:t>ine, or </a:t>
            </a:r>
            <a:r>
              <a:rPr lang="en-US" dirty="0"/>
              <a:t>imprisoned </a:t>
            </a:r>
            <a:r>
              <a:rPr lang="en-US" dirty="0" smtClean="0"/>
              <a:t>10 </a:t>
            </a:r>
            <a:r>
              <a:rPr lang="en-US" dirty="0"/>
              <a:t>years, or </a:t>
            </a:r>
            <a:r>
              <a:rPr lang="en-US" dirty="0" smtClean="0"/>
              <a:t>both.</a:t>
            </a:r>
            <a:endParaRPr lang="en-US" dirty="0"/>
          </a:p>
          <a:p>
            <a:endParaRPr lang="en-US" dirty="0"/>
          </a:p>
        </p:txBody>
      </p:sp>
      <p:sp>
        <p:nvSpPr>
          <p:cNvPr id="3" name="Title 2"/>
          <p:cNvSpPr>
            <a:spLocks noGrp="1"/>
          </p:cNvSpPr>
          <p:nvPr>
            <p:ph type="title"/>
          </p:nvPr>
        </p:nvSpPr>
        <p:spPr/>
        <p:txBody>
          <a:bodyPr/>
          <a:lstStyle/>
          <a:p>
            <a:r>
              <a:rPr lang="en-US" dirty="0" smtClean="0"/>
              <a:t>Selected Federal RIM Authorities</a:t>
            </a:r>
            <a:endParaRPr lang="en-US" dirty="0"/>
          </a:p>
        </p:txBody>
      </p:sp>
    </p:spTree>
    <p:extLst>
      <p:ext uri="{BB962C8B-B14F-4D97-AF65-F5344CB8AC3E}">
        <p14:creationId xmlns:p14="http://schemas.microsoft.com/office/powerpoint/2010/main" val="205004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Key Definitions</a:t>
            </a:r>
          </a:p>
          <a:p>
            <a:r>
              <a:rPr lang="en-US" dirty="0" smtClean="0"/>
              <a:t>What’s a Profession?</a:t>
            </a:r>
          </a:p>
          <a:p>
            <a:r>
              <a:rPr lang="en-US" dirty="0" smtClean="0"/>
              <a:t>Codes of Ethics </a:t>
            </a:r>
          </a:p>
          <a:p>
            <a:r>
              <a:rPr lang="en-US" dirty="0" smtClean="0"/>
              <a:t>Formal Authorities</a:t>
            </a:r>
          </a:p>
          <a:p>
            <a:r>
              <a:rPr lang="en-US" dirty="0" smtClean="0"/>
              <a:t>Challenges</a:t>
            </a:r>
            <a:r>
              <a:rPr lang="en-US" dirty="0"/>
              <a:t> </a:t>
            </a:r>
            <a:r>
              <a:rPr lang="en-US" dirty="0" smtClean="0"/>
              <a:t>of determining legal or Illegal, ethical or unethical, right or wrong </a:t>
            </a:r>
            <a:endParaRPr lang="en-US" dirty="0"/>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1295400"/>
            <a:ext cx="10463503" cy="5232400"/>
          </a:xfrm>
        </p:spPr>
        <p:txBody>
          <a:bodyPr>
            <a:normAutofit lnSpcReduction="10000"/>
          </a:bodyPr>
          <a:lstStyle/>
          <a:p>
            <a:r>
              <a:rPr lang="en-US" u="sng" dirty="0" smtClean="0"/>
              <a:t>Whistle blowers</a:t>
            </a:r>
            <a:r>
              <a:rPr lang="en-US" dirty="0" smtClean="0"/>
              <a:t> act against their loyalty to the organization and sacrifice their careers to make a public disclosure. </a:t>
            </a:r>
          </a:p>
          <a:p>
            <a:pPr marL="0" indent="0">
              <a:buNone/>
            </a:pPr>
            <a:r>
              <a:rPr lang="en-US" dirty="0" smtClean="0"/>
              <a:t>When does an individual have an ethical obligation to do so?</a:t>
            </a:r>
          </a:p>
          <a:p>
            <a:r>
              <a:rPr lang="en-US" u="sng" dirty="0" smtClean="0"/>
              <a:t>Records professionals. </a:t>
            </a:r>
            <a:r>
              <a:rPr lang="en-US" dirty="0" smtClean="0"/>
              <a:t> </a:t>
            </a:r>
          </a:p>
          <a:p>
            <a:pPr lvl="1"/>
            <a:r>
              <a:rPr lang="en-US" dirty="0" smtClean="0"/>
              <a:t>Privy to information that reveals wrongful acts and put in the classic position of the whistle blower. </a:t>
            </a:r>
          </a:p>
          <a:p>
            <a:pPr lvl="1"/>
            <a:r>
              <a:rPr lang="en-US" dirty="0" smtClean="0"/>
              <a:t>Asked to falsify or destroy records, </a:t>
            </a:r>
          </a:p>
          <a:p>
            <a:pPr lvl="1"/>
            <a:r>
              <a:rPr lang="en-US" dirty="0" smtClean="0"/>
              <a:t>Asked to improperly keep records on a subject or person</a:t>
            </a:r>
          </a:p>
          <a:p>
            <a:pPr lvl="1"/>
            <a:r>
              <a:rPr lang="en-US" dirty="0" smtClean="0"/>
              <a:t>Asked share confidential or private information.</a:t>
            </a:r>
          </a:p>
          <a:p>
            <a:pPr marL="0" indent="0">
              <a:buNone/>
            </a:pPr>
            <a:r>
              <a:rPr lang="en-US" dirty="0" smtClean="0"/>
              <a:t>How to decide? What are alternatives?</a:t>
            </a:r>
          </a:p>
          <a:p>
            <a:pPr marL="0" indent="0">
              <a:buNone/>
            </a:pPr>
            <a:r>
              <a:rPr lang="en-US" sz="1600" dirty="0"/>
              <a:t>http://content.arma.org/IMM/IMMJanuary-February2010/IMM0110inreviewtheethicsofrecordsmanagement.aspx</a:t>
            </a:r>
            <a:endParaRPr lang="en-US" sz="1600" dirty="0" smtClean="0"/>
          </a:p>
          <a:p>
            <a:pPr marL="0" indent="0">
              <a:buNone/>
            </a:pPr>
            <a:endParaRPr lang="en-US" dirty="0" smtClean="0"/>
          </a:p>
          <a:p>
            <a:pPr marL="0" indent="0">
              <a:buNone/>
            </a:pPr>
            <a:endParaRPr lang="en-US" dirty="0" smtClean="0"/>
          </a:p>
          <a:p>
            <a:endParaRPr lang="en-US" dirty="0"/>
          </a:p>
        </p:txBody>
      </p:sp>
      <p:sp>
        <p:nvSpPr>
          <p:cNvPr id="2" name="Title 1"/>
          <p:cNvSpPr>
            <a:spLocks noGrp="1"/>
          </p:cNvSpPr>
          <p:nvPr>
            <p:ph type="title"/>
          </p:nvPr>
        </p:nvSpPr>
        <p:spPr>
          <a:xfrm>
            <a:off x="1117309" y="381000"/>
            <a:ext cx="10157354" cy="762000"/>
          </a:xfrm>
        </p:spPr>
        <p:txBody>
          <a:bodyPr>
            <a:normAutofit/>
          </a:bodyPr>
          <a:lstStyle/>
          <a:p>
            <a:r>
              <a:rPr lang="en-US" dirty="0" smtClean="0"/>
              <a:t>Ethical Issues in the RIM profession</a:t>
            </a: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RIM discipline ranges from entry level labor and support staff, through skilled and trained specialists, up to certified and independent professionals. </a:t>
            </a:r>
            <a:r>
              <a:rPr lang="en-US" dirty="0" smtClean="0"/>
              <a:t> LEADERSHIP is needed at all levels.</a:t>
            </a:r>
            <a:endParaRPr lang="en-US" dirty="0" smtClean="0"/>
          </a:p>
          <a:p>
            <a:r>
              <a:rPr lang="en-US" dirty="0" smtClean="0"/>
              <a:t>RIM related laws, rules and regulations apply to all, but must be written, interpreted, and assessed by RIM professionals.</a:t>
            </a:r>
          </a:p>
          <a:p>
            <a:r>
              <a:rPr lang="en-US" dirty="0" smtClean="0"/>
              <a:t>Checklists, auditing, quality processes, and integrity &amp; compliance programs are </a:t>
            </a:r>
            <a:r>
              <a:rPr lang="en-US" u="sng" dirty="0" smtClean="0"/>
              <a:t>not</a:t>
            </a:r>
            <a:r>
              <a:rPr lang="en-US" dirty="0" smtClean="0"/>
              <a:t> substitutes for assessments and judgments rendered by credentialed RIM professionals.</a:t>
            </a:r>
          </a:p>
          <a:p>
            <a:r>
              <a:rPr lang="en-US" dirty="0" smtClean="0"/>
              <a:t>Knowing and applying “the Principles” and ICRM Code of Ethics are essential for ultimate personal and organizational success. </a:t>
            </a:r>
          </a:p>
          <a:p>
            <a:endParaRPr lang="en-US" dirty="0"/>
          </a:p>
        </p:txBody>
      </p:sp>
      <p:sp>
        <p:nvSpPr>
          <p:cNvPr id="3" name="Title 2"/>
          <p:cNvSpPr>
            <a:spLocks noGrp="1"/>
          </p:cNvSpPr>
          <p:nvPr>
            <p:ph type="title"/>
          </p:nvPr>
        </p:nvSpPr>
        <p:spPr/>
        <p:txBody>
          <a:bodyPr/>
          <a:lstStyle/>
          <a:p>
            <a:r>
              <a:rPr lang="en-US" dirty="0" err="1" smtClean="0"/>
              <a:t>Krysa’s</a:t>
            </a:r>
            <a:r>
              <a:rPr lang="en-US" dirty="0" smtClean="0"/>
              <a:t> Opinion:</a:t>
            </a:r>
            <a:endParaRPr lang="en-US" dirty="0"/>
          </a:p>
        </p:txBody>
      </p:sp>
    </p:spTree>
    <p:extLst>
      <p:ext uri="{BB962C8B-B14F-4D97-AF65-F5344CB8AC3E}">
        <p14:creationId xmlns:p14="http://schemas.microsoft.com/office/powerpoint/2010/main" val="16287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r>
              <a:rPr lang="en-US" dirty="0" smtClean="0"/>
              <a:t>Questions and Comments?</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3012" y="2133601"/>
            <a:ext cx="594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FBI Records Management Challenges:</a:t>
            </a:r>
          </a:p>
          <a:p>
            <a:pPr lvl="1"/>
            <a:r>
              <a:rPr lang="en-US" dirty="0" smtClean="0"/>
              <a:t>Different Requirements: Evidence, Investigative Case Files, Intelligence</a:t>
            </a:r>
          </a:p>
          <a:p>
            <a:pPr lvl="1"/>
            <a:r>
              <a:rPr lang="en-US" dirty="0" smtClean="0"/>
              <a:t>Different Media: Old and new, paper and digital, planned and unplanned</a:t>
            </a:r>
          </a:p>
          <a:p>
            <a:pPr lvl="1"/>
            <a:r>
              <a:rPr lang="en-US" dirty="0" smtClean="0"/>
              <a:t>Different Access and Sharing Requirements: Complex Security</a:t>
            </a:r>
          </a:p>
          <a:p>
            <a:pPr lvl="1"/>
            <a:endParaRPr lang="en-US" dirty="0"/>
          </a:p>
          <a:p>
            <a:pPr lvl="1"/>
            <a:endParaRPr lang="en-US" dirty="0" smtClean="0"/>
          </a:p>
          <a:p>
            <a:r>
              <a:rPr lang="en-US" dirty="0" smtClean="0"/>
              <a:t>9/11 Attack on the Pentagon</a:t>
            </a:r>
            <a:endParaRPr lang="en-US" dirty="0"/>
          </a:p>
        </p:txBody>
      </p:sp>
      <p:sp>
        <p:nvSpPr>
          <p:cNvPr id="3" name="Title 2"/>
          <p:cNvSpPr>
            <a:spLocks noGrp="1"/>
          </p:cNvSpPr>
          <p:nvPr>
            <p:ph type="title"/>
          </p:nvPr>
        </p:nvSpPr>
        <p:spPr/>
        <p:txBody>
          <a:bodyPr/>
          <a:lstStyle/>
          <a:p>
            <a:r>
              <a:rPr lang="en-US" dirty="0" smtClean="0"/>
              <a:t>Some Topics of Interest</a:t>
            </a:r>
            <a:endParaRPr lang="en-US" dirty="0"/>
          </a:p>
        </p:txBody>
      </p:sp>
    </p:spTree>
    <p:extLst>
      <p:ext uri="{BB962C8B-B14F-4D97-AF65-F5344CB8AC3E}">
        <p14:creationId xmlns:p14="http://schemas.microsoft.com/office/powerpoint/2010/main" val="370328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012" y="1473200"/>
            <a:ext cx="6253238" cy="4775200"/>
          </a:xfrm>
        </p:spPr>
      </p:pic>
      <p:sp>
        <p:nvSpPr>
          <p:cNvPr id="3" name="Title 2"/>
          <p:cNvSpPr>
            <a:spLocks noGrp="1"/>
          </p:cNvSpPr>
          <p:nvPr>
            <p:ph type="title"/>
          </p:nvPr>
        </p:nvSpPr>
        <p:spPr/>
        <p:txBody>
          <a:bodyPr/>
          <a:lstStyle/>
          <a:p>
            <a:r>
              <a:rPr lang="en-US" dirty="0" smtClean="0"/>
              <a:t>Pentagon</a:t>
            </a:r>
            <a:endParaRPr lang="en-US" dirty="0"/>
          </a:p>
        </p:txBody>
      </p:sp>
    </p:spTree>
    <p:extLst>
      <p:ext uri="{BB962C8B-B14F-4D97-AF65-F5344CB8AC3E}">
        <p14:creationId xmlns:p14="http://schemas.microsoft.com/office/powerpoint/2010/main" val="16684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811" y="1741170"/>
            <a:ext cx="6934199" cy="4507230"/>
          </a:xfrm>
        </p:spPr>
      </p:pic>
      <p:sp>
        <p:nvSpPr>
          <p:cNvPr id="3" name="Title 2"/>
          <p:cNvSpPr>
            <a:spLocks noGrp="1"/>
          </p:cNvSpPr>
          <p:nvPr>
            <p:ph type="title"/>
          </p:nvPr>
        </p:nvSpPr>
        <p:spPr/>
        <p:txBody>
          <a:bodyPr/>
          <a:lstStyle/>
          <a:p>
            <a:r>
              <a:rPr lang="en-US" dirty="0" smtClean="0"/>
              <a:t>Morning of Sept 11, 2001</a:t>
            </a:r>
            <a:endParaRPr lang="en-US" dirty="0"/>
          </a:p>
        </p:txBody>
      </p:sp>
    </p:spTree>
    <p:extLst>
      <p:ext uri="{BB962C8B-B14F-4D97-AF65-F5344CB8AC3E}">
        <p14:creationId xmlns:p14="http://schemas.microsoft.com/office/powerpoint/2010/main" val="33936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7812" y="1468315"/>
            <a:ext cx="6477000" cy="4733192"/>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87919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0179" y="1701800"/>
            <a:ext cx="5571667" cy="4470400"/>
          </a:xfrm>
        </p:spPr>
      </p:pic>
      <p:sp>
        <p:nvSpPr>
          <p:cNvPr id="3" name="Title 2"/>
          <p:cNvSpPr>
            <a:spLocks noGrp="1"/>
          </p:cNvSpPr>
          <p:nvPr>
            <p:ph type="title"/>
          </p:nvPr>
        </p:nvSpPr>
        <p:spPr/>
        <p:txBody>
          <a:bodyPr/>
          <a:lstStyle/>
          <a:p>
            <a:r>
              <a:rPr lang="en-US" dirty="0" smtClean="0"/>
              <a:t>Site of attack</a:t>
            </a:r>
            <a:endParaRPr lang="en-US" dirty="0"/>
          </a:p>
        </p:txBody>
      </p:sp>
    </p:spTree>
    <p:extLst>
      <p:ext uri="{BB962C8B-B14F-4D97-AF65-F5344CB8AC3E}">
        <p14:creationId xmlns:p14="http://schemas.microsoft.com/office/powerpoint/2010/main" val="1743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0812" y="1549806"/>
            <a:ext cx="4343400" cy="4638751"/>
          </a:xfrm>
        </p:spPr>
      </p:pic>
      <p:sp>
        <p:nvSpPr>
          <p:cNvPr id="3" name="Title 2"/>
          <p:cNvSpPr>
            <a:spLocks noGrp="1"/>
          </p:cNvSpPr>
          <p:nvPr>
            <p:ph type="title"/>
          </p:nvPr>
        </p:nvSpPr>
        <p:spPr/>
        <p:txBody>
          <a:bodyPr/>
          <a:lstStyle/>
          <a:p>
            <a:r>
              <a:rPr lang="en-US" dirty="0" smtClean="0"/>
              <a:t>Extent of Penetration by AA#77</a:t>
            </a:r>
            <a:endParaRPr lang="en-US" dirty="0"/>
          </a:p>
        </p:txBody>
      </p:sp>
    </p:spTree>
    <p:extLst>
      <p:ext uri="{BB962C8B-B14F-4D97-AF65-F5344CB8AC3E}">
        <p14:creationId xmlns:p14="http://schemas.microsoft.com/office/powerpoint/2010/main" val="26417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7412" y="1828800"/>
            <a:ext cx="5638800" cy="4511040"/>
          </a:xfrm>
        </p:spPr>
      </p:pic>
      <p:sp>
        <p:nvSpPr>
          <p:cNvPr id="3" name="Title 2"/>
          <p:cNvSpPr>
            <a:spLocks noGrp="1"/>
          </p:cNvSpPr>
          <p:nvPr>
            <p:ph type="title"/>
          </p:nvPr>
        </p:nvSpPr>
        <p:spPr/>
        <p:txBody>
          <a:bodyPr/>
          <a:lstStyle/>
          <a:p>
            <a:r>
              <a:rPr lang="en-US" dirty="0" smtClean="0"/>
              <a:t>Sept 12, 2001 Fires are contained and work resumes. </a:t>
            </a:r>
            <a:endParaRPr lang="en-US" dirty="0"/>
          </a:p>
        </p:txBody>
      </p:sp>
    </p:spTree>
    <p:extLst>
      <p:ext uri="{BB962C8B-B14F-4D97-AF65-F5344CB8AC3E}">
        <p14:creationId xmlns:p14="http://schemas.microsoft.com/office/powerpoint/2010/main" val="9533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Law</a:t>
            </a:r>
          </a:p>
          <a:p>
            <a:r>
              <a:rPr lang="en-US" dirty="0" smtClean="0"/>
              <a:t>Values</a:t>
            </a:r>
          </a:p>
          <a:p>
            <a:r>
              <a:rPr lang="en-US" dirty="0" smtClean="0"/>
              <a:t>Fiduciary Responsibility</a:t>
            </a:r>
          </a:p>
          <a:p>
            <a:r>
              <a:rPr lang="en-US" dirty="0" smtClean="0"/>
              <a:t>Code of </a:t>
            </a:r>
            <a:r>
              <a:rPr lang="en-US" dirty="0" smtClean="0"/>
              <a:t>Ethics</a:t>
            </a:r>
          </a:p>
          <a:p>
            <a:r>
              <a:rPr lang="en-US" dirty="0" smtClean="0"/>
              <a:t>Leadership</a:t>
            </a:r>
          </a:p>
          <a:p>
            <a:pPr marL="0" indent="0">
              <a:buNone/>
            </a:pPr>
            <a:endParaRPr lang="en-US" dirty="0" smtClean="0"/>
          </a:p>
        </p:txBody>
      </p:sp>
      <p:sp>
        <p:nvSpPr>
          <p:cNvPr id="2" name="Title 1"/>
          <p:cNvSpPr>
            <a:spLocks noGrp="1"/>
          </p:cNvSpPr>
          <p:nvPr>
            <p:ph type="title"/>
          </p:nvPr>
        </p:nvSpPr>
        <p:spPr/>
        <p:txBody>
          <a:bodyPr/>
          <a:lstStyle/>
          <a:p>
            <a:r>
              <a:rPr lang="en-US" dirty="0" smtClean="0"/>
              <a:t>Key Definitions</a:t>
            </a:r>
            <a:endParaRPr lang="en-US"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2" y="1542085"/>
            <a:ext cx="7162800" cy="4756099"/>
          </a:xfrm>
        </p:spPr>
      </p:pic>
      <p:sp>
        <p:nvSpPr>
          <p:cNvPr id="3" name="Title 2"/>
          <p:cNvSpPr>
            <a:spLocks noGrp="1"/>
          </p:cNvSpPr>
          <p:nvPr>
            <p:ph type="title"/>
          </p:nvPr>
        </p:nvSpPr>
        <p:spPr/>
        <p:txBody>
          <a:bodyPr/>
          <a:lstStyle/>
          <a:p>
            <a:r>
              <a:rPr lang="en-US" dirty="0" smtClean="0"/>
              <a:t>New and Old Construction </a:t>
            </a:r>
            <a:endParaRPr lang="en-US" dirty="0"/>
          </a:p>
        </p:txBody>
      </p:sp>
    </p:spTree>
    <p:extLst>
      <p:ext uri="{BB962C8B-B14F-4D97-AF65-F5344CB8AC3E}">
        <p14:creationId xmlns:p14="http://schemas.microsoft.com/office/powerpoint/2010/main" val="31585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 14, 2001 Fires Out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31" y="1473200"/>
            <a:ext cx="7057310" cy="4724400"/>
          </a:xfrm>
          <a:prstGeom prst="rect">
            <a:avLst/>
          </a:prstGeom>
        </p:spPr>
      </p:pic>
    </p:spTree>
    <p:extLst>
      <p:ext uri="{BB962C8B-B14F-4D97-AF65-F5344CB8AC3E}">
        <p14:creationId xmlns:p14="http://schemas.microsoft.com/office/powerpoint/2010/main" val="892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4377" y="1752600"/>
            <a:ext cx="7758543" cy="4267199"/>
          </a:xfrm>
        </p:spPr>
      </p:pic>
      <p:sp>
        <p:nvSpPr>
          <p:cNvPr id="3" name="Title 2"/>
          <p:cNvSpPr>
            <a:spLocks noGrp="1"/>
          </p:cNvSpPr>
          <p:nvPr>
            <p:ph type="title"/>
          </p:nvPr>
        </p:nvSpPr>
        <p:spPr/>
        <p:txBody>
          <a:bodyPr/>
          <a:lstStyle/>
          <a:p>
            <a:r>
              <a:rPr lang="en-US" dirty="0" smtClean="0"/>
              <a:t>Pentagon Reconstruction</a:t>
            </a:r>
            <a:endParaRPr lang="en-US" dirty="0"/>
          </a:p>
        </p:txBody>
      </p:sp>
    </p:spTree>
    <p:extLst>
      <p:ext uri="{BB962C8B-B14F-4D97-AF65-F5344CB8AC3E}">
        <p14:creationId xmlns:p14="http://schemas.microsoft.com/office/powerpoint/2010/main" val="345320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675" y="1701800"/>
            <a:ext cx="7818675" cy="4470400"/>
          </a:xfrm>
        </p:spPr>
      </p:pic>
      <p:sp>
        <p:nvSpPr>
          <p:cNvPr id="3" name="Title 2"/>
          <p:cNvSpPr>
            <a:spLocks noGrp="1"/>
          </p:cNvSpPr>
          <p:nvPr>
            <p:ph type="title"/>
          </p:nvPr>
        </p:nvSpPr>
        <p:spPr/>
        <p:txBody>
          <a:bodyPr/>
          <a:lstStyle/>
          <a:p>
            <a:pPr algn="ctr"/>
            <a:r>
              <a:rPr lang="en-US" dirty="0" smtClean="0"/>
              <a:t>Construction Complete </a:t>
            </a:r>
            <a:endParaRPr lang="en-US" dirty="0"/>
          </a:p>
        </p:txBody>
      </p:sp>
    </p:spTree>
    <p:extLst>
      <p:ext uri="{BB962C8B-B14F-4D97-AF65-F5344CB8AC3E}">
        <p14:creationId xmlns:p14="http://schemas.microsoft.com/office/powerpoint/2010/main" val="72871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2" name="Title 1"/>
          <p:cNvSpPr>
            <a:spLocks noGrp="1"/>
          </p:cNvSpPr>
          <p:nvPr>
            <p:ph type="title"/>
          </p:nvPr>
        </p:nvSpPr>
        <p:spPr/>
        <p:txBody>
          <a:bodyPr/>
          <a:lstStyle/>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3012" y="2133601"/>
            <a:ext cx="594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8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9" y="1473200"/>
            <a:ext cx="10157354" cy="4927600"/>
          </a:xfrm>
        </p:spPr>
        <p:txBody>
          <a:bodyPr/>
          <a:lstStyle/>
          <a:p>
            <a:r>
              <a:rPr lang="en-US" dirty="0" smtClean="0"/>
              <a:t>A system of rules and guidelines which are enforced through social institutions to govern behavior.  (</a:t>
            </a:r>
            <a:r>
              <a:rPr lang="en-US" dirty="0"/>
              <a:t>Wikipedia)</a:t>
            </a:r>
          </a:p>
          <a:p>
            <a:pPr lvl="1"/>
            <a:r>
              <a:rPr lang="en-US" sz="2400" dirty="0"/>
              <a:t>Laws are made by </a:t>
            </a:r>
            <a:r>
              <a:rPr lang="en-US" sz="2400" dirty="0" smtClean="0"/>
              <a:t>governments</a:t>
            </a:r>
            <a:r>
              <a:rPr lang="en-US" sz="2400" dirty="0"/>
              <a:t>, specifically by their legislatures. The formation of laws themselves may be influenced by a constitution (written or unwritten) and the rights encoded therein. </a:t>
            </a:r>
          </a:p>
          <a:p>
            <a:pPr lvl="1"/>
            <a:r>
              <a:rPr lang="en-US" sz="2400" dirty="0"/>
              <a:t>Private individuals can create legally binding contracts, including (in some jurisdictions) arbitration agreements that exclude the normal court process. </a:t>
            </a:r>
          </a:p>
          <a:p>
            <a:pPr lvl="1"/>
            <a:r>
              <a:rPr lang="en-US" sz="2400" dirty="0"/>
              <a:t>The law shapes politics, economics and society in countless ways and serves as a social mediator of relations between people. </a:t>
            </a:r>
          </a:p>
        </p:txBody>
      </p:sp>
      <p:sp>
        <p:nvSpPr>
          <p:cNvPr id="3" name="Title 2"/>
          <p:cNvSpPr>
            <a:spLocks noGrp="1"/>
          </p:cNvSpPr>
          <p:nvPr>
            <p:ph type="title"/>
          </p:nvPr>
        </p:nvSpPr>
        <p:spPr>
          <a:xfrm>
            <a:off x="1117309" y="76200"/>
            <a:ext cx="10157354" cy="990600"/>
          </a:xfrm>
        </p:spPr>
        <p:txBody>
          <a:bodyPr/>
          <a:lstStyle/>
          <a:p>
            <a:r>
              <a:rPr lang="en-US" dirty="0" smtClean="0"/>
              <a:t>Law</a:t>
            </a:r>
            <a:endParaRPr lang="en-US" dirty="0"/>
          </a:p>
        </p:txBody>
      </p:sp>
    </p:spTree>
    <p:extLst>
      <p:ext uri="{BB962C8B-B14F-4D97-AF65-F5344CB8AC3E}">
        <p14:creationId xmlns:p14="http://schemas.microsoft.com/office/powerpoint/2010/main" val="243860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C</a:t>
            </a:r>
            <a:r>
              <a:rPr lang="en-US" dirty="0" smtClean="0"/>
              <a:t>onceived </a:t>
            </a:r>
            <a:r>
              <a:rPr lang="en-US" dirty="0"/>
              <a:t>of as </a:t>
            </a:r>
            <a:r>
              <a:rPr lang="en-US" u="sng" dirty="0"/>
              <a:t>guiding principles </a:t>
            </a:r>
            <a:r>
              <a:rPr lang="en-US" dirty="0"/>
              <a:t>in </a:t>
            </a:r>
            <a:r>
              <a:rPr lang="en-US" dirty="0" smtClean="0"/>
              <a:t>life, </a:t>
            </a:r>
            <a:r>
              <a:rPr lang="en-US" dirty="0"/>
              <a:t>which transcend specific situations, </a:t>
            </a:r>
            <a:r>
              <a:rPr lang="en-US" u="sng" dirty="0" smtClean="0"/>
              <a:t>may </a:t>
            </a:r>
            <a:r>
              <a:rPr lang="en-US" u="sng" dirty="0"/>
              <a:t>change </a:t>
            </a:r>
            <a:r>
              <a:rPr lang="en-US" dirty="0"/>
              <a:t>over time, </a:t>
            </a:r>
            <a:r>
              <a:rPr lang="en-US" dirty="0" smtClean="0"/>
              <a:t>guide </a:t>
            </a:r>
            <a:r>
              <a:rPr lang="en-US" u="sng" dirty="0"/>
              <a:t>selection of </a:t>
            </a:r>
            <a:r>
              <a:rPr lang="en-US" u="sng" dirty="0" err="1"/>
              <a:t>behaviour</a:t>
            </a:r>
            <a:r>
              <a:rPr lang="en-US" u="sng" dirty="0"/>
              <a:t> </a:t>
            </a:r>
            <a:r>
              <a:rPr lang="en-US" dirty="0"/>
              <a:t>and events </a:t>
            </a:r>
            <a:r>
              <a:rPr lang="en-US" dirty="0" smtClean="0"/>
              <a:t>and </a:t>
            </a:r>
            <a:r>
              <a:rPr lang="en-US" dirty="0"/>
              <a:t>which are part of a dynamic system with inherent contradictions.  </a:t>
            </a:r>
            <a:r>
              <a:rPr lang="en-US" dirty="0" smtClean="0"/>
              <a:t> (</a:t>
            </a:r>
            <a:r>
              <a:rPr lang="en-US" dirty="0" err="1"/>
              <a:t>Debats</a:t>
            </a:r>
            <a:r>
              <a:rPr lang="en-US" dirty="0"/>
              <a:t>, D.L. &amp; </a:t>
            </a:r>
            <a:r>
              <a:rPr lang="en-US" dirty="0" err="1"/>
              <a:t>Bartelds</a:t>
            </a:r>
            <a:r>
              <a:rPr lang="en-US" dirty="0"/>
              <a:t>, B.F</a:t>
            </a:r>
            <a:r>
              <a:rPr lang="en-US" dirty="0" smtClean="0"/>
              <a:t>)</a:t>
            </a:r>
          </a:p>
          <a:p>
            <a:r>
              <a:rPr lang="en-US" dirty="0"/>
              <a:t>In ethics, </a:t>
            </a:r>
            <a:r>
              <a:rPr lang="en-US" b="1" dirty="0"/>
              <a:t>value</a:t>
            </a:r>
            <a:r>
              <a:rPr lang="en-US" dirty="0"/>
              <a:t> denotes something's </a:t>
            </a:r>
            <a:r>
              <a:rPr lang="en-US" u="sng" dirty="0"/>
              <a:t>degree of importance</a:t>
            </a:r>
            <a:r>
              <a:rPr lang="en-US" dirty="0"/>
              <a:t>, with the aim of determining </a:t>
            </a:r>
            <a:r>
              <a:rPr lang="en-US" u="sng" dirty="0"/>
              <a:t>what action </a:t>
            </a:r>
            <a:r>
              <a:rPr lang="en-US" dirty="0"/>
              <a:t>or life </a:t>
            </a:r>
            <a:r>
              <a:rPr lang="en-US" u="sng" dirty="0"/>
              <a:t>is best </a:t>
            </a:r>
            <a:r>
              <a:rPr lang="en-US" dirty="0"/>
              <a:t>to do or live (</a:t>
            </a:r>
            <a:r>
              <a:rPr lang="en-US" dirty="0">
                <a:hlinkClick r:id="rId2" tooltip="Deontology"/>
              </a:rPr>
              <a:t>Deontology</a:t>
            </a:r>
            <a:r>
              <a:rPr lang="en-US" dirty="0"/>
              <a:t>), or at least attempt to describe the value of different actions (</a:t>
            </a:r>
            <a:r>
              <a:rPr lang="en-US" dirty="0">
                <a:hlinkClick r:id="rId3" tooltip="Axiology"/>
              </a:rPr>
              <a:t>Axiology</a:t>
            </a:r>
            <a:r>
              <a:rPr lang="en-US" dirty="0"/>
              <a:t>). It may be described as treating actions themselves as abstract objects, putting value to them. It deals with </a:t>
            </a:r>
            <a:r>
              <a:rPr lang="en-US" u="sng" dirty="0"/>
              <a:t>right conduct </a:t>
            </a:r>
            <a:r>
              <a:rPr lang="en-US" dirty="0"/>
              <a:t>and good life, in the sense that a highly, or at least relatively highly, valuable action may be regarded as ethically "good" (</a:t>
            </a:r>
            <a:r>
              <a:rPr lang="en-US" dirty="0">
                <a:hlinkClick r:id="rId4" tooltip="Adjective"/>
              </a:rPr>
              <a:t>adjective</a:t>
            </a:r>
            <a:r>
              <a:rPr lang="en-US" dirty="0"/>
              <a:t> sense), and an action of low, or at least relatively low, value may be regarded as "bad". </a:t>
            </a:r>
            <a:r>
              <a:rPr lang="en-US" dirty="0" smtClean="0"/>
              <a:t>(http</a:t>
            </a:r>
            <a:r>
              <a:rPr lang="en-US" dirty="0"/>
              <a:t>://www.ask.com/wiki/Value_(ethics)?</a:t>
            </a:r>
            <a:r>
              <a:rPr lang="en-US" dirty="0" smtClean="0"/>
              <a:t>qsrc=3044)</a:t>
            </a:r>
            <a:endParaRPr lang="en-US" dirty="0"/>
          </a:p>
          <a:p>
            <a:endParaRPr lang="en-US" dirty="0"/>
          </a:p>
        </p:txBody>
      </p:sp>
      <p:sp>
        <p:nvSpPr>
          <p:cNvPr id="3" name="Title 2"/>
          <p:cNvSpPr>
            <a:spLocks noGrp="1"/>
          </p:cNvSpPr>
          <p:nvPr>
            <p:ph type="title"/>
          </p:nvPr>
        </p:nvSpPr>
        <p:spPr>
          <a:xfrm>
            <a:off x="1293812" y="28903"/>
            <a:ext cx="10157354" cy="1397000"/>
          </a:xfrm>
        </p:spPr>
        <p:txBody>
          <a:bodyPr/>
          <a:lstStyle/>
          <a:p>
            <a:r>
              <a:rPr lang="en-US" dirty="0" smtClean="0"/>
              <a:t>Values</a:t>
            </a:r>
            <a:endParaRPr lang="en-US" dirty="0"/>
          </a:p>
        </p:txBody>
      </p:sp>
    </p:spTree>
    <p:extLst>
      <p:ext uri="{BB962C8B-B14F-4D97-AF65-F5344CB8AC3E}">
        <p14:creationId xmlns:p14="http://schemas.microsoft.com/office/powerpoint/2010/main" val="168480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3">
            <a:normAutofit/>
          </a:bodyPr>
          <a:lstStyle/>
          <a:p>
            <a:pPr marL="0" indent="0">
              <a:buNone/>
            </a:pPr>
            <a:r>
              <a:rPr lang="en-US" dirty="0" smtClean="0"/>
              <a:t>1. Cheerfulness</a:t>
            </a:r>
            <a:endParaRPr lang="en-US" dirty="0"/>
          </a:p>
          <a:p>
            <a:pPr marL="0" indent="0">
              <a:buNone/>
            </a:pPr>
            <a:r>
              <a:rPr lang="en-US" dirty="0"/>
              <a:t>2</a:t>
            </a:r>
            <a:r>
              <a:rPr lang="en-US" dirty="0" smtClean="0"/>
              <a:t>. Ambition</a:t>
            </a:r>
            <a:endParaRPr lang="en-US" dirty="0"/>
          </a:p>
          <a:p>
            <a:pPr marL="0" indent="0">
              <a:buNone/>
            </a:pPr>
            <a:r>
              <a:rPr lang="en-US" dirty="0"/>
              <a:t>3</a:t>
            </a:r>
            <a:r>
              <a:rPr lang="en-US" dirty="0" smtClean="0"/>
              <a:t>. Love</a:t>
            </a:r>
            <a:endParaRPr lang="en-US" dirty="0"/>
          </a:p>
          <a:p>
            <a:pPr marL="0" indent="0">
              <a:buNone/>
            </a:pPr>
            <a:r>
              <a:rPr lang="en-US" dirty="0"/>
              <a:t>4</a:t>
            </a:r>
            <a:r>
              <a:rPr lang="en-US" dirty="0" smtClean="0"/>
              <a:t>. Cleanliness</a:t>
            </a:r>
            <a:endParaRPr lang="en-US" dirty="0"/>
          </a:p>
          <a:p>
            <a:pPr marL="0" indent="0">
              <a:buNone/>
            </a:pPr>
            <a:r>
              <a:rPr lang="en-US" dirty="0"/>
              <a:t>5</a:t>
            </a:r>
            <a:r>
              <a:rPr lang="en-US" dirty="0" smtClean="0"/>
              <a:t>. Self-Control</a:t>
            </a:r>
            <a:endParaRPr lang="en-US" dirty="0"/>
          </a:p>
          <a:p>
            <a:pPr marL="0" indent="0">
              <a:buNone/>
            </a:pPr>
            <a:r>
              <a:rPr lang="en-US" dirty="0" smtClean="0"/>
              <a:t>6. Capability</a:t>
            </a:r>
          </a:p>
          <a:p>
            <a:pPr marL="0" indent="0">
              <a:buNone/>
            </a:pPr>
            <a:endParaRPr lang="en-US" dirty="0"/>
          </a:p>
          <a:p>
            <a:pPr marL="0" indent="0">
              <a:buNone/>
            </a:pPr>
            <a:r>
              <a:rPr lang="en-US" dirty="0"/>
              <a:t>7</a:t>
            </a:r>
            <a:r>
              <a:rPr lang="en-US" dirty="0" smtClean="0"/>
              <a:t>. Courage</a:t>
            </a:r>
            <a:endParaRPr lang="en-US" dirty="0"/>
          </a:p>
          <a:p>
            <a:pPr marL="0" indent="0">
              <a:buNone/>
            </a:pPr>
            <a:r>
              <a:rPr lang="en-US" dirty="0"/>
              <a:t>8</a:t>
            </a:r>
            <a:r>
              <a:rPr lang="en-US" dirty="0" smtClean="0"/>
              <a:t>. Politeness</a:t>
            </a:r>
            <a:endParaRPr lang="en-US" dirty="0"/>
          </a:p>
          <a:p>
            <a:pPr marL="0" indent="0">
              <a:buNone/>
            </a:pPr>
            <a:r>
              <a:rPr lang="en-US" dirty="0"/>
              <a:t>9</a:t>
            </a:r>
            <a:r>
              <a:rPr lang="en-US" dirty="0" smtClean="0"/>
              <a:t>. Honesty</a:t>
            </a:r>
            <a:endParaRPr lang="en-US" dirty="0"/>
          </a:p>
          <a:p>
            <a:pPr marL="0" indent="0">
              <a:buNone/>
            </a:pPr>
            <a:r>
              <a:rPr lang="en-US" dirty="0"/>
              <a:t>10</a:t>
            </a:r>
            <a:r>
              <a:rPr lang="en-US" dirty="0" smtClean="0"/>
              <a:t>. Imagination</a:t>
            </a:r>
            <a:endParaRPr lang="en-US" dirty="0"/>
          </a:p>
          <a:p>
            <a:pPr marL="0" indent="0">
              <a:buNone/>
            </a:pPr>
            <a:r>
              <a:rPr lang="en-US" dirty="0"/>
              <a:t>11</a:t>
            </a:r>
            <a:r>
              <a:rPr lang="en-US" dirty="0" smtClean="0"/>
              <a:t>. Independence</a:t>
            </a:r>
            <a:endParaRPr lang="en-US" dirty="0"/>
          </a:p>
          <a:p>
            <a:pPr marL="0" indent="0">
              <a:buNone/>
            </a:pPr>
            <a:r>
              <a:rPr lang="en-US" dirty="0" smtClean="0"/>
              <a:t>12. Intellect</a:t>
            </a:r>
          </a:p>
          <a:p>
            <a:pPr marL="0" indent="0">
              <a:buNone/>
            </a:pPr>
            <a:endParaRPr lang="en-US" dirty="0"/>
          </a:p>
          <a:p>
            <a:pPr marL="0" indent="0">
              <a:buNone/>
            </a:pPr>
            <a:r>
              <a:rPr lang="en-US" dirty="0"/>
              <a:t>13</a:t>
            </a:r>
            <a:r>
              <a:rPr lang="en-US" dirty="0" smtClean="0"/>
              <a:t>. Broad-Mindedness</a:t>
            </a:r>
            <a:endParaRPr lang="en-US" dirty="0"/>
          </a:p>
          <a:p>
            <a:pPr marL="0" indent="0">
              <a:buNone/>
            </a:pPr>
            <a:r>
              <a:rPr lang="en-US" dirty="0"/>
              <a:t>14</a:t>
            </a:r>
            <a:r>
              <a:rPr lang="en-US" dirty="0" smtClean="0"/>
              <a:t>. Logic</a:t>
            </a:r>
            <a:endParaRPr lang="en-US" dirty="0"/>
          </a:p>
          <a:p>
            <a:pPr marL="0" indent="0">
              <a:buNone/>
            </a:pPr>
            <a:r>
              <a:rPr lang="en-US" dirty="0"/>
              <a:t>15</a:t>
            </a:r>
            <a:r>
              <a:rPr lang="en-US" dirty="0" smtClean="0"/>
              <a:t>. Obedience</a:t>
            </a:r>
            <a:endParaRPr lang="en-US" dirty="0"/>
          </a:p>
          <a:p>
            <a:pPr marL="0" indent="0">
              <a:buNone/>
            </a:pPr>
            <a:r>
              <a:rPr lang="en-US" dirty="0"/>
              <a:t>16</a:t>
            </a:r>
            <a:r>
              <a:rPr lang="en-US" dirty="0" smtClean="0"/>
              <a:t>. Helpfulness</a:t>
            </a:r>
            <a:endParaRPr lang="en-US" dirty="0"/>
          </a:p>
          <a:p>
            <a:pPr marL="0" indent="0">
              <a:buNone/>
            </a:pPr>
            <a:r>
              <a:rPr lang="en-US" dirty="0"/>
              <a:t>17</a:t>
            </a:r>
            <a:r>
              <a:rPr lang="en-US" dirty="0" smtClean="0"/>
              <a:t>. Responsibility</a:t>
            </a:r>
            <a:endParaRPr lang="en-US" dirty="0"/>
          </a:p>
          <a:p>
            <a:pPr marL="0" indent="0">
              <a:buNone/>
            </a:pPr>
            <a:r>
              <a:rPr lang="en-US" dirty="0"/>
              <a:t>18</a:t>
            </a:r>
            <a:r>
              <a:rPr lang="en-US" dirty="0" smtClean="0"/>
              <a:t>. Forgiveness</a:t>
            </a:r>
            <a:endParaRPr lang="en-US" dirty="0"/>
          </a:p>
        </p:txBody>
      </p:sp>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err="1" smtClean="0"/>
              <a:t>Rokeach</a:t>
            </a:r>
            <a:r>
              <a:rPr lang="en-US" dirty="0" smtClean="0"/>
              <a:t>--Instrumental Values</a:t>
            </a:r>
            <a:r>
              <a:rPr lang="en-US" dirty="0"/>
              <a:t/>
            </a:r>
            <a:br>
              <a:rPr lang="en-US" dirty="0"/>
            </a:br>
            <a:r>
              <a:rPr lang="en-US" sz="2700" b="1" dirty="0">
                <a:solidFill>
                  <a:schemeClr val="tx1"/>
                </a:solidFill>
              </a:rPr>
              <a:t>Instrumental Values</a:t>
            </a:r>
            <a:r>
              <a:rPr lang="en-US" sz="2700" dirty="0">
                <a:solidFill>
                  <a:schemeClr val="tx1"/>
                </a:solidFill>
              </a:rPr>
              <a:t> refer to preferable modes of </a:t>
            </a:r>
            <a:r>
              <a:rPr lang="en-US" sz="2700" dirty="0" smtClean="0">
                <a:solidFill>
                  <a:schemeClr val="tx1"/>
                </a:solidFill>
              </a:rPr>
              <a:t>behavior, </a:t>
            </a:r>
            <a:r>
              <a:rPr lang="en-US" sz="2700" dirty="0">
                <a:solidFill>
                  <a:schemeClr val="tx1"/>
                </a:solidFill>
              </a:rPr>
              <a:t>or means of achieving the terminal values.</a:t>
            </a:r>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309" y="2514600"/>
            <a:ext cx="10157354" cy="4038600"/>
          </a:xfrm>
        </p:spPr>
        <p:txBody>
          <a:bodyPr numCol="3">
            <a:normAutofit lnSpcReduction="10000"/>
          </a:bodyPr>
          <a:lstStyle/>
          <a:p>
            <a:pPr marL="0" indent="0">
              <a:buNone/>
            </a:pPr>
            <a:r>
              <a:rPr lang="en-US" dirty="0" smtClean="0"/>
              <a:t>1. True </a:t>
            </a:r>
            <a:r>
              <a:rPr lang="en-US" dirty="0"/>
              <a:t>Friendship</a:t>
            </a:r>
          </a:p>
          <a:p>
            <a:pPr marL="0" indent="0">
              <a:buNone/>
            </a:pPr>
            <a:r>
              <a:rPr lang="en-US" dirty="0"/>
              <a:t>2</a:t>
            </a:r>
            <a:r>
              <a:rPr lang="en-US" dirty="0" smtClean="0"/>
              <a:t>. Mature </a:t>
            </a:r>
            <a:r>
              <a:rPr lang="en-US" dirty="0"/>
              <a:t>Love</a:t>
            </a:r>
          </a:p>
          <a:p>
            <a:pPr marL="0" indent="0">
              <a:buNone/>
            </a:pPr>
            <a:r>
              <a:rPr lang="en-US" dirty="0"/>
              <a:t>3</a:t>
            </a:r>
            <a:r>
              <a:rPr lang="en-US" dirty="0" smtClean="0"/>
              <a:t>. Self-Respect</a:t>
            </a:r>
            <a:endParaRPr lang="en-US" dirty="0"/>
          </a:p>
          <a:p>
            <a:pPr marL="0" indent="0">
              <a:buNone/>
            </a:pPr>
            <a:r>
              <a:rPr lang="en-US" dirty="0"/>
              <a:t>4</a:t>
            </a:r>
            <a:r>
              <a:rPr lang="en-US" dirty="0" smtClean="0"/>
              <a:t>. Happiness</a:t>
            </a:r>
            <a:endParaRPr lang="en-US" dirty="0"/>
          </a:p>
          <a:p>
            <a:pPr marL="0" indent="0">
              <a:buNone/>
            </a:pPr>
            <a:r>
              <a:rPr lang="en-US" dirty="0"/>
              <a:t>5</a:t>
            </a:r>
            <a:r>
              <a:rPr lang="en-US" dirty="0" smtClean="0"/>
              <a:t>. Inner </a:t>
            </a:r>
            <a:r>
              <a:rPr lang="en-US" dirty="0"/>
              <a:t>Harmony</a:t>
            </a:r>
          </a:p>
          <a:p>
            <a:pPr marL="0" indent="0">
              <a:buNone/>
            </a:pPr>
            <a:r>
              <a:rPr lang="en-US" dirty="0" smtClean="0"/>
              <a:t>6. Equality</a:t>
            </a:r>
          </a:p>
          <a:p>
            <a:pPr marL="0" indent="0">
              <a:buNone/>
            </a:pPr>
            <a:endParaRPr lang="en-US" dirty="0"/>
          </a:p>
          <a:p>
            <a:pPr marL="0" indent="0">
              <a:buNone/>
            </a:pPr>
            <a:r>
              <a:rPr lang="en-US" dirty="0"/>
              <a:t>7</a:t>
            </a:r>
            <a:r>
              <a:rPr lang="en-US" dirty="0" smtClean="0"/>
              <a:t>. Freedom</a:t>
            </a:r>
            <a:endParaRPr lang="en-US" dirty="0"/>
          </a:p>
          <a:p>
            <a:pPr marL="0" indent="0">
              <a:buNone/>
            </a:pPr>
            <a:r>
              <a:rPr lang="en-US" dirty="0"/>
              <a:t>8</a:t>
            </a:r>
            <a:r>
              <a:rPr lang="en-US" dirty="0" smtClean="0"/>
              <a:t>. Pleasure</a:t>
            </a:r>
            <a:endParaRPr lang="en-US" dirty="0"/>
          </a:p>
          <a:p>
            <a:pPr marL="0" indent="0">
              <a:buNone/>
            </a:pPr>
            <a:r>
              <a:rPr lang="en-US" dirty="0"/>
              <a:t>9</a:t>
            </a:r>
            <a:r>
              <a:rPr lang="en-US" dirty="0" smtClean="0"/>
              <a:t>. Social </a:t>
            </a:r>
            <a:r>
              <a:rPr lang="en-US" dirty="0"/>
              <a:t>Recognition</a:t>
            </a:r>
          </a:p>
          <a:p>
            <a:pPr marL="0" indent="0">
              <a:buNone/>
            </a:pPr>
            <a:r>
              <a:rPr lang="en-US" dirty="0"/>
              <a:t>10</a:t>
            </a:r>
            <a:r>
              <a:rPr lang="en-US" dirty="0" smtClean="0"/>
              <a:t>. Wisdom</a:t>
            </a:r>
            <a:endParaRPr lang="en-US" dirty="0"/>
          </a:p>
          <a:p>
            <a:pPr marL="0" indent="0">
              <a:buNone/>
            </a:pPr>
            <a:r>
              <a:rPr lang="en-US" dirty="0"/>
              <a:t>11</a:t>
            </a:r>
            <a:r>
              <a:rPr lang="en-US" dirty="0" smtClean="0"/>
              <a:t>. Salvation</a:t>
            </a:r>
            <a:endParaRPr lang="en-US" dirty="0"/>
          </a:p>
          <a:p>
            <a:pPr marL="0" indent="0">
              <a:buNone/>
            </a:pPr>
            <a:r>
              <a:rPr lang="en-US" dirty="0"/>
              <a:t>12</a:t>
            </a:r>
            <a:r>
              <a:rPr lang="en-US" dirty="0" smtClean="0"/>
              <a:t>. Family Security</a:t>
            </a:r>
          </a:p>
          <a:p>
            <a:pPr marL="0" indent="0">
              <a:buNone/>
            </a:pPr>
            <a:endParaRPr lang="en-US" dirty="0"/>
          </a:p>
          <a:p>
            <a:pPr marL="0" indent="0">
              <a:buNone/>
            </a:pPr>
            <a:r>
              <a:rPr lang="en-US" dirty="0"/>
              <a:t>13</a:t>
            </a:r>
            <a:r>
              <a:rPr lang="en-US" dirty="0" smtClean="0"/>
              <a:t>. National </a:t>
            </a:r>
            <a:r>
              <a:rPr lang="en-US" dirty="0"/>
              <a:t>Security</a:t>
            </a:r>
          </a:p>
          <a:p>
            <a:pPr marL="0" indent="0">
              <a:buNone/>
            </a:pPr>
            <a:r>
              <a:rPr lang="en-US" dirty="0"/>
              <a:t>14</a:t>
            </a:r>
            <a:r>
              <a:rPr lang="en-US" dirty="0" smtClean="0"/>
              <a:t>. A </a:t>
            </a:r>
            <a:r>
              <a:rPr lang="en-US" dirty="0"/>
              <a:t>Sense of Accomplishment</a:t>
            </a:r>
          </a:p>
          <a:p>
            <a:pPr marL="0" indent="0">
              <a:buNone/>
            </a:pPr>
            <a:r>
              <a:rPr lang="en-US" dirty="0"/>
              <a:t>15</a:t>
            </a:r>
            <a:r>
              <a:rPr lang="en-US" dirty="0" smtClean="0"/>
              <a:t>. A </a:t>
            </a:r>
            <a:r>
              <a:rPr lang="en-US" dirty="0"/>
              <a:t>World of Beauty</a:t>
            </a:r>
          </a:p>
          <a:p>
            <a:pPr marL="0" indent="0">
              <a:buNone/>
            </a:pPr>
            <a:r>
              <a:rPr lang="en-US" dirty="0"/>
              <a:t>16</a:t>
            </a:r>
            <a:r>
              <a:rPr lang="en-US" dirty="0" smtClean="0"/>
              <a:t>. A </a:t>
            </a:r>
            <a:r>
              <a:rPr lang="en-US" dirty="0"/>
              <a:t>World at Peace</a:t>
            </a:r>
          </a:p>
          <a:p>
            <a:pPr marL="0" indent="0">
              <a:buNone/>
            </a:pPr>
            <a:r>
              <a:rPr lang="en-US" dirty="0"/>
              <a:t>17</a:t>
            </a:r>
            <a:r>
              <a:rPr lang="en-US" dirty="0" smtClean="0"/>
              <a:t>. A </a:t>
            </a:r>
            <a:r>
              <a:rPr lang="en-US" dirty="0"/>
              <a:t>Comfortable Life</a:t>
            </a:r>
          </a:p>
          <a:p>
            <a:pPr marL="0" indent="0">
              <a:buNone/>
            </a:pPr>
            <a:r>
              <a:rPr lang="en-US" dirty="0"/>
              <a:t>18</a:t>
            </a:r>
            <a:r>
              <a:rPr lang="en-US" dirty="0" smtClean="0"/>
              <a:t>. An </a:t>
            </a:r>
            <a:r>
              <a:rPr lang="en-US" dirty="0"/>
              <a:t>Exciting Life</a:t>
            </a:r>
          </a:p>
          <a:p>
            <a:endParaRPr lang="en-US" dirty="0"/>
          </a:p>
        </p:txBody>
      </p:sp>
      <p:sp>
        <p:nvSpPr>
          <p:cNvPr id="2" name="Title 1"/>
          <p:cNvSpPr>
            <a:spLocks noGrp="1"/>
          </p:cNvSpPr>
          <p:nvPr>
            <p:ph type="title"/>
          </p:nvPr>
        </p:nvSpPr>
        <p:spPr>
          <a:xfrm>
            <a:off x="1117309" y="457200"/>
            <a:ext cx="10157354" cy="1524000"/>
          </a:xfrm>
        </p:spPr>
        <p:txBody>
          <a:bodyPr>
            <a:normAutofit/>
          </a:bodyPr>
          <a:lstStyle/>
          <a:p>
            <a:r>
              <a:rPr lang="en-US" dirty="0" smtClean="0"/>
              <a:t>Values--Milton </a:t>
            </a:r>
            <a:r>
              <a:rPr lang="en-US" dirty="0" err="1" smtClean="0"/>
              <a:t>Rokeach</a:t>
            </a:r>
            <a:r>
              <a:rPr lang="en-US" dirty="0" smtClean="0"/>
              <a:t/>
            </a:r>
            <a:br>
              <a:rPr lang="en-US" dirty="0" smtClean="0"/>
            </a:br>
            <a:r>
              <a:rPr lang="en-US" sz="2200" b="1" dirty="0" smtClean="0">
                <a:solidFill>
                  <a:schemeClr val="tx1"/>
                </a:solidFill>
              </a:rPr>
              <a:t>Terminal </a:t>
            </a:r>
            <a:r>
              <a:rPr lang="en-US" sz="2200" b="1" dirty="0">
                <a:solidFill>
                  <a:schemeClr val="tx1"/>
                </a:solidFill>
              </a:rPr>
              <a:t>Values</a:t>
            </a:r>
            <a:r>
              <a:rPr lang="en-US" sz="2200" dirty="0">
                <a:solidFill>
                  <a:schemeClr val="tx1"/>
                </a:solidFill>
              </a:rPr>
              <a:t> refer to desirable end-states of </a:t>
            </a:r>
            <a:r>
              <a:rPr lang="en-US" sz="2200" dirty="0" smtClean="0">
                <a:solidFill>
                  <a:schemeClr val="tx1"/>
                </a:solidFill>
              </a:rPr>
              <a:t>existence and goals </a:t>
            </a:r>
            <a:r>
              <a:rPr lang="en-US" sz="2200" dirty="0">
                <a:solidFill>
                  <a:schemeClr val="tx1"/>
                </a:solidFill>
              </a:rPr>
              <a:t>to achieve during a lifetime. </a:t>
            </a:r>
            <a:endParaRPr lang="en-US"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sz="2800" dirty="0" smtClean="0"/>
              <a:t>Relationship </a:t>
            </a:r>
            <a:r>
              <a:rPr lang="en-US" sz="2800" dirty="0"/>
              <a:t>in which one party places special trust, confidence, and reliance in and is influenced by another who has a fiduciary duty to act for the benefit of the party </a:t>
            </a:r>
            <a:r>
              <a:rPr lang="en-US" dirty="0"/>
              <a:t>(Lawyers.com</a:t>
            </a:r>
            <a:r>
              <a:rPr lang="en-US" dirty="0" smtClean="0"/>
              <a:t>)</a:t>
            </a:r>
          </a:p>
          <a:p>
            <a:pPr marL="0" indent="0">
              <a:buNone/>
            </a:pPr>
            <a:r>
              <a:rPr lang="en-US" sz="2800" dirty="0"/>
              <a:t>In a fiduciary relationship, one person, in a position of vulnerability, justifiably vests confidence, good faith, reliance and trust in another whose aid, advice or protection is sought in some matter. In such a relation good conscience requires the fiduciary to act at all times for the sole benefit and interest of the one who trusts</a:t>
            </a:r>
            <a:r>
              <a:rPr lang="en-US" sz="2800" dirty="0" smtClean="0"/>
              <a:t>.(</a:t>
            </a:r>
            <a:r>
              <a:rPr lang="en-US" dirty="0" smtClean="0"/>
              <a:t>http</a:t>
            </a:r>
            <a:r>
              <a:rPr lang="en-US" dirty="0"/>
              <a:t>://</a:t>
            </a:r>
            <a:r>
              <a:rPr lang="en-US" dirty="0" smtClean="0"/>
              <a:t>en.wikipedia.org/wiki/Fiduciary_relationship)</a:t>
            </a:r>
            <a:endParaRPr lang="en-US" dirty="0"/>
          </a:p>
          <a:p>
            <a:endParaRPr lang="en-US" dirty="0"/>
          </a:p>
        </p:txBody>
      </p:sp>
      <p:sp>
        <p:nvSpPr>
          <p:cNvPr id="3" name="Title 2"/>
          <p:cNvSpPr>
            <a:spLocks noGrp="1"/>
          </p:cNvSpPr>
          <p:nvPr>
            <p:ph type="title"/>
          </p:nvPr>
        </p:nvSpPr>
        <p:spPr/>
        <p:txBody>
          <a:bodyPr/>
          <a:lstStyle/>
          <a:p>
            <a:r>
              <a:rPr lang="en-US" dirty="0"/>
              <a:t>Fiduciary Relationship</a:t>
            </a:r>
          </a:p>
        </p:txBody>
      </p:sp>
    </p:spTree>
    <p:extLst>
      <p:ext uri="{BB962C8B-B14F-4D97-AF65-F5344CB8AC3E}">
        <p14:creationId xmlns:p14="http://schemas.microsoft.com/office/powerpoint/2010/main" val="406334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A code of practice… adopted by a profession or by a governmental or non-governmental organization to regulate that profession. </a:t>
            </a:r>
          </a:p>
          <a:p>
            <a:pPr lvl="1"/>
            <a:r>
              <a:rPr lang="en-US" sz="2400" dirty="0"/>
              <a:t>may be styled as a </a:t>
            </a:r>
            <a:r>
              <a:rPr lang="en-US" sz="2400" b="1" u="sng" dirty="0">
                <a:solidFill>
                  <a:schemeClr val="accent1">
                    <a:lumMod val="75000"/>
                  </a:schemeClr>
                </a:solidFill>
              </a:rPr>
              <a:t>code of </a:t>
            </a:r>
            <a:r>
              <a:rPr lang="en-US" sz="2400" b="1" u="sng" dirty="0">
                <a:solidFill>
                  <a:schemeClr val="accent1">
                    <a:lumMod val="75000"/>
                  </a:schemeClr>
                </a:solidFill>
                <a:hlinkClick r:id="rId2" tooltip="Professional responsibility"/>
              </a:rPr>
              <a:t>professional responsibility</a:t>
            </a:r>
            <a:r>
              <a:rPr lang="en-US" sz="2400" dirty="0"/>
              <a:t>, which will discuss difficult issues, difficult decisions</a:t>
            </a:r>
          </a:p>
          <a:p>
            <a:pPr lvl="1"/>
            <a:r>
              <a:rPr lang="en-US" sz="2400" dirty="0"/>
              <a:t>provide a clear account of what behavior is considered "ethical" or "correct" or "right" in the circumstances. </a:t>
            </a:r>
          </a:p>
          <a:p>
            <a:pPr lvl="1"/>
            <a:r>
              <a:rPr lang="en-US" sz="2400" dirty="0"/>
              <a:t>failure to comply with a code of practice can result in expulsion from the professional organization</a:t>
            </a:r>
            <a:r>
              <a:rPr lang="en-US" sz="2400" dirty="0" smtClean="0"/>
              <a:t>.</a:t>
            </a:r>
            <a:endParaRPr lang="en-US" sz="2400" dirty="0"/>
          </a:p>
          <a:p>
            <a:r>
              <a:rPr lang="en-US" dirty="0" smtClean="0"/>
              <a:t>Based on values and principles, as opposed rules in a code of conduct for employees or organization members</a:t>
            </a:r>
            <a:endParaRPr lang="en-US" dirty="0"/>
          </a:p>
        </p:txBody>
      </p:sp>
      <p:sp>
        <p:nvSpPr>
          <p:cNvPr id="3" name="Title 2"/>
          <p:cNvSpPr>
            <a:spLocks noGrp="1"/>
          </p:cNvSpPr>
          <p:nvPr>
            <p:ph type="title"/>
          </p:nvPr>
        </p:nvSpPr>
        <p:spPr/>
        <p:txBody>
          <a:bodyPr>
            <a:normAutofit/>
          </a:bodyPr>
          <a:lstStyle/>
          <a:p>
            <a:r>
              <a:rPr lang="en-US" dirty="0" smtClean="0"/>
              <a:t>Professional Code </a:t>
            </a:r>
            <a:r>
              <a:rPr lang="en-US" dirty="0"/>
              <a:t>of Ethics</a:t>
            </a:r>
            <a:br>
              <a:rPr lang="en-US" dirty="0"/>
            </a:br>
            <a:r>
              <a:rPr lang="en-US" sz="1600" dirty="0"/>
              <a:t>http://en.wikipedia.org/wiki/Code_of_Ethics#Code_of_practice_.28professional_ethics.29</a:t>
            </a:r>
          </a:p>
        </p:txBody>
      </p:sp>
    </p:spTree>
    <p:extLst>
      <p:ext uri="{BB962C8B-B14F-4D97-AF65-F5344CB8AC3E}">
        <p14:creationId xmlns:p14="http://schemas.microsoft.com/office/powerpoint/2010/main" val="339412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 open house presentation" id="{ED6F853E-23FC-44AA-826D-3EFB5E0A4D17}" vid="{6E8FE5FC-8933-4D10-AAA1-772E0561ED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34B7CA8-998B-4F57-AEE2-A1ADF5E9D3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open house presentation</Template>
  <TotalTime>0</TotalTime>
  <Words>2169</Words>
  <Application>Microsoft Office PowerPoint</Application>
  <PresentationFormat>Custom</PresentationFormat>
  <Paragraphs>182</Paragraphs>
  <Slides>34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Courier New</vt:lpstr>
      <vt:lpstr>Class open house presentation</vt:lpstr>
      <vt:lpstr>Professional Ethics and Responsibility for Records &amp; Info Management Professionals</vt:lpstr>
      <vt:lpstr>Agenda</vt:lpstr>
      <vt:lpstr>Key Definitions</vt:lpstr>
      <vt:lpstr>Law</vt:lpstr>
      <vt:lpstr>Values</vt:lpstr>
      <vt:lpstr>   Rokeach--Instrumental Values Instrumental Values refer to preferable modes of behavior, or means of achieving the terminal values.</vt:lpstr>
      <vt:lpstr>Values--Milton Rokeach Terminal Values refer to desirable end-states of existence and goals to achieve during a lifetime. </vt:lpstr>
      <vt:lpstr>Fiduciary Relationship</vt:lpstr>
      <vt:lpstr>Professional Code of Ethics http://en.wikipedia.org/wiki/Code_of_Ethics#Code_of_practice_.28professional_ethics.29</vt:lpstr>
      <vt:lpstr>Leadership</vt:lpstr>
      <vt:lpstr>Profession vs. Trade, Craft, Vocation</vt:lpstr>
      <vt:lpstr> Major milestones which may mark an occupation being identified as a profession include:  (http://en.wikipedia.org/wiki/Profession)</vt:lpstr>
      <vt:lpstr>Institute of Certified Records Managers (http://www.icrm.org/about/code-of-ethics/)</vt:lpstr>
      <vt:lpstr>ICRM Code of Ethics--Continued</vt:lpstr>
      <vt:lpstr>IGP Code of Ethics http://www.arma.org/r2/igp-certification/ethics</vt:lpstr>
      <vt:lpstr>IGP Code of Ethics--Continued</vt:lpstr>
      <vt:lpstr>An Ethical Opinion</vt:lpstr>
      <vt:lpstr> IIT Center for the Study of Ethics in the Professions—Codes of Ethics Collection http://ethics.iit.edu/ecodes/ethics-area/7</vt:lpstr>
      <vt:lpstr>Selected Federal RIM Authorities</vt:lpstr>
      <vt:lpstr>Ethical Issues in the RIM profession</vt:lpstr>
      <vt:lpstr>Krysa’s Opinion:</vt:lpstr>
      <vt:lpstr>Questions and Comments?</vt:lpstr>
      <vt:lpstr>Some Topics of Interest</vt:lpstr>
      <vt:lpstr>Pentagon</vt:lpstr>
      <vt:lpstr>Morning of Sept 11, 2001</vt:lpstr>
      <vt:lpstr>PowerPoint Presentation</vt:lpstr>
      <vt:lpstr>Site of attack</vt:lpstr>
      <vt:lpstr>Extent of Penetration by AA#77</vt:lpstr>
      <vt:lpstr>Sept 12, 2001 Fires are contained and work resumes. </vt:lpstr>
      <vt:lpstr>New and Old Construction </vt:lpstr>
      <vt:lpstr>Sept 14, 2001 Fires Out</vt:lpstr>
      <vt:lpstr>Pentagon Reconstruction</vt:lpstr>
      <vt:lpstr>Construction Complete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2013-12-19T17:20:14Z</dcterms:created>
  <dcterms:modified xsi:type="dcterms:W3CDTF">2015-10-22T13:59:07Z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TC034605079991</vt:lpwstr>
  </property>
</Properties>
</file>