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0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308" r:id="rId4"/>
    <p:sldId id="266" r:id="rId5"/>
    <p:sldId id="273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5" r:id="rId30"/>
    <p:sldId id="301" r:id="rId31"/>
    <p:sldId id="302" r:id="rId32"/>
    <p:sldId id="309" r:id="rId3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581" autoAdjust="0"/>
  </p:normalViewPr>
  <p:slideViewPr>
    <p:cSldViewPr snapToGrid="0" snapToObjects="1">
      <p:cViewPr>
        <p:scale>
          <a:sx n="75" d="100"/>
          <a:sy n="75" d="100"/>
        </p:scale>
        <p:origin x="-16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936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91A653-C8EC-4F79-A0CC-FA91F052C5A8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7228A6-127C-44D8-A0F7-4CA32F1970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34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228A6-127C-44D8-A0F7-4CA32F1970F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032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228A6-127C-44D8-A0F7-4CA32F1970F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615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228A6-127C-44D8-A0F7-4CA32F1970F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52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228A6-127C-44D8-A0F7-4CA32F1970F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28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228A6-127C-44D8-A0F7-4CA32F1970F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886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228A6-127C-44D8-A0F7-4CA32F1970F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811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228A6-127C-44D8-A0F7-4CA32F1970F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28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228A6-127C-44D8-A0F7-4CA32F1970F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457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228A6-127C-44D8-A0F7-4CA32F1970F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98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228A6-127C-44D8-A0F7-4CA32F1970F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967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228A6-127C-44D8-A0F7-4CA32F1970F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973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228A6-127C-44D8-A0F7-4CA32F1970F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815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906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6956" indent="-287291" defTabSz="928906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49162" indent="-229833" defTabSz="928906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08827" indent="-229833" defTabSz="928906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068494" indent="-229833" defTabSz="928906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28158" indent="-229833" defTabSz="928906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2987823" indent="-229833" defTabSz="928906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447487" indent="-229833" defTabSz="928906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07154" indent="-229833" defTabSz="928906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CFD66A-5DBD-419C-A937-56B40AF5E473}" type="slidenum">
              <a:rPr lang="en-US" sz="1200">
                <a:solidFill>
                  <a:schemeClr val="accent2"/>
                </a:solidFill>
              </a:rPr>
              <a:pPr eaLnBrk="1" hangingPunct="1"/>
              <a:t>20</a:t>
            </a:fld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21781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906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6956" indent="-287291" defTabSz="928906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49162" indent="-229833" defTabSz="928906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08827" indent="-229833" defTabSz="928906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068494" indent="-229833" defTabSz="928906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28158" indent="-229833" defTabSz="928906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2987823" indent="-229833" defTabSz="928906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447487" indent="-229833" defTabSz="928906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07154" indent="-229833" defTabSz="928906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3AEE5BC-E065-41BF-B568-DC0F1AD98A3D}" type="slidenum">
              <a:rPr lang="en-US" sz="1200">
                <a:solidFill>
                  <a:schemeClr val="accent2"/>
                </a:solidFill>
              </a:rPr>
              <a:pPr eaLnBrk="1" hangingPunct="1"/>
              <a:t>21</a:t>
            </a:fld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1517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228A6-127C-44D8-A0F7-4CA32F1970F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4078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228A6-127C-44D8-A0F7-4CA32F1970F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2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228A6-127C-44D8-A0F7-4CA32F1970F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11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228A6-127C-44D8-A0F7-4CA32F1970F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723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228A6-127C-44D8-A0F7-4CA32F1970F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928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228A6-127C-44D8-A0F7-4CA32F1970F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6318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228A6-127C-44D8-A0F7-4CA32F1970F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333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228A6-127C-44D8-A0F7-4CA32F1970F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74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228A6-127C-44D8-A0F7-4CA32F1970F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6055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228A6-127C-44D8-A0F7-4CA32F1970F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3841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228A6-127C-44D8-A0F7-4CA32F1970F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213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228A6-127C-44D8-A0F7-4CA32F1970F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25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228A6-127C-44D8-A0F7-4CA32F1970F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15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228A6-127C-44D8-A0F7-4CA32F1970F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99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228A6-127C-44D8-A0F7-4CA32F1970F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83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228A6-127C-44D8-A0F7-4CA32F1970F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750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228A6-127C-44D8-A0F7-4CA32F1970F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74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228A6-127C-44D8-A0F7-4CA32F1970F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71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"/>
            <a:ext cx="9144000" cy="6045533"/>
          </a:xfrm>
          <a:prstGeom prst="rect">
            <a:avLst/>
          </a:prstGeom>
          <a:solidFill>
            <a:srgbClr val="706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5362"/>
            <a:ext cx="9144000" cy="1877568"/>
          </a:xfrm>
          <a:prstGeom prst="rect">
            <a:avLst/>
          </a:prstGeom>
        </p:spPr>
      </p:pic>
      <p:pic>
        <p:nvPicPr>
          <p:cNvPr id="8" name="Picture 2" descr="M:\Deziners Essentials\Winstons\W_Seat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57" b="50000"/>
          <a:stretch/>
        </p:blipFill>
        <p:spPr bwMode="auto">
          <a:xfrm>
            <a:off x="83393" y="6149402"/>
            <a:ext cx="914399" cy="70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6062930"/>
            <a:ext cx="9140408" cy="0"/>
          </a:xfrm>
          <a:prstGeom prst="line">
            <a:avLst/>
          </a:prstGeom>
          <a:ln w="63500">
            <a:solidFill>
              <a:srgbClr val="163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3287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090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7B7-EDEE-8544-A799-3B106A1F1E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038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B59A-A4A1-A74D-BA2D-F21ADE3851A9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7B7-EDEE-8544-A799-3B106A1F1E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2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8B88-860B-4D00-AD6A-FB6A0B2C5F5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CE1B-F8B3-46CA-AF42-A040D6532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9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B59A-A4A1-A74D-BA2D-F21ADE3851A9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7B7-EDEE-8544-A799-3B106A1F1E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62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B59A-A4A1-A74D-BA2D-F21ADE3851A9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7B7-EDEE-8544-A799-3B106A1F1E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9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B59A-A4A1-A74D-BA2D-F21ADE3851A9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7B7-EDEE-8544-A799-3B106A1F1E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49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B59A-A4A1-A74D-BA2D-F21ADE3851A9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7B7-EDEE-8544-A799-3B106A1F1E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1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B59A-A4A1-A74D-BA2D-F21ADE3851A9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7B7-EDEE-8544-A799-3B106A1F1E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7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65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B59A-A4A1-A74D-BA2D-F21ADE3851A9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7B7-EDEE-8544-A799-3B106A1F1E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6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B59A-A4A1-A74D-BA2D-F21ADE3851A9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7B7-EDEE-8544-A799-3B106A1F1E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64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" y="2673554"/>
            <a:ext cx="9144000" cy="3389376"/>
          </a:xfrm>
          <a:prstGeom prst="rect">
            <a:avLst/>
          </a:prstGeom>
        </p:spPr>
      </p:pic>
      <p:pic>
        <p:nvPicPr>
          <p:cNvPr id="8" name="Picture 2" descr="M:\Deziners Essentials\Winstons\W_Seated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57" b="50000"/>
          <a:stretch/>
        </p:blipFill>
        <p:spPr bwMode="auto">
          <a:xfrm>
            <a:off x="83393" y="6149402"/>
            <a:ext cx="914399" cy="70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77" y="6381676"/>
            <a:ext cx="1489188" cy="39217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6062930"/>
            <a:ext cx="9140408" cy="0"/>
          </a:xfrm>
          <a:prstGeom prst="line">
            <a:avLst/>
          </a:prstGeom>
          <a:ln w="63500">
            <a:solidFill>
              <a:srgbClr val="163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98B88-860B-4D00-AD6A-FB6A0B2C5F5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1677" y="6540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D9CE1B-F8B3-46CA-AF42-A040D6532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5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1633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70666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70666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70666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70666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70666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0265" y="144707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E-Discovery,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Destruction Considerations and Legal Holds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0071" y="3843214"/>
            <a:ext cx="7407565" cy="1751371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			</a:t>
            </a:r>
          </a:p>
          <a:p>
            <a:pPr algn="l">
              <a:spcBef>
                <a:spcPts val="0"/>
              </a:spcBef>
            </a:pP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Mark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Henriques						</a:t>
            </a:r>
          </a:p>
          <a:p>
            <a:pPr algn="l">
              <a:spcBef>
                <a:spcPts val="0"/>
              </a:spcBef>
            </a:pP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Partner							</a:t>
            </a:r>
          </a:p>
          <a:p>
            <a:pPr algn="l">
              <a:spcBef>
                <a:spcPts val="0"/>
              </a:spcBef>
            </a:pP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Womble Carlyle Sandridge &amp; Rice, LLP		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4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382"/>
            <a:ext cx="8229600" cy="60925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Custodian Interviews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364" y="1600200"/>
            <a:ext cx="8321962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Ask what relevant documents they have?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 How are the documents maintained?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 Who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is IT representative that can describe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              system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security and processes?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 Where are the documents stored? – Go over possible storage locations (If have completed a document flow chart with IT use it)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 Any other custodians? (Who else has data?)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7B7-EDEE-8544-A799-3B106A1F1E4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616"/>
            <a:ext cx="8229600" cy="702021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Legal Hold Notice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Should come from senior official (General Counsel is a good choice).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Define document broadly – Make sure everyone understands include electronic documents.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List what categories of documents should be retained.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Include time frame of documents to be retained.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Include who to call with questions.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7B7-EDEE-8544-A799-3B106A1F1E4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7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364"/>
            <a:ext cx="8229600" cy="71527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Legal Hold – Administrative Issues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Often good to ask each person who else in the company might have responsive documents (and then add them to your hold).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Good practice to have each person sign hold to acknowledge received and have complied (of course you must follow up to get all back).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Send periodic Hold </a:t>
            </a:r>
            <a:r>
              <a:rPr lang="en-US" sz="3000" i="1" dirty="0" smtClean="0">
                <a:solidFill>
                  <a:schemeClr val="tx2">
                    <a:lumMod val="50000"/>
                  </a:schemeClr>
                </a:solidFill>
              </a:rPr>
              <a:t>reminders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 to custodians.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Track Holds electronically, if possible.</a:t>
            </a:r>
            <a:endParaRPr lang="en-US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7B7-EDEE-8544-A799-3B106A1F1E4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5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727"/>
            <a:ext cx="8229600" cy="766618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Legal Hold - IT Issues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8088"/>
            <a:ext cx="8229600" cy="4204999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Establish identity of 30(b)(6) - IT staff member.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Consult with IT staff (preferable in advance of needing/issuing litigation hold).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Establish technical parameters of hold, i.e.: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Stop auto deletion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Secure files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Notify IT of all custodians and supplement as more custodians are identified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7B7-EDEE-8544-A799-3B106A1F1E4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5860"/>
            <a:ext cx="8229600" cy="741777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What about Personal Devices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Almost everyone has some BYOD issues.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Litigation increasingly involves these devices:</a:t>
            </a:r>
          </a:p>
          <a:p>
            <a:pPr marL="1200150" lvl="2" indent="-34290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Percentage of companies which had to preserve/collect data from an employee’s mobile device continues to increase.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Best practice to include BYOD/Data on Mobile Device in Litigation Hold Notice.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7B7-EDEE-8544-A799-3B106A1F1E4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3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23683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E-Mail in Litigation Holds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idx="1"/>
          </p:nvPr>
        </p:nvSpPr>
        <p:spPr>
          <a:xfrm>
            <a:off x="529856" y="1666683"/>
            <a:ext cx="7772400" cy="4533927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Decide how to handle email – Best solution is often to have IT handle rather than individual user. If your company uses automatic deletion, dangerous to have custodians have responsibility to keep.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If individuals users, need to be sure keep in native format (e.g. not print out). 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Another solution is to have users put emails in a secure location (server/drive).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7B7-EDEE-8544-A799-3B106A1F1E4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8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6348"/>
            <a:ext cx="8229600" cy="8212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Texts, Instant Messaging, Social Media 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7181"/>
            <a:ext cx="8229600" cy="389979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Need to consider text message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Does your company use IM/OM?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What about calendar entries?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What about to do lists/task lists?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What about voicemails?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What about social media?–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 you need to preserve company Facebook page, etc.?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7B7-EDEE-8544-A799-3B106A1F1E4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57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7268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Managing Litigation Holds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11636"/>
            <a:ext cx="8229600" cy="469774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Must be documented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Need a tracking tool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Outside counsel can help manage / maintain privilege / advise on hold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Send Reminders – Every 6-12 months so employees do not forget about hold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Have a process to address documents when an employee leaves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7B7-EDEE-8544-A799-3B106A1F1E4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65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2162"/>
            <a:ext cx="8229600" cy="969818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When Litigation Resolved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3857"/>
            <a:ext cx="8229600" cy="4528272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Be sure to lift hold when litigation is resolved.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Can be tricky if multiple litigation holds (with possibly overlapping information) in place.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Some eDiscovery platforms address this issue with   multiple, overlapping ESI folder systems.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7B7-EDEE-8544-A799-3B106A1F1E4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6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158" y="10295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Where do we look for guidance?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idx="1"/>
          </p:nvPr>
        </p:nvSpPr>
        <p:spPr>
          <a:xfrm>
            <a:off x="574158" y="2078182"/>
            <a:ext cx="8229600" cy="4763869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Sedona Conference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Judge Scheindlin’s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</a:rPr>
              <a:t>Zubulake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opinions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Advisory Committee Report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Recent Case Law / Reporters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7B7-EDEE-8544-A799-3B106A1F1E4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45" y="543102"/>
            <a:ext cx="8074855" cy="52434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4324"/>
            <a:ext cx="8229600" cy="46595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Records Retention and Destruction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Litigation Holds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Implementation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Management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Sanctions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Role of E-Discovery Counsel &amp; ECA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429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18707" y="581176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Is the Data Accessible?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94908" y="1625021"/>
            <a:ext cx="7696199" cy="417678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               </a:t>
            </a:r>
            <a:r>
              <a:rPr lang="en-US" sz="2800" u="sng" dirty="0" smtClean="0">
                <a:solidFill>
                  <a:schemeClr val="tx2">
                    <a:lumMod val="50000"/>
                  </a:schemeClr>
                </a:solidFill>
              </a:rPr>
              <a:t>Judge Scheindlin’s Hierarchy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7B7-EDEE-8544-A799-3B106A1F1E4D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357404"/>
              </p:ext>
            </p:extLst>
          </p:nvPr>
        </p:nvGraphicFramePr>
        <p:xfrm>
          <a:off x="2750516" y="2399385"/>
          <a:ext cx="3833164" cy="3402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3164"/>
              </a:tblGrid>
              <a:tr h="543641">
                <a:tc>
                  <a:txBody>
                    <a:bodyPr/>
                    <a:lstStyle/>
                    <a:p>
                      <a:r>
                        <a:rPr lang="en-US" dirty="0" smtClean="0"/>
                        <a:t>Most  to Lease Accessible</a:t>
                      </a:r>
                      <a:endParaRPr lang="en-US" dirty="0"/>
                    </a:p>
                  </a:txBody>
                  <a:tcPr/>
                </a:tc>
              </a:tr>
              <a:tr h="543641">
                <a:tc>
                  <a:txBody>
                    <a:bodyPr/>
                    <a:lstStyle/>
                    <a:p>
                      <a:r>
                        <a:rPr lang="en-US" dirty="0" smtClean="0"/>
                        <a:t>Active, on-line data</a:t>
                      </a:r>
                      <a:endParaRPr lang="en-US" dirty="0"/>
                    </a:p>
                  </a:txBody>
                  <a:tcPr/>
                </a:tc>
              </a:tr>
              <a:tr h="543641">
                <a:tc>
                  <a:txBody>
                    <a:bodyPr/>
                    <a:lstStyle/>
                    <a:p>
                      <a:r>
                        <a:rPr lang="en-US" dirty="0" smtClean="0"/>
                        <a:t>Near on-line</a:t>
                      </a:r>
                      <a:r>
                        <a:rPr lang="en-US" baseline="0" dirty="0" smtClean="0"/>
                        <a:t> data</a:t>
                      </a:r>
                      <a:endParaRPr lang="en-US" dirty="0"/>
                    </a:p>
                  </a:txBody>
                  <a:tcPr/>
                </a:tc>
              </a:tr>
              <a:tr h="543641">
                <a:tc>
                  <a:txBody>
                    <a:bodyPr/>
                    <a:lstStyle/>
                    <a:p>
                      <a:r>
                        <a:rPr lang="en-US" dirty="0" smtClean="0"/>
                        <a:t>Offline</a:t>
                      </a:r>
                      <a:r>
                        <a:rPr lang="en-US" baseline="0" dirty="0" smtClean="0"/>
                        <a:t> storage / archives</a:t>
                      </a:r>
                      <a:endParaRPr lang="en-US" dirty="0"/>
                    </a:p>
                  </a:txBody>
                  <a:tcPr/>
                </a:tc>
              </a:tr>
              <a:tr h="684211">
                <a:tc>
                  <a:txBody>
                    <a:bodyPr/>
                    <a:lstStyle/>
                    <a:p>
                      <a:r>
                        <a:rPr lang="en-US" dirty="0" smtClean="0"/>
                        <a:t>Back-up Tapes / Disaster Recovery</a:t>
                      </a:r>
                      <a:endParaRPr lang="en-US" dirty="0"/>
                    </a:p>
                  </a:txBody>
                  <a:tcPr/>
                </a:tc>
              </a:tr>
              <a:tr h="543641">
                <a:tc>
                  <a:txBody>
                    <a:bodyPr/>
                    <a:lstStyle/>
                    <a:p>
                      <a:r>
                        <a:rPr lang="en-US" dirty="0" smtClean="0"/>
                        <a:t>Erased,</a:t>
                      </a:r>
                      <a:r>
                        <a:rPr lang="en-US" baseline="0" dirty="0" smtClean="0"/>
                        <a:t> f</a:t>
                      </a:r>
                      <a:r>
                        <a:rPr lang="en-US" dirty="0" smtClean="0"/>
                        <a:t>ragmented or damaged</a:t>
                      </a:r>
                      <a:r>
                        <a:rPr lang="en-US" baseline="0" dirty="0" smtClean="0"/>
                        <a:t> data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32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7172" y="818707"/>
            <a:ext cx="6134985" cy="59010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Sanctions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idx="1"/>
          </p:nvPr>
        </p:nvSpPr>
        <p:spPr>
          <a:xfrm>
            <a:off x="659220" y="1828800"/>
            <a:ext cx="8484780" cy="445504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b="1" u="sng" dirty="0" smtClean="0">
                <a:solidFill>
                  <a:schemeClr val="tx2">
                    <a:lumMod val="50000"/>
                  </a:schemeClr>
                </a:solidFill>
              </a:rPr>
              <a:t>Most Commonly Sanctioned  Behavior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	 Destruction of evidence (84%)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Delayed production (16%)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u="sng" dirty="0" smtClean="0">
                <a:solidFill>
                  <a:schemeClr val="tx2">
                    <a:lumMod val="50000"/>
                  </a:schemeClr>
                </a:solidFill>
              </a:rPr>
              <a:t>Most Common Sanction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	Attorney’s fees and costs are the most commonly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          granted sanction (60%)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	Evidentiary preclusion (30%)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	Adverse inference instructions (23%)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	Dismissal or default (23%)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7B7-EDEE-8544-A799-3B106A1F1E4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6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202" y="795130"/>
            <a:ext cx="8066598" cy="62250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Recent Decisions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Selective preservation warrants adverse inference. 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Calderon v. Corporacion Puerorique a de Salud (D.P.R. 2014)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Adverse inference and monetary sanctions for failure to issue litigation hold or monitor preservation efforts. 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Zest IP Holdings, LLC v. Implant Direct Mfg. (S.D.Cal. 2013)</a:t>
            </a:r>
          </a:p>
        </p:txBody>
      </p:sp>
    </p:spTree>
    <p:extLst>
      <p:ext uri="{BB962C8B-B14F-4D97-AF65-F5344CB8AC3E}">
        <p14:creationId xmlns:p14="http://schemas.microsoft.com/office/powerpoint/2010/main" val="248148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255" y="590169"/>
            <a:ext cx="7495953" cy="937474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Recent Decisions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Litigation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old triggered by patent evaluation. 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Lending Tree v. NexTag (W.D.N.C. 2014)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Must show missing evidence was relevant to litigation for sanctions.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Automated Solutions v. Paragon (6</a:t>
            </a:r>
            <a:r>
              <a:rPr lang="en-US" sz="2800" i="1" baseline="30000" dirty="0" smtClean="0">
                <a:solidFill>
                  <a:schemeClr val="tx2">
                    <a:lumMod val="50000"/>
                  </a:schemeClr>
                </a:solidFill>
              </a:rPr>
              <a:t>th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Cir. 2014)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E-Discovery dispute should not be used as a tactic. 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Procaps S.A. v. Patheon, Inc. (S.D.Fl. 2014)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i="1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7B7-EDEE-8544-A799-3B106A1F1E4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92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1" t="12666" r="19499" b="5333"/>
          <a:stretch>
            <a:fillRect/>
          </a:stretch>
        </p:blipFill>
        <p:spPr bwMode="auto">
          <a:xfrm>
            <a:off x="5366760" y="564205"/>
            <a:ext cx="3489533" cy="5311301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723014" y="2900403"/>
            <a:ext cx="3863163" cy="20313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>
                <a:latin typeface="Arial" charset="0"/>
              </a:rPr>
              <a:t>The guidelines are not intended and should not be used as a “checklist” or set of rules that are followed mechanically. Instead, they should guide entities in articulating a policy for implementing legal holds that is tailored to their individual needs.”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07649" y="5324030"/>
            <a:ext cx="50591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www.thesedonaconference.org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882502" y="1646238"/>
            <a:ext cx="3544186" cy="707886"/>
          </a:xfrm>
          <a:prstGeom prst="rect">
            <a:avLst/>
          </a:prstGeom>
          <a:solidFill>
            <a:srgbClr val="C9E7E9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 dirty="0" smtClean="0">
                <a:latin typeface="Arial" charset="0"/>
              </a:rPr>
              <a:t>The </a:t>
            </a:r>
            <a:r>
              <a:rPr lang="en-US" sz="1000" b="1" dirty="0">
                <a:latin typeface="Arial" charset="0"/>
              </a:rPr>
              <a:t>Sedona Conference’s </a:t>
            </a:r>
            <a:r>
              <a:rPr lang="en-US" sz="1000" b="1" i="1" dirty="0" smtClean="0">
                <a:latin typeface="Arial" charset="0"/>
              </a:rPr>
              <a:t>Commentary </a:t>
            </a:r>
            <a:r>
              <a:rPr lang="en-US" sz="1000" b="1" i="1" dirty="0">
                <a:latin typeface="Arial" charset="0"/>
              </a:rPr>
              <a:t>on Legal Holds: The </a:t>
            </a:r>
            <a:r>
              <a:rPr lang="en-US" sz="1000" b="1" i="1" dirty="0" smtClean="0">
                <a:latin typeface="Arial" charset="0"/>
              </a:rPr>
              <a:t>Triger </a:t>
            </a:r>
            <a:r>
              <a:rPr lang="en-US" sz="1000" b="1" i="1" dirty="0">
                <a:latin typeface="Arial" charset="0"/>
              </a:rPr>
              <a:t>and the </a:t>
            </a:r>
            <a:r>
              <a:rPr lang="en-US" sz="1000" b="1" i="1" dirty="0" smtClean="0">
                <a:latin typeface="Arial" charset="0"/>
              </a:rPr>
              <a:t>Process </a:t>
            </a:r>
            <a:r>
              <a:rPr lang="en-US" sz="1000" b="1" dirty="0" smtClean="0">
                <a:latin typeface="Arial" charset="0"/>
              </a:rPr>
              <a:t>emphasizes </a:t>
            </a:r>
            <a:r>
              <a:rPr lang="en-US" sz="1000" b="1" dirty="0">
                <a:latin typeface="Arial" charset="0"/>
              </a:rPr>
              <a:t>that litigation hold policies and practices should be tailored to a client’s individual needs.  </a:t>
            </a:r>
            <a:endParaRPr lang="en-US" sz="1000" b="1" i="1" dirty="0">
              <a:latin typeface="Arial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838200" y="685800"/>
            <a:ext cx="31242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Litigation Hold Management System</a:t>
            </a:r>
          </a:p>
          <a:p>
            <a:pPr eaLnBrk="1" hangingPunct="1">
              <a:spcBef>
                <a:spcPct val="50000"/>
              </a:spcBef>
            </a:pPr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5350003" y="6173787"/>
            <a:ext cx="2133600" cy="365125"/>
          </a:xfrm>
        </p:spPr>
        <p:txBody>
          <a:bodyPr/>
          <a:lstStyle/>
          <a:p>
            <a:fld id="{ECE527B7-EDEE-8544-A799-3B106A1F1E4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17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953000" y="990600"/>
            <a:ext cx="762000" cy="68580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715000" y="1905000"/>
            <a:ext cx="762000" cy="68580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096000" y="2819400"/>
            <a:ext cx="762000" cy="68580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096000" y="3810000"/>
            <a:ext cx="762000" cy="68580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105400" y="4724400"/>
            <a:ext cx="762000" cy="68580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948377" y="2065337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latin typeface="Arial" charset="0"/>
              </a:rPr>
              <a:t>Outside Law Firms</a:t>
            </a:r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2209800" y="2667000"/>
            <a:ext cx="1295400" cy="914400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00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057400" y="374620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latin typeface="Arial" charset="0"/>
              </a:rPr>
              <a:t>Corporate General Counsel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V="1">
            <a:off x="3657600" y="1905000"/>
            <a:ext cx="1143000" cy="8382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3733800" y="3200400"/>
            <a:ext cx="2057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V="1">
            <a:off x="3733800" y="2438400"/>
            <a:ext cx="1524000" cy="5334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3733800" y="3429000"/>
            <a:ext cx="1905000" cy="5334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3657600" y="3581400"/>
            <a:ext cx="1143000" cy="1066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762000" y="904561"/>
            <a:ext cx="2514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OLD          CORPORATE LITIGATION MODEL 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381000" y="6324600"/>
            <a:ext cx="381000" cy="287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chemeClr val="bg2"/>
                </a:solidFill>
                <a:latin typeface="Arial" charset="0"/>
              </a:rPr>
              <a:t>14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5350003" y="6173787"/>
            <a:ext cx="2133600" cy="365125"/>
          </a:xfrm>
        </p:spPr>
        <p:txBody>
          <a:bodyPr/>
          <a:lstStyle/>
          <a:p>
            <a:fld id="{ECE527B7-EDEE-8544-A799-3B106A1F1E4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8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953000" y="990600"/>
            <a:ext cx="762000" cy="68580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715000" y="1905000"/>
            <a:ext cx="762000" cy="68580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096000" y="2819400"/>
            <a:ext cx="762000" cy="68580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096000" y="3810000"/>
            <a:ext cx="762000" cy="68580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105400" y="4724400"/>
            <a:ext cx="762000" cy="68580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703828" y="1600200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latin typeface="Arial" charset="0"/>
              </a:rPr>
              <a:t>Outside Law Firms</a:t>
            </a:r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2209800" y="2667000"/>
            <a:ext cx="1295400" cy="914400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00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019300" y="375063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latin typeface="Arial" charset="0"/>
              </a:rPr>
              <a:t>Corporate General Counsel</a:t>
            </a: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V="1">
            <a:off x="3657600" y="1905000"/>
            <a:ext cx="1143000" cy="8382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3733800" y="3200400"/>
            <a:ext cx="2057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V="1">
            <a:off x="3733800" y="2438400"/>
            <a:ext cx="1524000" cy="5334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3733800" y="3429000"/>
            <a:ext cx="1905000" cy="5334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3657600" y="3581400"/>
            <a:ext cx="1219200" cy="990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762000" y="762000"/>
            <a:ext cx="25146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OLD          CORPORATE LITIGATION MODEL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(with E-Discovery) 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5029200" y="1066800"/>
            <a:ext cx="304800" cy="533400"/>
          </a:xfrm>
          <a:prstGeom prst="rect">
            <a:avLst/>
          </a:prstGeom>
          <a:solidFill>
            <a:schemeClr val="hlink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5791200" y="1981200"/>
            <a:ext cx="304800" cy="533400"/>
          </a:xfrm>
          <a:prstGeom prst="rect">
            <a:avLst/>
          </a:prstGeom>
          <a:solidFill>
            <a:schemeClr val="hlink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6172200" y="2895600"/>
            <a:ext cx="304800" cy="533400"/>
          </a:xfrm>
          <a:prstGeom prst="rect">
            <a:avLst/>
          </a:prstGeom>
          <a:solidFill>
            <a:schemeClr val="hlink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6172200" y="3886200"/>
            <a:ext cx="304800" cy="533400"/>
          </a:xfrm>
          <a:prstGeom prst="rect">
            <a:avLst/>
          </a:prstGeom>
          <a:solidFill>
            <a:schemeClr val="hlink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5181600" y="4800600"/>
            <a:ext cx="304800" cy="533400"/>
          </a:xfrm>
          <a:prstGeom prst="rect">
            <a:avLst/>
          </a:prstGeom>
          <a:solidFill>
            <a:schemeClr val="hlink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3505200" y="53340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chemeClr val="bg1"/>
                </a:solidFill>
                <a:latin typeface="Arial" charset="0"/>
              </a:rPr>
              <a:t>E-Discovery Component</a:t>
            </a:r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 flipV="1">
            <a:off x="4724400" y="5105400"/>
            <a:ext cx="4572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533400" y="6324600"/>
            <a:ext cx="381000" cy="287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chemeClr val="bg2"/>
                </a:solidFill>
                <a:latin typeface="Arial" charset="0"/>
              </a:rPr>
              <a:t>15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3429000" y="10668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latin typeface="Arial" charset="0"/>
              </a:rPr>
              <a:t>E-Discovery</a:t>
            </a:r>
            <a:r>
              <a:rPr lang="en-US" sz="1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000" b="1" dirty="0">
                <a:latin typeface="Arial" charset="0"/>
              </a:rPr>
              <a:t>Component</a:t>
            </a:r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4457700" y="1066800"/>
            <a:ext cx="533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294967295"/>
          </p:nvPr>
        </p:nvSpPr>
        <p:spPr>
          <a:xfrm>
            <a:off x="5350003" y="6173787"/>
            <a:ext cx="2133600" cy="365125"/>
          </a:xfrm>
        </p:spPr>
        <p:txBody>
          <a:bodyPr/>
          <a:lstStyle/>
          <a:p>
            <a:fld id="{ECE527B7-EDEE-8544-A799-3B106A1F1E4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943600" y="838200"/>
            <a:ext cx="304800" cy="68580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324600" y="1828800"/>
            <a:ext cx="304800" cy="68580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629400" y="2819400"/>
            <a:ext cx="304800" cy="68580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6629400" y="3886200"/>
            <a:ext cx="304800" cy="68580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172200" y="4876800"/>
            <a:ext cx="304800" cy="68580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010400" y="1407042"/>
            <a:ext cx="152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latin typeface="Arial" charset="0"/>
              </a:rPr>
              <a:t>Outside            Law Firms:           Trial Counsel 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143000" y="230187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latin typeface="Arial" charset="0"/>
              </a:rPr>
              <a:t>Corporate General Counsel</a:t>
            </a: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V="1">
            <a:off x="3886200" y="1524000"/>
            <a:ext cx="1600200" cy="990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4191000" y="3124200"/>
            <a:ext cx="22098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V="1">
            <a:off x="4038600" y="2133600"/>
            <a:ext cx="1981200" cy="685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4191000" y="3505200"/>
            <a:ext cx="2209800" cy="685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4191000" y="3962400"/>
            <a:ext cx="1752600" cy="1066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762000" y="762000"/>
            <a:ext cx="2514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NEW </a:t>
            </a:r>
            <a:r>
              <a:rPr lang="en-US" sz="1800" b="1" dirty="0">
                <a:latin typeface="Arial" charset="0"/>
              </a:rPr>
              <a:t>        CORPORATE LITIGATION MODEL </a:t>
            </a: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2514600" y="3581400"/>
            <a:ext cx="1066800" cy="838200"/>
          </a:xfrm>
          <a:prstGeom prst="rect">
            <a:avLst/>
          </a:prstGeom>
          <a:solidFill>
            <a:schemeClr val="hlink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2324100" y="4618037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latin typeface="Arial" charset="0"/>
              </a:rPr>
              <a:t>E-Discovery Counsel</a:t>
            </a:r>
          </a:p>
        </p:txBody>
      </p:sp>
      <p:sp>
        <p:nvSpPr>
          <p:cNvPr id="27665" name="Oval 17"/>
          <p:cNvSpPr>
            <a:spLocks noChangeArrowheads="1"/>
          </p:cNvSpPr>
          <p:nvPr/>
        </p:nvSpPr>
        <p:spPr bwMode="auto">
          <a:xfrm>
            <a:off x="1828800" y="2895600"/>
            <a:ext cx="1295400" cy="914400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00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57200" y="6324600"/>
            <a:ext cx="381000" cy="287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chemeClr val="bg2"/>
                </a:solidFill>
                <a:latin typeface="Arial" charset="0"/>
              </a:rPr>
              <a:t>16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531628" y="3581400"/>
            <a:ext cx="173133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latin typeface="Arial" charset="0"/>
              </a:rPr>
              <a:t>E-Discovery consolidated with </a:t>
            </a:r>
            <a:r>
              <a:rPr lang="en-US" sz="1400" b="1" dirty="0" smtClean="0">
                <a:latin typeface="Arial" charset="0"/>
              </a:rPr>
              <a:t> </a:t>
            </a:r>
            <a:r>
              <a:rPr lang="en-US" sz="1400" b="1" dirty="0">
                <a:latin typeface="Arial" charset="0"/>
              </a:rPr>
              <a:t>e-Discovery counsel 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5350003" y="6173787"/>
            <a:ext cx="2133600" cy="365125"/>
          </a:xfrm>
        </p:spPr>
        <p:txBody>
          <a:bodyPr/>
          <a:lstStyle/>
          <a:p>
            <a:fld id="{ECE527B7-EDEE-8544-A799-3B106A1F1E4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011325" y="1926192"/>
            <a:ext cx="38100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1600" b="1" dirty="0">
                <a:latin typeface="Arial" charset="0"/>
              </a:rPr>
              <a:t>Systems Mapping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1600" b="1" dirty="0">
                <a:latin typeface="Arial" charset="0"/>
              </a:rPr>
              <a:t>Data Preservation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1600" b="1" dirty="0">
                <a:latin typeface="Arial" charset="0"/>
              </a:rPr>
              <a:t>Discovery about ESI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1600" b="1" dirty="0">
                <a:latin typeface="Arial" charset="0"/>
              </a:rPr>
              <a:t>Rule 26(f) Conference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1600" b="1" dirty="0">
                <a:latin typeface="Arial" charset="0"/>
              </a:rPr>
              <a:t>Data Collection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1600" b="1" dirty="0">
                <a:latin typeface="Arial" charset="0"/>
              </a:rPr>
              <a:t>Early Processing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1600" b="1" dirty="0">
                <a:latin typeface="Arial" charset="0"/>
              </a:rPr>
              <a:t>Search/Data Analytics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1600" b="1" dirty="0">
                <a:latin typeface="Arial" charset="0"/>
              </a:rPr>
              <a:t>Privilege Management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1600" b="1" dirty="0">
                <a:latin typeface="Arial" charset="0"/>
              </a:rPr>
              <a:t>Process Audit Capability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486400" y="1905000"/>
            <a:ext cx="2362200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rial" charset="0"/>
                <a:cs typeface="Arial" charset="0"/>
              </a:rPr>
              <a:t>▲▲▲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rial" charset="0"/>
                <a:cs typeface="Arial" charset="0"/>
              </a:rPr>
              <a:t>▲▲  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rial" charset="0"/>
                <a:cs typeface="Arial" charset="0"/>
              </a:rPr>
              <a:t>▲▲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rial" charset="0"/>
                <a:cs typeface="Arial" charset="0"/>
              </a:rPr>
              <a:t>▲▲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rial" charset="0"/>
                <a:cs typeface="Arial" charset="0"/>
              </a:rPr>
              <a:t>▲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rial" charset="0"/>
                <a:cs typeface="Arial" charset="0"/>
              </a:rPr>
              <a:t>▲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rial" charset="0"/>
                <a:cs typeface="Arial" charset="0"/>
              </a:rPr>
              <a:t>▲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rial" charset="0"/>
                <a:cs typeface="Arial" charset="0"/>
              </a:rPr>
              <a:t>▲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Arial" charset="0"/>
              </a:rPr>
              <a:t>▲▲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57200" y="6324600"/>
            <a:ext cx="381000" cy="287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chemeClr val="bg2"/>
                </a:solidFill>
                <a:latin typeface="Arial" charset="0"/>
              </a:rPr>
              <a:t>17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176669" y="1015705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Arial" charset="0"/>
              </a:rPr>
              <a:t>E-Discovery</a:t>
            </a:r>
            <a:r>
              <a:rPr lang="en-US" sz="1800" b="1" dirty="0">
                <a:latin typeface="Arial" charset="0"/>
              </a:rPr>
              <a:t> </a:t>
            </a:r>
            <a:r>
              <a:rPr lang="en-US" sz="3200" b="1" dirty="0" smtClean="0">
                <a:latin typeface="Arial" charset="0"/>
              </a:rPr>
              <a:t>Counsel Benefits</a:t>
            </a:r>
            <a:endParaRPr lang="en-US" sz="3200" b="1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2930" y="13078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5350003" y="6173787"/>
            <a:ext cx="2133600" cy="365125"/>
          </a:xfrm>
        </p:spPr>
        <p:txBody>
          <a:bodyPr/>
          <a:lstStyle/>
          <a:p>
            <a:fld id="{ECE527B7-EDEE-8544-A799-3B106A1F1E4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6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025"/>
            <a:ext cx="7772400" cy="45553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Early Case Assessment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250" y="1367307"/>
            <a:ext cx="8074550" cy="4305314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Quick determination of key claims, issues, players and sources of documents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Identify, preserve </a:t>
            </a:r>
            <a:r>
              <a:rPr lang="en-US" i="1" dirty="0" smtClean="0">
                <a:solidFill>
                  <a:schemeClr val="tx2"/>
                </a:solidFill>
              </a:rPr>
              <a:t>and collect</a:t>
            </a:r>
            <a:r>
              <a:rPr lang="en-US" dirty="0" smtClean="0">
                <a:solidFill>
                  <a:schemeClr val="tx2"/>
                </a:solidFill>
              </a:rPr>
              <a:t> ESI related to claim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Use Technology Assisted Review (TAR) to quickly identify most of the key documents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Option of written, privileged claim assessment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5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333" y="665683"/>
            <a:ext cx="5735116" cy="602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17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88320"/>
            <a:ext cx="7772400" cy="866451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idx="1"/>
          </p:nvPr>
        </p:nvSpPr>
        <p:spPr>
          <a:xfrm>
            <a:off x="529856" y="1579129"/>
            <a:ext cx="7772400" cy="42964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Most cases now involve e-discovery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Almost all newly created information is stored electronically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Expensive and time consuming, but potential source of key discovery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Electronic documents constantly changing – may want to image to preserve now</a:t>
            </a:r>
          </a:p>
        </p:txBody>
      </p:sp>
    </p:spTree>
    <p:extLst>
      <p:ext uri="{BB962C8B-B14F-4D97-AF65-F5344CB8AC3E}">
        <p14:creationId xmlns:p14="http://schemas.microsoft.com/office/powerpoint/2010/main" val="119329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742" y="590560"/>
            <a:ext cx="8117058" cy="45400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RESOURCES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88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Sample Retention Policies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Sample Litigation Hold Notice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Purging the Cloud: Data Destruction in the Age of Cloud Computing (Henriques, 2014)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“Taking Control of Discovery and Review Costs in the Era of Big Data” - Oct 30 2013, ACC Annual Meeting Los Angeles, CA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Case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Law(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Zubulake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, Automated Solutions, Calderon,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Procaps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, Zest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Sedona Commentary of Information Governance (2013)</a:t>
            </a:r>
          </a:p>
          <a:p>
            <a:pPr lvl="1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https://thesedonaconference.org/download-pub/3421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Sedona Glossary of E-Discovery and Digital Information Management (2014) </a:t>
            </a:r>
          </a:p>
          <a:p>
            <a:pPr lvl="1"/>
            <a:r>
              <a:rPr lang="en-US" sz="2400" dirty="0"/>
              <a:t>https://</a:t>
            </a:r>
            <a:r>
              <a:rPr lang="en-US" sz="2400" dirty="0" smtClean="0"/>
              <a:t>thesedonaconference.org/download-pub/3757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857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Mark P. Henriques</a:t>
            </a:r>
          </a:p>
          <a:p>
            <a:pPr marL="0" indent="0" algn="ctr">
              <a:buNone/>
            </a:pPr>
            <a:r>
              <a:rPr lang="en-US" b="1" cap="small" dirty="0" smtClean="0"/>
              <a:t>Womble Carlyle Sandridge &amp; Rice, LLP</a:t>
            </a:r>
          </a:p>
          <a:p>
            <a:pPr marL="0" indent="0" algn="ctr">
              <a:buNone/>
            </a:pPr>
            <a:r>
              <a:rPr lang="en-US" b="1" dirty="0" smtClean="0"/>
              <a:t>3500 One Wells Fargo Center</a:t>
            </a:r>
          </a:p>
          <a:p>
            <a:pPr marL="0" indent="0" algn="ctr">
              <a:buNone/>
            </a:pPr>
            <a:r>
              <a:rPr lang="en-US" b="1" dirty="0" smtClean="0"/>
              <a:t>301 S. College Street</a:t>
            </a:r>
          </a:p>
          <a:p>
            <a:pPr marL="0" indent="0" algn="ctr">
              <a:buNone/>
            </a:pPr>
            <a:r>
              <a:rPr lang="en-US" b="1" dirty="0" smtClean="0"/>
              <a:t>Charlotte, NC 28202</a:t>
            </a:r>
          </a:p>
          <a:p>
            <a:pPr marL="0" indent="0" algn="ctr">
              <a:buNone/>
            </a:pPr>
            <a:r>
              <a:rPr lang="en-US" b="1" dirty="0" smtClean="0"/>
              <a:t>(704) 331-4912</a:t>
            </a:r>
          </a:p>
          <a:p>
            <a:pPr marL="0" indent="0" algn="ctr">
              <a:buNone/>
            </a:pPr>
            <a:r>
              <a:rPr lang="en-US" b="1" dirty="0" smtClean="0"/>
              <a:t>Mhenriques@wcsr.com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67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33377" y="363248"/>
            <a:ext cx="6858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Document Retention </a:t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&amp; Legal Holds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901436"/>
            <a:ext cx="8229600" cy="471516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Duty to preserve arises when you reasonably anticipate litigation (e.g. discrimination claim, letter from attorney, etc).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Absent claim, business reasons and compliance laws dictate what is retained.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7B7-EDEE-8544-A799-3B106A1F1E4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3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37" y="935502"/>
            <a:ext cx="8180363" cy="48213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Who implements a legal hold?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</a:rPr>
            </a:b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67985"/>
            <a:ext cx="8229600" cy="4177788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1.  In-House Counsel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2.  Outside Counsel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3.  Vendors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6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When is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L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itigation </a:t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“Reasonably Foreseeable?”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Formal Complaint is made or filed.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Incident or Dispute arises.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Regulatory or governmental Agency Investigates/Audits entity.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Discovery Request sent by third party.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Legal Hold/Document Preservation Request initiated.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4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83873"/>
            <a:ext cx="8229600" cy="852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  <a:t>How is the hold implemented?</a:t>
            </a:r>
            <a:endParaRPr lang="en-US" sz="4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8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>
          <a:xfrm>
            <a:off x="531628" y="999424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Litigation Off Switch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7B7-EDEE-8544-A799-3B106A1F1E4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4839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309411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1143000" y="2514600"/>
            <a:ext cx="32766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 dirty="0" smtClean="0">
                <a:latin typeface="Arial" charset="0"/>
              </a:rPr>
              <a:t>Immediately </a:t>
            </a:r>
            <a:r>
              <a:rPr lang="en-US" sz="2400" b="1" dirty="0">
                <a:latin typeface="Arial" charset="0"/>
              </a:rPr>
              <a:t>stop</a:t>
            </a:r>
          </a:p>
          <a:p>
            <a:pPr algn="ctr" eaLnBrk="0" hangingPunct="0"/>
            <a:r>
              <a:rPr lang="en-US" sz="2400" b="1" dirty="0" smtClean="0">
                <a:latin typeface="Arial" charset="0"/>
              </a:rPr>
              <a:t>deletion </a:t>
            </a:r>
            <a:r>
              <a:rPr lang="en-US" sz="2400" b="1" dirty="0">
                <a:latin typeface="Arial" charset="0"/>
              </a:rPr>
              <a:t>of</a:t>
            </a:r>
          </a:p>
          <a:p>
            <a:pPr algn="ctr" eaLnBrk="0" hangingPunct="0"/>
            <a:r>
              <a:rPr lang="en-US" sz="2400" b="1" dirty="0">
                <a:latin typeface="Arial" charset="0"/>
              </a:rPr>
              <a:t>email and other</a:t>
            </a:r>
          </a:p>
          <a:p>
            <a:pPr algn="ctr" eaLnBrk="0" hangingPunct="0"/>
            <a:r>
              <a:rPr lang="en-US" sz="2400" b="1" dirty="0">
                <a:latin typeface="Arial" charset="0"/>
              </a:rPr>
              <a:t>electronic documents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0391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0241" y="92854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Identify the KEY PLAYERS. . . </a:t>
            </a:r>
            <a:b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We’re meeting with them on Day 1!</a:t>
            </a:r>
            <a:b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sz="28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5" name="Rectangle 5"/>
          <p:cNvSpPr>
            <a:spLocks noGrp="1" noChangeArrowheads="1"/>
          </p:cNvSpPr>
          <p:nvPr>
            <p:ph idx="1"/>
          </p:nvPr>
        </p:nvSpPr>
        <p:spPr>
          <a:xfrm>
            <a:off x="507999" y="2360428"/>
            <a:ext cx="8460509" cy="376573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The Litigation Hold begins with their e-mail, documents and data.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7B7-EDEE-8544-A799-3B106A1F1E4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5" t="53125" r="48438" b="32292"/>
          <a:stretch>
            <a:fillRect/>
          </a:stretch>
        </p:blipFill>
        <p:spPr bwMode="auto">
          <a:xfrm>
            <a:off x="1905000" y="2153093"/>
            <a:ext cx="480060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4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
  </Template>
  <TotalTime>0</TotalTime>
  <Words>1274</Words>
  <Application>Microsoft Office PowerPoint</Application>
  <PresentationFormat>On-screen Show (4:3)</PresentationFormat>
  <Paragraphs>246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Ted</vt:lpstr>
      <vt:lpstr>E-Discovery, Destruction Considerations and Legal Holds  </vt:lpstr>
      <vt:lpstr>Overview</vt:lpstr>
      <vt:lpstr>PowerPoint Presentation</vt:lpstr>
      <vt:lpstr>Document Retention  &amp; Legal Holds</vt:lpstr>
      <vt:lpstr>Who implements a legal hold? </vt:lpstr>
      <vt:lpstr>When is Litigation  “Reasonably Foreseeable?”</vt:lpstr>
      <vt:lpstr>PowerPoint Presentation</vt:lpstr>
      <vt:lpstr>Litigation Off Switch</vt:lpstr>
      <vt:lpstr>Identify the KEY PLAYERS. . .  We’re meeting with them on Day 1! </vt:lpstr>
      <vt:lpstr>Custodian Interviews</vt:lpstr>
      <vt:lpstr>Legal Hold Notice</vt:lpstr>
      <vt:lpstr>Legal Hold – Administrative Issues</vt:lpstr>
      <vt:lpstr>Legal Hold - IT Issues</vt:lpstr>
      <vt:lpstr>What about Personal Devices</vt:lpstr>
      <vt:lpstr>E-Mail in Litigation Holds</vt:lpstr>
      <vt:lpstr>Texts, Instant Messaging, Social Media </vt:lpstr>
      <vt:lpstr>Managing Litigation Holds</vt:lpstr>
      <vt:lpstr>When Litigation Resolved</vt:lpstr>
      <vt:lpstr>Where do we look for guidance?</vt:lpstr>
      <vt:lpstr>Is the Data Accessible?</vt:lpstr>
      <vt:lpstr>Sanctions</vt:lpstr>
      <vt:lpstr>Recent Decisions</vt:lpstr>
      <vt:lpstr>Recent Decisions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Early Case Assessment</vt:lpstr>
      <vt:lpstr>CONCLUSION</vt:lpstr>
      <vt:lpstr>RESOURCES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2015-11-18T18:32:36Z</dcterms:created>
  <dcterms:modified xsi:type="dcterms:W3CDTF">2015-11-18T19:26:54Z</dcterms:modified>
</cp:coreProperties>
</file>