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jpeg"/>
  <Override PartName="/ppt/notesSlides/notesSlide4.xml" ContentType="application/vnd.openxmlformats-officedocument.presentationml.notesSlide+xml"/>
  <Override PartName="/ppt/media/image23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15"/>
  </p:notesMasterIdLst>
  <p:handoutMasterIdLst>
    <p:handoutMasterId r:id="rId16"/>
  </p:handoutMasterIdLst>
  <p:sldIdLst>
    <p:sldId id="333" r:id="rId3"/>
    <p:sldId id="398" r:id="rId4"/>
    <p:sldId id="399" r:id="rId5"/>
    <p:sldId id="400" r:id="rId6"/>
    <p:sldId id="360" r:id="rId7"/>
    <p:sldId id="397" r:id="rId8"/>
    <p:sldId id="362" r:id="rId9"/>
    <p:sldId id="390" r:id="rId10"/>
    <p:sldId id="371" r:id="rId11"/>
    <p:sldId id="379" r:id="rId12"/>
    <p:sldId id="324" r:id="rId13"/>
    <p:sldId id="330" r:id="rId14"/>
  </p:sldIdLst>
  <p:sldSz cx="20104100" cy="1130935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0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994" userDrawn="1">
          <p15:clr>
            <a:srgbClr val="A4A3A4"/>
          </p15:clr>
        </p15:guide>
        <p15:guide id="4" orient="horz" pos="4362" userDrawn="1">
          <p15:clr>
            <a:srgbClr val="A4A3A4"/>
          </p15:clr>
        </p15:guide>
        <p15:guide id="5" orient="horz" pos="3610" userDrawn="1">
          <p15:clr>
            <a:srgbClr val="A4A3A4"/>
          </p15:clr>
        </p15:guide>
        <p15:guide id="6" orient="horz" pos="2602" userDrawn="1">
          <p15:clr>
            <a:srgbClr val="A4A3A4"/>
          </p15:clr>
        </p15:guide>
        <p15:guide id="7" pos="4298" userDrawn="1">
          <p15:clr>
            <a:srgbClr val="A4A3A4"/>
          </p15:clr>
        </p15:guide>
        <p15:guide id="8" pos="39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BEC"/>
    <a:srgbClr val="243746"/>
    <a:srgbClr val="58595B"/>
    <a:srgbClr val="7B7C7E"/>
    <a:srgbClr val="8DB1B5"/>
    <a:srgbClr val="82BB01"/>
    <a:srgbClr val="ED7D0D"/>
    <a:srgbClr val="ED7700"/>
    <a:srgbClr val="ED7C0A"/>
    <a:srgbClr val="82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73" autoAdjust="0"/>
    <p:restoredTop sz="94404" autoAdjust="0"/>
  </p:normalViewPr>
  <p:slideViewPr>
    <p:cSldViewPr>
      <p:cViewPr varScale="1">
        <p:scale>
          <a:sx n="34" d="100"/>
          <a:sy n="34" d="100"/>
        </p:scale>
        <p:origin x="280" y="76"/>
      </p:cViewPr>
      <p:guideLst>
        <p:guide orient="horz" pos="3130"/>
        <p:guide pos="2160"/>
        <p:guide orient="horz" pos="3994"/>
        <p:guide orient="horz" pos="4362"/>
        <p:guide orient="horz" pos="3610"/>
        <p:guide orient="horz" pos="2602"/>
        <p:guide pos="4298"/>
        <p:guide pos="392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61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667" cy="469485"/>
          </a:xfrm>
          <a:prstGeom prst="rect">
            <a:avLst/>
          </a:prstGeom>
        </p:spPr>
        <p:txBody>
          <a:bodyPr vert="horz" lIns="47851" tIns="23926" rIns="47851" bIns="23926" rtlCol="0"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22" y="0"/>
            <a:ext cx="3066666" cy="469485"/>
          </a:xfrm>
          <a:prstGeom prst="rect">
            <a:avLst/>
          </a:prstGeom>
        </p:spPr>
        <p:txBody>
          <a:bodyPr vert="horz" lIns="47851" tIns="23926" rIns="47851" bIns="23926" rtlCol="0"/>
          <a:lstStyle>
            <a:lvl1pPr algn="r">
              <a:defRPr sz="600"/>
            </a:lvl1pPr>
          </a:lstStyle>
          <a:p>
            <a:fld id="{2C18F6A5-55E7-49DF-B40E-542499F7D0B6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591"/>
            <a:ext cx="3066667" cy="469484"/>
          </a:xfrm>
          <a:prstGeom prst="rect">
            <a:avLst/>
          </a:prstGeom>
        </p:spPr>
        <p:txBody>
          <a:bodyPr vert="horz" lIns="47851" tIns="23926" rIns="47851" bIns="23926" rtlCol="0" anchor="b"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22" y="8893591"/>
            <a:ext cx="3066666" cy="469484"/>
          </a:xfrm>
          <a:prstGeom prst="rect">
            <a:avLst/>
          </a:prstGeom>
        </p:spPr>
        <p:txBody>
          <a:bodyPr vert="horz" lIns="47851" tIns="23926" rIns="47851" bIns="23926" rtlCol="0" anchor="b"/>
          <a:lstStyle>
            <a:lvl1pPr algn="r">
              <a:defRPr sz="600"/>
            </a:lvl1pPr>
          </a:lstStyle>
          <a:p>
            <a:fld id="{5F222CF2-310C-4D75-B1E7-D95CE5C6DE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23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881" cy="469206"/>
          </a:xfrm>
          <a:prstGeom prst="rect">
            <a:avLst/>
          </a:prstGeom>
        </p:spPr>
        <p:txBody>
          <a:bodyPr vert="horz" lIns="47851" tIns="23926" rIns="47851" bIns="23926" rtlCol="0"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517" y="0"/>
            <a:ext cx="3066881" cy="469206"/>
          </a:xfrm>
          <a:prstGeom prst="rect">
            <a:avLst/>
          </a:prstGeom>
        </p:spPr>
        <p:txBody>
          <a:bodyPr vert="horz" lIns="47851" tIns="23926" rIns="47851" bIns="23926" rtlCol="0"/>
          <a:lstStyle>
            <a:lvl1pPr algn="r">
              <a:defRPr sz="600"/>
            </a:lvl1pPr>
          </a:lstStyle>
          <a:p>
            <a:fld id="{5A8546F0-2BA9-2A4F-BB27-24CBC785E424}" type="datetimeFigureOut">
              <a:rPr lang="en-US" smtClean="0"/>
              <a:t>2/11/2020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69988"/>
            <a:ext cx="561657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851" tIns="23926" rIns="47851" bIns="239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484" y="4505422"/>
            <a:ext cx="5662107" cy="3687926"/>
          </a:xfrm>
          <a:prstGeom prst="rect">
            <a:avLst/>
          </a:prstGeom>
        </p:spPr>
        <p:txBody>
          <a:bodyPr vert="horz" lIns="47851" tIns="23926" rIns="47851" bIns="239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871"/>
            <a:ext cx="3066881" cy="469205"/>
          </a:xfrm>
          <a:prstGeom prst="rect">
            <a:avLst/>
          </a:prstGeom>
        </p:spPr>
        <p:txBody>
          <a:bodyPr vert="horz" lIns="47851" tIns="23926" rIns="47851" bIns="23926" rtlCol="0" anchor="b"/>
          <a:lstStyle>
            <a:lvl1pPr algn="l">
              <a:defRPr sz="6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517" y="8893871"/>
            <a:ext cx="3066881" cy="469205"/>
          </a:xfrm>
          <a:prstGeom prst="rect">
            <a:avLst/>
          </a:prstGeom>
        </p:spPr>
        <p:txBody>
          <a:bodyPr vert="horz" lIns="47851" tIns="23926" rIns="47851" bIns="23926" rtlCol="0" anchor="b"/>
          <a:lstStyle>
            <a:lvl1pPr algn="r">
              <a:defRPr sz="600"/>
            </a:lvl1pPr>
          </a:lstStyle>
          <a:p>
            <a:fld id="{C4EC7A28-CA4A-4C42-B973-697115826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8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9253">
              <a:defRPr/>
            </a:pPr>
            <a:endParaRPr lang="en-US" dirty="0"/>
          </a:p>
          <a:p>
            <a:pPr defTabSz="239253">
              <a:defRPr/>
            </a:pPr>
            <a:endParaRPr lang="en-US" dirty="0"/>
          </a:p>
          <a:p>
            <a:pPr defTabSz="239253">
              <a:defRPr/>
            </a:pPr>
            <a:r>
              <a:rPr lang="en-US" dirty="0"/>
              <a:t>YOU WILL ROCK THIS! ☺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7A28-CA4A-4C42-B973-697115826A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8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7A28-CA4A-4C42-B973-697115826A56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92A7015-9E5A-4FFC-B385-079D945DF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0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7A28-CA4A-4C42-B973-697115826A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13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C7A28-CA4A-4C42-B973-697115826A56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600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99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C7A28-CA4A-4C42-B973-697115826A56}" type="slidenum">
              <a:rPr kumimoji="0" lang="en-US" sz="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799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5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C7A28-CA4A-4C42-B973-697115826A56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7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7A28-CA4A-4C42-B973-697115826A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0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7A28-CA4A-4C42-B973-697115826A56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539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20104098" cy="11308556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3669" y="486243"/>
            <a:ext cx="18956760" cy="492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1900"/>
              </a:lnSpc>
            </a:pPr>
            <a:r>
              <a:rPr spc="-10" dirty="0">
                <a:latin typeface="Century Gothic"/>
                <a:cs typeface="Century Gothic"/>
              </a:rPr>
              <a:t>People. </a:t>
            </a:r>
            <a:r>
              <a:rPr spc="-15" dirty="0">
                <a:latin typeface="Century Gothic"/>
                <a:cs typeface="Century Gothic"/>
              </a:rPr>
              <a:t>Partnership. </a:t>
            </a:r>
            <a:r>
              <a:rPr dirty="0">
                <a:latin typeface="Century Gothic"/>
                <a:cs typeface="Century Gothic"/>
              </a:rPr>
              <a:t>Performance.</a:t>
            </a:r>
            <a:r>
              <a:rPr spc="370" dirty="0">
                <a:latin typeface="Century Gothic"/>
                <a:cs typeface="Century Gothic"/>
              </a:rPr>
              <a:t> </a:t>
            </a:r>
            <a:r>
              <a:rPr spc="-15" dirty="0">
                <a:solidFill>
                  <a:srgbClr val="82BB00"/>
                </a:solidFill>
                <a:latin typeface="Century Gothic"/>
                <a:cs typeface="Century Gothic"/>
              </a:rPr>
              <a:t>epiqglobal.com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 defTabSz="914309">
              <a:lnSpc>
                <a:spcPts val="1900"/>
              </a:lnSpc>
            </a:pPr>
            <a:r>
              <a:rPr lang="en-US" spc="-10" smtClean="0"/>
              <a:t>People. </a:t>
            </a:r>
            <a:r>
              <a:rPr lang="en-US" spc="-15" smtClean="0"/>
              <a:t>Partnership. </a:t>
            </a:r>
            <a:r>
              <a:rPr lang="en-US" smtClean="0"/>
              <a:t>Performance.</a:t>
            </a:r>
            <a:r>
              <a:rPr lang="en-US" spc="370" smtClean="0"/>
              <a:t> </a:t>
            </a:r>
            <a:r>
              <a:rPr lang="en-US" spc="-15" smtClean="0">
                <a:solidFill>
                  <a:srgbClr val="82BB00"/>
                </a:solidFill>
              </a:rPr>
              <a:t>epiqglobal.com</a:t>
            </a:r>
            <a:endParaRPr lang="en-US" spc="-15" dirty="0">
              <a:solidFill>
                <a:srgbClr val="82BB00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 defTabSz="914309">
              <a:lnSpc>
                <a:spcPts val="1900"/>
              </a:lnSpc>
            </a:pPr>
            <a:fld id="{81D60167-4931-47E6-BA6A-407CBD079E47}" type="slidenum">
              <a:rPr lang="en-US" spc="25" smtClean="0"/>
              <a:pPr marL="25400" defTabSz="914309">
                <a:lnSpc>
                  <a:spcPts val="1900"/>
                </a:lnSpc>
              </a:pPr>
              <a:t>‹#›</a:t>
            </a:fld>
            <a:endParaRPr lang="en-US" spc="25" dirty="0"/>
          </a:p>
        </p:txBody>
      </p:sp>
      <p:sp>
        <p:nvSpPr>
          <p:cNvPr id="5" name="object 18"/>
          <p:cNvSpPr txBox="1">
            <a:spLocks/>
          </p:cNvSpPr>
          <p:nvPr userDrawn="1"/>
        </p:nvSpPr>
        <p:spPr>
          <a:xfrm>
            <a:off x="1433112" y="10577079"/>
            <a:ext cx="551688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750" b="0" i="0" kern="1200">
                <a:solidFill>
                  <a:srgbClr val="00A8EB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309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People. </a:t>
            </a:r>
            <a:r>
              <a:rPr kumimoji="0" lang="en-US" sz="175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Partnership. </a:t>
            </a: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Performance.</a:t>
            </a:r>
            <a:r>
              <a:rPr kumimoji="0" lang="en-US" sz="1750" b="0" i="0" u="none" strike="noStrike" kern="1200" cap="none" spc="37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lang="en-US" sz="175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82BB00"/>
                </a:solidFill>
                <a:effectLst/>
                <a:uLnTx/>
                <a:uFillTx/>
                <a:latin typeface="Century Gothic"/>
                <a:ea typeface="+mn-ea"/>
              </a:rPr>
              <a:t>epiqglobal.com</a:t>
            </a:r>
            <a:endParaRPr kumimoji="0" lang="en-US" sz="1750" b="0" i="0" u="none" strike="noStrike" kern="1200" cap="none" spc="-15" normalizeH="0" baseline="0" noProof="0" dirty="0">
              <a:ln>
                <a:noFill/>
              </a:ln>
              <a:solidFill>
                <a:srgbClr val="82BB00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266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20104098" cy="1130855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 defTabSz="914309">
              <a:lnSpc>
                <a:spcPts val="1900"/>
              </a:lnSpc>
            </a:pPr>
            <a:r>
              <a:rPr lang="en-US" spc="-10" smtClean="0"/>
              <a:t>People. </a:t>
            </a:r>
            <a:r>
              <a:rPr lang="en-US" spc="-15" smtClean="0"/>
              <a:t>Partnership. </a:t>
            </a:r>
            <a:r>
              <a:rPr lang="en-US" smtClean="0"/>
              <a:t>Performance.</a:t>
            </a:r>
            <a:r>
              <a:rPr lang="en-US" spc="370" smtClean="0"/>
              <a:t> </a:t>
            </a:r>
            <a:r>
              <a:rPr lang="en-US" spc="-15" smtClean="0">
                <a:solidFill>
                  <a:srgbClr val="82BB00"/>
                </a:solidFill>
              </a:rPr>
              <a:t>epiqglobal.com</a:t>
            </a:r>
            <a:endParaRPr lang="en-US" spc="-15" dirty="0">
              <a:solidFill>
                <a:srgbClr val="82BB00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8"/>
            <a:ext cx="4623943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1D8BD707-D9CF-40AE-B4C6-C98DA3205C09}" type="datetimeFigureOut">
              <a:rPr lang="en-US" smtClean="0">
                <a:solidFill>
                  <a:srgbClr val="003087">
                    <a:tint val="75000"/>
                  </a:srgbClr>
                </a:solidFill>
              </a:rPr>
              <a:pPr defTabSz="914309"/>
              <a:t>2/11/2020</a:t>
            </a:fld>
            <a:endParaRPr lang="en-US">
              <a:solidFill>
                <a:srgbClr val="003087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 defTabSz="914309">
              <a:lnSpc>
                <a:spcPts val="1900"/>
              </a:lnSpc>
            </a:pPr>
            <a:fld id="{81D60167-4931-47E6-BA6A-407CBD079E47}" type="slidenum">
              <a:rPr lang="en-US" spc="25" smtClean="0"/>
              <a:pPr marL="25400" defTabSz="914309">
                <a:lnSpc>
                  <a:spcPts val="1900"/>
                </a:lnSpc>
              </a:pPr>
              <a:t>‹#›</a:t>
            </a:fld>
            <a:endParaRPr lang="en-US" spc="25" dirty="0"/>
          </a:p>
        </p:txBody>
      </p:sp>
    </p:spTree>
    <p:extLst>
      <p:ext uri="{BB962C8B-B14F-4D97-AF65-F5344CB8AC3E}">
        <p14:creationId xmlns:p14="http://schemas.microsoft.com/office/powerpoint/2010/main" val="425629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9145" cy="11308715"/>
          </a:xfrm>
          <a:custGeom>
            <a:avLst/>
            <a:gdLst/>
            <a:ahLst/>
            <a:cxnLst/>
            <a:rect l="l" t="t" r="r" b="b"/>
            <a:pathLst>
              <a:path w="779145" h="11308715">
                <a:moveTo>
                  <a:pt x="0" y="11308556"/>
                </a:moveTo>
                <a:lnTo>
                  <a:pt x="779044" y="11308556"/>
                </a:lnTo>
                <a:lnTo>
                  <a:pt x="77904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24374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82BB0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1900"/>
              </a:lnSpc>
            </a:pPr>
            <a:r>
              <a:rPr spc="-10" dirty="0">
                <a:latin typeface="Century Gothic"/>
                <a:cs typeface="Century Gothic"/>
              </a:rPr>
              <a:t>People. </a:t>
            </a:r>
            <a:r>
              <a:rPr spc="-15" dirty="0">
                <a:latin typeface="Century Gothic"/>
                <a:cs typeface="Century Gothic"/>
              </a:rPr>
              <a:t>Partnership. </a:t>
            </a:r>
            <a:r>
              <a:rPr dirty="0">
                <a:latin typeface="Century Gothic"/>
                <a:cs typeface="Century Gothic"/>
              </a:rPr>
              <a:t>Performance.</a:t>
            </a:r>
            <a:r>
              <a:rPr spc="370" dirty="0">
                <a:latin typeface="Century Gothic"/>
                <a:cs typeface="Century Gothic"/>
              </a:rPr>
              <a:t> </a:t>
            </a:r>
            <a:r>
              <a:rPr spc="-15" dirty="0">
                <a:solidFill>
                  <a:srgbClr val="82BB00"/>
                </a:solidFill>
                <a:latin typeface="Century Gothic"/>
                <a:cs typeface="Century Gothic"/>
              </a:rPr>
              <a:t>epiqglobal.com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5578" y="10110861"/>
            <a:ext cx="2346909" cy="98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24374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56070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509250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algn="l"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1900"/>
              </a:lnSpc>
            </a:pPr>
            <a:r>
              <a:rPr spc="-10" dirty="0">
                <a:latin typeface="Century Gothic"/>
                <a:cs typeface="Century Gothic"/>
              </a:rPr>
              <a:t>People. </a:t>
            </a:r>
            <a:r>
              <a:rPr spc="-15" dirty="0">
                <a:latin typeface="Century Gothic"/>
                <a:cs typeface="Century Gothic"/>
              </a:rPr>
              <a:t>Partnership. </a:t>
            </a:r>
            <a:r>
              <a:rPr dirty="0">
                <a:latin typeface="Century Gothic"/>
                <a:cs typeface="Century Gothic"/>
              </a:rPr>
              <a:t>Performance.</a:t>
            </a:r>
            <a:r>
              <a:rPr spc="370" dirty="0">
                <a:latin typeface="Century Gothic"/>
                <a:cs typeface="Century Gothic"/>
              </a:rPr>
              <a:t> </a:t>
            </a:r>
            <a:r>
              <a:rPr spc="-15" dirty="0">
                <a:solidFill>
                  <a:srgbClr val="82BB00"/>
                </a:solidFill>
                <a:latin typeface="Century Gothic"/>
                <a:cs typeface="Century Gothic"/>
              </a:rPr>
              <a:t>epiqglobal.com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243746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1900"/>
              </a:lnSpc>
            </a:pPr>
            <a:r>
              <a:rPr spc="-10" dirty="0">
                <a:latin typeface="Century Gothic"/>
                <a:cs typeface="Century Gothic"/>
              </a:rPr>
              <a:t>People. </a:t>
            </a:r>
            <a:r>
              <a:rPr spc="-15" dirty="0">
                <a:latin typeface="Century Gothic"/>
                <a:cs typeface="Century Gothic"/>
              </a:rPr>
              <a:t>Partnership. </a:t>
            </a:r>
            <a:r>
              <a:rPr dirty="0">
                <a:latin typeface="Century Gothic"/>
                <a:cs typeface="Century Gothic"/>
              </a:rPr>
              <a:t>Performance.</a:t>
            </a:r>
            <a:r>
              <a:rPr spc="370" dirty="0">
                <a:latin typeface="Century Gothic"/>
                <a:cs typeface="Century Gothic"/>
              </a:rPr>
              <a:t> </a:t>
            </a:r>
            <a:r>
              <a:rPr spc="-15" dirty="0">
                <a:solidFill>
                  <a:srgbClr val="82BB00"/>
                </a:solidFill>
                <a:latin typeface="Century Gothic"/>
                <a:cs typeface="Century Gothic"/>
              </a:rPr>
              <a:t>epiqglobal.com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1900"/>
              </a:lnSpc>
            </a:pPr>
            <a:r>
              <a:rPr spc="-10" dirty="0">
                <a:latin typeface="Century Gothic"/>
                <a:cs typeface="Century Gothic"/>
              </a:rPr>
              <a:t>People. </a:t>
            </a:r>
            <a:r>
              <a:rPr spc="-15" dirty="0">
                <a:latin typeface="Century Gothic"/>
                <a:cs typeface="Century Gothic"/>
              </a:rPr>
              <a:t>Partnership. </a:t>
            </a:r>
            <a:r>
              <a:rPr dirty="0">
                <a:latin typeface="Century Gothic"/>
                <a:cs typeface="Century Gothic"/>
              </a:rPr>
              <a:t>Performance.</a:t>
            </a:r>
            <a:r>
              <a:rPr spc="370" dirty="0">
                <a:latin typeface="Century Gothic"/>
                <a:cs typeface="Century Gothic"/>
              </a:rPr>
              <a:t> </a:t>
            </a:r>
            <a:r>
              <a:rPr spc="-15" dirty="0">
                <a:solidFill>
                  <a:srgbClr val="82BB00"/>
                </a:solidFill>
                <a:latin typeface="Century Gothic"/>
                <a:cs typeface="Century Gothic"/>
              </a:rPr>
              <a:t>epiqglobal.com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"/>
            <a:ext cx="779145" cy="11308715"/>
          </a:xfrm>
          <a:custGeom>
            <a:avLst/>
            <a:gdLst/>
            <a:ahLst/>
            <a:cxnLst/>
            <a:rect l="l" t="t" r="r" b="b"/>
            <a:pathLst>
              <a:path w="779145" h="11308715">
                <a:moveTo>
                  <a:pt x="0" y="11308556"/>
                </a:moveTo>
                <a:lnTo>
                  <a:pt x="779044" y="11308556"/>
                </a:lnTo>
                <a:lnTo>
                  <a:pt x="77904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 defTabSz="914309">
              <a:lnSpc>
                <a:spcPts val="1900"/>
              </a:lnSpc>
            </a:pPr>
            <a:r>
              <a:rPr lang="en-US" spc="-10" smtClean="0"/>
              <a:t>People. </a:t>
            </a:r>
            <a:r>
              <a:rPr lang="en-US" spc="-15" smtClean="0"/>
              <a:t>Partnership. </a:t>
            </a:r>
            <a:r>
              <a:rPr lang="en-US" smtClean="0"/>
              <a:t>Performance.</a:t>
            </a:r>
            <a:r>
              <a:rPr lang="en-US" spc="370" smtClean="0"/>
              <a:t> </a:t>
            </a:r>
            <a:r>
              <a:rPr lang="en-US" spc="-15" smtClean="0">
                <a:solidFill>
                  <a:srgbClr val="82BB00"/>
                </a:solidFill>
              </a:rPr>
              <a:t>epiqglobal.com</a:t>
            </a:r>
            <a:endParaRPr lang="en-US" spc="-15" dirty="0">
              <a:solidFill>
                <a:srgbClr val="82BB00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 defTabSz="914309">
              <a:lnSpc>
                <a:spcPts val="1900"/>
              </a:lnSpc>
            </a:pPr>
            <a:fld id="{81D60167-4931-47E6-BA6A-407CBD079E47}" type="slidenum">
              <a:rPr lang="en-US" spc="25" smtClean="0"/>
              <a:pPr marL="25400" defTabSz="914309">
                <a:lnSpc>
                  <a:spcPts val="1900"/>
                </a:lnSpc>
              </a:pPr>
              <a:t>‹#›</a:t>
            </a:fld>
            <a:endParaRPr lang="en-US" spc="25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578" y="10110863"/>
            <a:ext cx="2346909" cy="981435"/>
          </a:xfrm>
          <a:prstGeom prst="rect">
            <a:avLst/>
          </a:prstGeom>
        </p:spPr>
      </p:pic>
      <p:sp>
        <p:nvSpPr>
          <p:cNvPr id="8" name="object 10">
            <a:extLst>
              <a:ext uri="{FF2B5EF4-FFF2-40B4-BE49-F238E27FC236}">
                <a16:creationId xmlns:a16="http://schemas.microsoft.com/office/drawing/2014/main" id="{B2F91690-8BE2-4C0C-BFDA-0F04B52B13B5}"/>
              </a:ext>
            </a:extLst>
          </p:cNvPr>
          <p:cNvSpPr txBox="1"/>
          <p:nvPr/>
        </p:nvSpPr>
        <p:spPr>
          <a:xfrm>
            <a:off x="1458040" y="4626932"/>
            <a:ext cx="5698410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79" lvl="0" indent="0" algn="l" defTabSz="914309" rtl="0" eaLnBrk="1" fontAlgn="auto" latinLnBrk="0" hangingPunct="1">
              <a:lnSpc>
                <a:spcPts val="73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99" b="0" i="0" u="none" strike="noStrike" kern="1200" cap="none" spc="-22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introductions</a:t>
            </a:r>
            <a:endParaRPr kumimoji="0" sz="7399" b="0" i="0" u="none" strike="noStrike" kern="1200" cap="none" spc="0" normalizeH="0" baseline="0" noProof="0" dirty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E2EF70-528A-45A3-A363-078488C466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49870" y="3297713"/>
            <a:ext cx="11528108" cy="1969770"/>
          </a:xfrm>
        </p:spPr>
        <p:txBody>
          <a:bodyPr/>
          <a:lstStyle>
            <a:lvl1pPr>
              <a:defRPr/>
            </a:lvl1pPr>
          </a:lstStyle>
          <a:p>
            <a:pPr marL="464138" marR="0" lvl="0" indent="-451439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746"/>
              </a:buClr>
              <a:buSzPct val="57333"/>
              <a:buFont typeface="Century Gothic"/>
              <a:buChar char="•"/>
              <a:tabLst>
                <a:tab pos="464774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437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2BB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2BB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82BB00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Title</a:t>
            </a:r>
          </a:p>
          <a:p>
            <a:pPr marL="464138" marR="0" lvl="0" indent="-451439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746"/>
              </a:buClr>
              <a:buSzPct val="57333"/>
              <a:buFont typeface="Century Gothic"/>
              <a:buChar char="•"/>
              <a:tabLst>
                <a:tab pos="464774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2BB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64138" marR="0" lvl="0" indent="-451439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3746"/>
              </a:buClr>
              <a:buSzPct val="57333"/>
              <a:buFont typeface="Century Gothic"/>
              <a:buChar char="•"/>
              <a:tabLst>
                <a:tab pos="464774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2BB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sp>
        <p:nvSpPr>
          <p:cNvPr id="9" name="object 18"/>
          <p:cNvSpPr txBox="1">
            <a:spLocks/>
          </p:cNvSpPr>
          <p:nvPr userDrawn="1"/>
        </p:nvSpPr>
        <p:spPr>
          <a:xfrm>
            <a:off x="1433112" y="10579169"/>
            <a:ext cx="551688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750" b="0" i="0" kern="1200">
                <a:solidFill>
                  <a:srgbClr val="00A8EB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309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People. </a:t>
            </a:r>
            <a:r>
              <a:rPr kumimoji="0" lang="en-US" sz="175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Partnership. </a:t>
            </a: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Performance.</a:t>
            </a:r>
            <a:r>
              <a:rPr kumimoji="0" lang="en-US" sz="1750" b="0" i="0" u="none" strike="noStrike" kern="1200" cap="none" spc="37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lang="en-US" sz="175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82BB00"/>
                </a:solidFill>
                <a:effectLst/>
                <a:uLnTx/>
                <a:uFillTx/>
                <a:latin typeface="Century Gothic"/>
                <a:ea typeface="+mn-ea"/>
              </a:rPr>
              <a:t>epiqglobal.com</a:t>
            </a:r>
            <a:endParaRPr kumimoji="0" lang="en-US" sz="1750" b="0" i="0" u="none" strike="noStrike" kern="1200" cap="none" spc="-15" normalizeH="0" baseline="0" noProof="0" dirty="0">
              <a:ln>
                <a:noFill/>
              </a:ln>
              <a:solidFill>
                <a:srgbClr val="82BB00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8693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778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"/>
            <a:ext cx="779145" cy="11308715"/>
          </a:xfrm>
          <a:custGeom>
            <a:avLst/>
            <a:gdLst/>
            <a:ahLst/>
            <a:cxnLst/>
            <a:rect l="l" t="t" r="r" b="b"/>
            <a:pathLst>
              <a:path w="779145" h="11308715">
                <a:moveTo>
                  <a:pt x="0" y="11308556"/>
                </a:moveTo>
                <a:lnTo>
                  <a:pt x="779044" y="11308556"/>
                </a:lnTo>
                <a:lnTo>
                  <a:pt x="77904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99" b="0" i="0">
                <a:solidFill>
                  <a:srgbClr val="243746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231F20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 defTabSz="914309">
              <a:lnSpc>
                <a:spcPts val="1900"/>
              </a:lnSpc>
            </a:pPr>
            <a:r>
              <a:rPr lang="en-US" spc="-10" smtClean="0"/>
              <a:t>People. </a:t>
            </a:r>
            <a:r>
              <a:rPr lang="en-US" spc="-15" smtClean="0"/>
              <a:t>Partnership. </a:t>
            </a:r>
            <a:r>
              <a:rPr lang="en-US" smtClean="0"/>
              <a:t>Performance.</a:t>
            </a:r>
            <a:r>
              <a:rPr lang="en-US" spc="370" smtClean="0"/>
              <a:t> </a:t>
            </a:r>
            <a:r>
              <a:rPr lang="en-US" spc="-15" smtClean="0">
                <a:solidFill>
                  <a:srgbClr val="82BB00"/>
                </a:solidFill>
              </a:rPr>
              <a:t>epiqglobal.com</a:t>
            </a:r>
            <a:endParaRPr lang="en-US" spc="-15" dirty="0">
              <a:solidFill>
                <a:srgbClr val="82BB00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 defTabSz="914309">
              <a:lnSpc>
                <a:spcPts val="1900"/>
              </a:lnSpc>
            </a:pPr>
            <a:fld id="{81D60167-4931-47E6-BA6A-407CBD079E47}" type="slidenum">
              <a:rPr lang="en-US" spc="25" smtClean="0"/>
              <a:pPr marL="25400" defTabSz="914309">
                <a:lnSpc>
                  <a:spcPts val="1900"/>
                </a:lnSpc>
              </a:pPr>
              <a:t>‹#›</a:t>
            </a:fld>
            <a:endParaRPr lang="en-US" spc="25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578" y="10110863"/>
            <a:ext cx="2346909" cy="981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578" y="10110863"/>
            <a:ext cx="2346909" cy="981435"/>
          </a:xfrm>
          <a:prstGeom prst="rect">
            <a:avLst/>
          </a:prstGeom>
        </p:spPr>
      </p:pic>
      <p:sp>
        <p:nvSpPr>
          <p:cNvPr id="9" name="object 18"/>
          <p:cNvSpPr txBox="1">
            <a:spLocks/>
          </p:cNvSpPr>
          <p:nvPr userDrawn="1"/>
        </p:nvSpPr>
        <p:spPr>
          <a:xfrm>
            <a:off x="1425093" y="10569059"/>
            <a:ext cx="551688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750" b="0" i="0" kern="1200">
                <a:solidFill>
                  <a:srgbClr val="00A8EB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309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People. </a:t>
            </a:r>
            <a:r>
              <a:rPr kumimoji="0" lang="en-US" sz="175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Partnership. </a:t>
            </a: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Performance.</a:t>
            </a:r>
            <a:r>
              <a:rPr kumimoji="0" lang="en-US" sz="1750" b="0" i="0" u="none" strike="noStrike" kern="1200" cap="none" spc="37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lang="en-US" sz="175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82BB00"/>
                </a:solidFill>
                <a:effectLst/>
                <a:uLnTx/>
                <a:uFillTx/>
                <a:latin typeface="Century Gothic"/>
                <a:ea typeface="+mn-ea"/>
              </a:rPr>
              <a:t>epiqglobal.com</a:t>
            </a:r>
            <a:endParaRPr kumimoji="0" lang="en-US" sz="1750" b="0" i="0" u="none" strike="noStrike" kern="1200" cap="none" spc="-15" normalizeH="0" baseline="0" noProof="0" dirty="0">
              <a:ln>
                <a:noFill/>
              </a:ln>
              <a:solidFill>
                <a:srgbClr val="82BB00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97977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332">
          <p15:clr>
            <a:srgbClr val="FBAE40"/>
          </p15:clr>
        </p15:guide>
        <p15:guide id="0" orient="horz" pos="6778">
          <p15:clr>
            <a:srgbClr val="FBAE40"/>
          </p15:clr>
        </p15:guide>
        <p15:guide id="2" pos="63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99" b="0" i="0">
                <a:solidFill>
                  <a:srgbClr val="243746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56071" y="2601151"/>
            <a:ext cx="8745284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509250" y="2601150"/>
            <a:ext cx="8745284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>
                <a:solidFill>
                  <a:srgbClr val="231F20"/>
                </a:solidFill>
              </a:defRPr>
            </a:lvl1pPr>
          </a:lstStyle>
          <a:p>
            <a:pPr marL="0" lvl="0" algn="l" rtl="0"/>
            <a:r>
              <a:rPr lang="en-US" dirty="0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 defTabSz="914309">
              <a:lnSpc>
                <a:spcPts val="1900"/>
              </a:lnSpc>
            </a:pPr>
            <a:r>
              <a:rPr lang="en-US" spc="-10" smtClean="0"/>
              <a:t>People. </a:t>
            </a:r>
            <a:r>
              <a:rPr lang="en-US" spc="-15" smtClean="0"/>
              <a:t>Partnership. </a:t>
            </a:r>
            <a:r>
              <a:rPr lang="en-US" smtClean="0"/>
              <a:t>Performance.</a:t>
            </a:r>
            <a:r>
              <a:rPr lang="en-US" spc="370" smtClean="0"/>
              <a:t> </a:t>
            </a:r>
            <a:r>
              <a:rPr lang="en-US" spc="-15" smtClean="0">
                <a:solidFill>
                  <a:srgbClr val="82BB00"/>
                </a:solidFill>
              </a:rPr>
              <a:t>epiqglobal.com</a:t>
            </a:r>
            <a:endParaRPr lang="en-US" spc="-15" dirty="0">
              <a:solidFill>
                <a:srgbClr val="82BB00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 defTabSz="914309">
              <a:lnSpc>
                <a:spcPts val="1900"/>
              </a:lnSpc>
            </a:pPr>
            <a:fld id="{81D60167-4931-47E6-BA6A-407CBD079E47}" type="slidenum">
              <a:rPr lang="en-US" spc="25" smtClean="0"/>
              <a:pPr marL="25400" defTabSz="914309">
                <a:lnSpc>
                  <a:spcPts val="1900"/>
                </a:lnSpc>
              </a:pPr>
              <a:t>‹#›</a:t>
            </a:fld>
            <a:endParaRPr lang="en-US" spc="25" dirty="0"/>
          </a:p>
        </p:txBody>
      </p:sp>
      <p:sp>
        <p:nvSpPr>
          <p:cNvPr id="11" name="object 18"/>
          <p:cNvSpPr txBox="1">
            <a:spLocks/>
          </p:cNvSpPr>
          <p:nvPr userDrawn="1"/>
        </p:nvSpPr>
        <p:spPr>
          <a:xfrm>
            <a:off x="1433112" y="10577079"/>
            <a:ext cx="551688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750" b="0" i="0" kern="1200">
                <a:solidFill>
                  <a:srgbClr val="00A8EB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309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People. </a:t>
            </a:r>
            <a:r>
              <a:rPr kumimoji="0" lang="en-US" sz="175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Partnership. </a:t>
            </a: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Performance.</a:t>
            </a:r>
            <a:r>
              <a:rPr kumimoji="0" lang="en-US" sz="1750" b="0" i="0" u="none" strike="noStrike" kern="1200" cap="none" spc="37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lang="en-US" sz="175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82BB00"/>
                </a:solidFill>
                <a:effectLst/>
                <a:uLnTx/>
                <a:uFillTx/>
                <a:latin typeface="Century Gothic"/>
                <a:ea typeface="+mn-ea"/>
              </a:rPr>
              <a:t>epiqglobal.com</a:t>
            </a:r>
            <a:endParaRPr kumimoji="0" lang="en-US" sz="1750" b="0" i="0" u="none" strike="noStrike" kern="1200" cap="none" spc="-15" normalizeH="0" baseline="0" noProof="0" dirty="0">
              <a:ln>
                <a:noFill/>
              </a:ln>
              <a:solidFill>
                <a:srgbClr val="82BB00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749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399" b="0" i="0">
                <a:solidFill>
                  <a:srgbClr val="243746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 defTabSz="914309">
              <a:lnSpc>
                <a:spcPts val="1900"/>
              </a:lnSpc>
            </a:pPr>
            <a:r>
              <a:rPr lang="en-US" spc="-10" smtClean="0"/>
              <a:t>People. </a:t>
            </a:r>
            <a:r>
              <a:rPr lang="en-US" spc="-15" smtClean="0"/>
              <a:t>Partnership. </a:t>
            </a:r>
            <a:r>
              <a:rPr lang="en-US" smtClean="0"/>
              <a:t>Performance.</a:t>
            </a:r>
            <a:r>
              <a:rPr lang="en-US" spc="370" smtClean="0"/>
              <a:t> </a:t>
            </a:r>
            <a:r>
              <a:rPr lang="en-US" spc="-15" smtClean="0">
                <a:solidFill>
                  <a:srgbClr val="82BB00"/>
                </a:solidFill>
              </a:rPr>
              <a:t>epiqglobal.com</a:t>
            </a:r>
            <a:endParaRPr lang="en-US" spc="-15" dirty="0">
              <a:solidFill>
                <a:srgbClr val="82BB00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 defTabSz="914309">
              <a:lnSpc>
                <a:spcPts val="1900"/>
              </a:lnSpc>
            </a:pPr>
            <a:fld id="{81D60167-4931-47E6-BA6A-407CBD079E47}" type="slidenum">
              <a:rPr lang="en-US" spc="25" smtClean="0"/>
              <a:pPr marL="25400" defTabSz="914309">
                <a:lnSpc>
                  <a:spcPts val="1900"/>
                </a:lnSpc>
              </a:pPr>
              <a:t>‹#›</a:t>
            </a:fld>
            <a:endParaRPr lang="en-US" spc="25" dirty="0"/>
          </a:p>
        </p:txBody>
      </p:sp>
    </p:spTree>
    <p:extLst>
      <p:ext uri="{BB962C8B-B14F-4D97-AF65-F5344CB8AC3E}">
        <p14:creationId xmlns:p14="http://schemas.microsoft.com/office/powerpoint/2010/main" val="204494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9145" cy="11308715"/>
          </a:xfrm>
          <a:custGeom>
            <a:avLst/>
            <a:gdLst/>
            <a:ahLst/>
            <a:cxnLst/>
            <a:rect l="l" t="t" r="r" b="b"/>
            <a:pathLst>
              <a:path w="779145" h="11308715">
                <a:moveTo>
                  <a:pt x="0" y="11308556"/>
                </a:moveTo>
                <a:lnTo>
                  <a:pt x="779044" y="11308556"/>
                </a:lnTo>
                <a:lnTo>
                  <a:pt x="77904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8040" y="671670"/>
            <a:ext cx="17188018" cy="1127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rgbClr val="243746"/>
                </a:solidFill>
                <a:latin typeface="Century Gothic"/>
                <a:cs typeface="Century Gothic"/>
              </a:defRPr>
            </a:lvl1pPr>
          </a:lstStyle>
          <a:p>
            <a:pPr rtl="0"/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3111" y="2653560"/>
            <a:ext cx="17536353" cy="6282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82BB00"/>
                </a:solidFill>
                <a:latin typeface="Century Gothic"/>
                <a:cs typeface="Century Gothic"/>
              </a:defRPr>
            </a:lvl1pPr>
          </a:lstStyle>
          <a:p>
            <a:pPr marL="0" algn="l" rtl="0"/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33112" y="10577079"/>
            <a:ext cx="5516880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ts val="1900"/>
              </a:lnSpc>
            </a:pPr>
            <a:r>
              <a:rPr spc="-10" dirty="0">
                <a:latin typeface="Century Gothic"/>
                <a:cs typeface="Century Gothic"/>
              </a:rPr>
              <a:t>People. </a:t>
            </a:r>
            <a:r>
              <a:rPr spc="-15" dirty="0">
                <a:latin typeface="Century Gothic"/>
                <a:cs typeface="Century Gothic"/>
              </a:rPr>
              <a:t>Partnership. </a:t>
            </a:r>
            <a:r>
              <a:rPr dirty="0">
                <a:latin typeface="Century Gothic"/>
                <a:cs typeface="Century Gothic"/>
              </a:rPr>
              <a:t>Performance.</a:t>
            </a:r>
            <a:r>
              <a:rPr spc="370" dirty="0">
                <a:latin typeface="Century Gothic"/>
                <a:cs typeface="Century Gothic"/>
              </a:rPr>
              <a:t> </a:t>
            </a:r>
            <a:r>
              <a:rPr spc="-15" dirty="0">
                <a:solidFill>
                  <a:srgbClr val="82BB00"/>
                </a:solidFill>
                <a:latin typeface="Century Gothic"/>
                <a:cs typeface="Century Gothic"/>
              </a:rPr>
              <a:t>epiqglobal.com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73020" y="10582753"/>
            <a:ext cx="295275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ts val="1900"/>
              </a:lnSpc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"/>
            <a:ext cx="779145" cy="11308715"/>
          </a:xfrm>
          <a:custGeom>
            <a:avLst/>
            <a:gdLst/>
            <a:ahLst/>
            <a:cxnLst/>
            <a:rect l="l" t="t" r="r" b="b"/>
            <a:pathLst>
              <a:path w="779145" h="11308715">
                <a:moveTo>
                  <a:pt x="0" y="11308556"/>
                </a:moveTo>
                <a:lnTo>
                  <a:pt x="779044" y="11308556"/>
                </a:lnTo>
                <a:lnTo>
                  <a:pt x="77904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3087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8040" y="671670"/>
            <a:ext cx="17561480" cy="11277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7400" b="0" i="0">
                <a:solidFill>
                  <a:srgbClr val="243746"/>
                </a:solidFill>
                <a:latin typeface="Century Gothic"/>
                <a:cs typeface="Century Gothic"/>
              </a:defRPr>
            </a:lvl1pPr>
          </a:lstStyle>
          <a:p>
            <a:pPr rtl="0"/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3112" y="2653560"/>
            <a:ext cx="17536353" cy="45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82BB00"/>
                </a:solidFill>
                <a:latin typeface="Century Gothic"/>
                <a:cs typeface="Century Gothic"/>
              </a:defRPr>
            </a:lvl1pPr>
          </a:lstStyle>
          <a:p>
            <a:pPr marL="0" algn="l" rtl="0"/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33112" y="10577079"/>
            <a:ext cx="5516880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12700" defTabSz="914309">
              <a:lnSpc>
                <a:spcPts val="1900"/>
              </a:lnSpc>
            </a:pPr>
            <a:r>
              <a:rPr lang="en-US" spc="-10" smtClean="0"/>
              <a:t>People. </a:t>
            </a:r>
            <a:r>
              <a:rPr lang="en-US" spc="-15" smtClean="0"/>
              <a:t>Partnership. </a:t>
            </a:r>
            <a:r>
              <a:rPr lang="en-US" smtClean="0"/>
              <a:t>Performance.</a:t>
            </a:r>
            <a:r>
              <a:rPr lang="en-US" spc="370" smtClean="0"/>
              <a:t> </a:t>
            </a:r>
            <a:r>
              <a:rPr lang="en-US" spc="-15" smtClean="0">
                <a:solidFill>
                  <a:srgbClr val="82BB00"/>
                </a:solidFill>
              </a:rPr>
              <a:t>epiqglobal.com</a:t>
            </a:r>
            <a:endParaRPr lang="en-US" spc="-15" dirty="0">
              <a:solidFill>
                <a:srgbClr val="82BB00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73020" y="10582755"/>
            <a:ext cx="295275" cy="4873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rgbClr val="00A8EB"/>
                </a:solidFill>
                <a:latin typeface="Century Gothic"/>
                <a:cs typeface="Century Gothic"/>
              </a:defRPr>
            </a:lvl1pPr>
          </a:lstStyle>
          <a:p>
            <a:pPr marL="25400" defTabSz="914309">
              <a:lnSpc>
                <a:spcPts val="1900"/>
              </a:lnSpc>
            </a:pPr>
            <a:fld id="{81D60167-4931-47E6-BA6A-407CBD079E47}" type="slidenum">
              <a:rPr lang="en-US" spc="25" smtClean="0"/>
              <a:pPr marL="25400" defTabSz="914309">
                <a:lnSpc>
                  <a:spcPts val="1900"/>
                </a:lnSpc>
              </a:pPr>
              <a:t>‹#›</a:t>
            </a:fld>
            <a:endParaRPr lang="en-US" spc="25" dirty="0"/>
          </a:p>
        </p:txBody>
      </p:sp>
      <p:sp>
        <p:nvSpPr>
          <p:cNvPr id="8" name="object 18"/>
          <p:cNvSpPr txBox="1">
            <a:spLocks/>
          </p:cNvSpPr>
          <p:nvPr userDrawn="1"/>
        </p:nvSpPr>
        <p:spPr>
          <a:xfrm>
            <a:off x="1433112" y="10577079"/>
            <a:ext cx="5516880" cy="25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750" b="0" i="0" kern="1200">
                <a:solidFill>
                  <a:srgbClr val="00A8EB"/>
                </a:solidFill>
                <a:latin typeface="Century Gothic"/>
                <a:ea typeface="+mn-ea"/>
                <a:cs typeface="Century Gothi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309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-1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People. </a:t>
            </a:r>
            <a:r>
              <a:rPr kumimoji="0" lang="en-US" sz="175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Partnership. </a:t>
            </a:r>
            <a:r>
              <a:rPr kumimoji="0" lang="en-US" sz="1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Performance.</a:t>
            </a:r>
            <a:r>
              <a:rPr kumimoji="0" lang="en-US" sz="1750" b="0" i="0" u="none" strike="noStrike" kern="1200" cap="none" spc="370" normalizeH="0" baseline="0" noProof="0" dirty="0" smtClean="0">
                <a:ln>
                  <a:noFill/>
                </a:ln>
                <a:solidFill>
                  <a:srgbClr val="00A8EB"/>
                </a:solidFill>
                <a:effectLst/>
                <a:uLnTx/>
                <a:uFillTx/>
                <a:latin typeface="Century Gothic"/>
                <a:ea typeface="+mn-ea"/>
              </a:rPr>
              <a:t> </a:t>
            </a:r>
            <a:r>
              <a:rPr kumimoji="0" lang="en-US" sz="175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82BB00"/>
                </a:solidFill>
                <a:effectLst/>
                <a:uLnTx/>
                <a:uFillTx/>
                <a:latin typeface="Century Gothic"/>
                <a:ea typeface="+mn-ea"/>
              </a:rPr>
              <a:t>epiqglobal.com</a:t>
            </a:r>
            <a:endParaRPr kumimoji="0" lang="en-US" sz="1750" b="0" i="0" u="none" strike="noStrike" kern="1200" cap="none" spc="-15" normalizeH="0" baseline="0" noProof="0" dirty="0">
              <a:ln>
                <a:noFill/>
              </a:ln>
              <a:solidFill>
                <a:srgbClr val="82BB00"/>
              </a:solidFill>
              <a:effectLst/>
              <a:uLnTx/>
              <a:uFillTx/>
              <a:latin typeface="Century Gothic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5298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algn="l" rtl="0" eaLnBrk="1" hangingPunct="1">
        <a:defRPr b="0">
          <a:solidFill>
            <a:srgbClr val="231F20"/>
          </a:solidFill>
          <a:latin typeface="+mn-lt"/>
          <a:ea typeface="+mn-ea"/>
          <a:cs typeface="+mn-cs"/>
        </a:defRPr>
      </a:lvl1pPr>
      <a:lvl2pPr marL="457154" eaLnBrk="1" hangingPunct="1">
        <a:defRPr>
          <a:latin typeface="+mn-lt"/>
          <a:ea typeface="+mn-ea"/>
          <a:cs typeface="+mn-cs"/>
        </a:defRPr>
      </a:lvl2pPr>
      <a:lvl3pPr marL="914309" eaLnBrk="1" hangingPunct="1">
        <a:defRPr>
          <a:latin typeface="+mn-lt"/>
          <a:ea typeface="+mn-ea"/>
          <a:cs typeface="+mn-cs"/>
        </a:defRPr>
      </a:lvl3pPr>
      <a:lvl4pPr marL="1371463" eaLnBrk="1" hangingPunct="1">
        <a:defRPr>
          <a:latin typeface="+mn-lt"/>
          <a:ea typeface="+mn-ea"/>
          <a:cs typeface="+mn-cs"/>
        </a:defRPr>
      </a:lvl4pPr>
      <a:lvl5pPr marL="1828617" eaLnBrk="1" hangingPunct="1">
        <a:defRPr>
          <a:latin typeface="+mn-lt"/>
          <a:ea typeface="+mn-ea"/>
          <a:cs typeface="+mn-cs"/>
        </a:defRPr>
      </a:lvl5pPr>
      <a:lvl6pPr marL="2285771" eaLnBrk="1" hangingPunct="1">
        <a:defRPr>
          <a:latin typeface="+mn-lt"/>
          <a:ea typeface="+mn-ea"/>
          <a:cs typeface="+mn-cs"/>
        </a:defRPr>
      </a:lvl6pPr>
      <a:lvl7pPr marL="2742926" eaLnBrk="1" hangingPunct="1">
        <a:defRPr>
          <a:latin typeface="+mn-lt"/>
          <a:ea typeface="+mn-ea"/>
          <a:cs typeface="+mn-cs"/>
        </a:defRPr>
      </a:lvl7pPr>
      <a:lvl8pPr marL="3200080" eaLnBrk="1" hangingPunct="1">
        <a:defRPr>
          <a:latin typeface="+mn-lt"/>
          <a:ea typeface="+mn-ea"/>
          <a:cs typeface="+mn-cs"/>
        </a:defRPr>
      </a:lvl8pPr>
      <a:lvl9pPr marL="3657234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54" eaLnBrk="1" hangingPunct="1">
        <a:defRPr>
          <a:latin typeface="+mn-lt"/>
          <a:ea typeface="+mn-ea"/>
          <a:cs typeface="+mn-cs"/>
        </a:defRPr>
      </a:lvl2pPr>
      <a:lvl3pPr marL="914309" eaLnBrk="1" hangingPunct="1">
        <a:defRPr>
          <a:latin typeface="+mn-lt"/>
          <a:ea typeface="+mn-ea"/>
          <a:cs typeface="+mn-cs"/>
        </a:defRPr>
      </a:lvl3pPr>
      <a:lvl4pPr marL="1371463" eaLnBrk="1" hangingPunct="1">
        <a:defRPr>
          <a:latin typeface="+mn-lt"/>
          <a:ea typeface="+mn-ea"/>
          <a:cs typeface="+mn-cs"/>
        </a:defRPr>
      </a:lvl4pPr>
      <a:lvl5pPr marL="1828617" eaLnBrk="1" hangingPunct="1">
        <a:defRPr>
          <a:latin typeface="+mn-lt"/>
          <a:ea typeface="+mn-ea"/>
          <a:cs typeface="+mn-cs"/>
        </a:defRPr>
      </a:lvl5pPr>
      <a:lvl6pPr marL="2285771" eaLnBrk="1" hangingPunct="1">
        <a:defRPr>
          <a:latin typeface="+mn-lt"/>
          <a:ea typeface="+mn-ea"/>
          <a:cs typeface="+mn-cs"/>
        </a:defRPr>
      </a:lvl6pPr>
      <a:lvl7pPr marL="2742926" eaLnBrk="1" hangingPunct="1">
        <a:defRPr>
          <a:latin typeface="+mn-lt"/>
          <a:ea typeface="+mn-ea"/>
          <a:cs typeface="+mn-cs"/>
        </a:defRPr>
      </a:lvl7pPr>
      <a:lvl8pPr marL="3200080" eaLnBrk="1" hangingPunct="1">
        <a:defRPr>
          <a:latin typeface="+mn-lt"/>
          <a:ea typeface="+mn-ea"/>
          <a:cs typeface="+mn-cs"/>
        </a:defRPr>
      </a:lvl8pPr>
      <a:lvl9pPr marL="3657234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5.png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jp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944233-982B-4ACA-AB0D-ADF0666354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" b="38519"/>
          <a:stretch/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23075" y="10211973"/>
            <a:ext cx="767334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700" spc="-25" dirty="0">
                <a:solidFill>
                  <a:srgbClr val="FFFFFF"/>
                </a:solidFill>
                <a:latin typeface="Century Gothic"/>
                <a:cs typeface="Century Gothic"/>
              </a:rPr>
              <a:t>People. </a:t>
            </a:r>
            <a:r>
              <a:rPr sz="3700" spc="-35" dirty="0">
                <a:solidFill>
                  <a:srgbClr val="FFFFFF"/>
                </a:solidFill>
                <a:latin typeface="Century Gothic"/>
                <a:cs typeface="Century Gothic"/>
              </a:rPr>
              <a:t>Partnership.</a:t>
            </a:r>
            <a:r>
              <a:rPr sz="3700" spc="-2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700" spc="-15" dirty="0">
                <a:solidFill>
                  <a:srgbClr val="FFFFFF"/>
                </a:solidFill>
                <a:latin typeface="Century Gothic"/>
                <a:cs typeface="Century Gothic"/>
              </a:rPr>
              <a:t>Performance.</a:t>
            </a:r>
            <a:endParaRPr sz="3700" dirty="0">
              <a:latin typeface="Century Gothic"/>
              <a:cs typeface="Century Gothic"/>
            </a:endParaRPr>
          </a:p>
        </p:txBody>
      </p:sp>
      <p:sp>
        <p:nvSpPr>
          <p:cNvPr id="14" name="object 3"/>
          <p:cNvSpPr txBox="1">
            <a:spLocks noGrp="1"/>
          </p:cNvSpPr>
          <p:nvPr>
            <p:ph type="body" idx="1"/>
          </p:nvPr>
        </p:nvSpPr>
        <p:spPr>
          <a:xfrm>
            <a:off x="1136650" y="3040789"/>
            <a:ext cx="18821400" cy="3342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44820">
              <a:lnSpc>
                <a:spcPts val="28100"/>
              </a:lnSpc>
            </a:pPr>
            <a:r>
              <a:rPr lang="en-US" sz="22500" b="0" spc="-830" dirty="0">
                <a:solidFill>
                  <a:srgbClr val="FFFFFF">
                    <a:alpha val="75000"/>
                  </a:srgbClr>
                </a:solidFill>
                <a:latin typeface="Century Gothic" panose="020B0502020202020204" pitchFamily="34" charset="0"/>
                <a:cs typeface="Century Gothic Regular" charset="0"/>
              </a:rPr>
              <a:t>reliability</a:t>
            </a:r>
            <a:endParaRPr lang="en-US" sz="22500" b="0" dirty="0">
              <a:solidFill>
                <a:srgbClr val="FFFFFF">
                  <a:alpha val="75000"/>
                </a:srgbClr>
              </a:solidFill>
              <a:latin typeface="Century Gothic" panose="020B0502020202020204" pitchFamily="34" charset="0"/>
              <a:cs typeface="Century Gothic Regular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30" y="3902069"/>
            <a:ext cx="5828079" cy="2614759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BEBA0E79-42BD-4EF5-A680-FE6A8A75CAF0}"/>
              </a:ext>
            </a:extLst>
          </p:cNvPr>
          <p:cNvSpPr txBox="1"/>
          <p:nvPr/>
        </p:nvSpPr>
        <p:spPr>
          <a:xfrm>
            <a:off x="5099050" y="6383435"/>
            <a:ext cx="13134975" cy="2652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20000"/>
              </a:lnSpc>
            </a:pPr>
            <a:r>
              <a:rPr lang="en-US" sz="3700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ARMA </a:t>
            </a:r>
            <a:r>
              <a:rPr lang="en-US" sz="3700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Charlotte Piedmont </a:t>
            </a:r>
            <a:endParaRPr lang="en-US" sz="3700" spc="-3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20000"/>
              </a:lnSpc>
            </a:pPr>
            <a:r>
              <a:rPr lang="en-US" sz="3700" spc="-30" dirty="0" smtClean="0">
                <a:solidFill>
                  <a:srgbClr val="FFFFFF"/>
                </a:solidFill>
                <a:latin typeface="Century Gothic"/>
                <a:cs typeface="Century Gothic"/>
              </a:rPr>
              <a:t>Getting in the Weeds to Successfully Achieve your Goals</a:t>
            </a:r>
            <a:endParaRPr lang="en-US" sz="3700" spc="-3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20000"/>
              </a:lnSpc>
            </a:pPr>
            <a:r>
              <a:rPr lang="en-US" sz="3700" spc="-10" dirty="0" smtClean="0">
                <a:solidFill>
                  <a:srgbClr val="F4CD00"/>
                </a:solidFill>
                <a:latin typeface="Century Gothic"/>
                <a:cs typeface="Century Gothic"/>
              </a:rPr>
              <a:t>February 2020</a:t>
            </a:r>
            <a:endParaRPr lang="en-US" sz="3700" dirty="0">
              <a:latin typeface="Century Gothic"/>
              <a:cs typeface="Century Gothic"/>
            </a:endParaRPr>
          </a:p>
          <a:p>
            <a:pPr marL="12700" marR="5080">
              <a:lnSpc>
                <a:spcPts val="4450"/>
              </a:lnSpc>
              <a:spcBef>
                <a:spcPts val="150"/>
              </a:spcBef>
            </a:pPr>
            <a:endParaRPr sz="37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62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 flipV="1">
            <a:off x="5940463" y="10263909"/>
            <a:ext cx="8223176" cy="58920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15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lIns="150791" tIns="75395" rIns="150791" bIns="75395" rtlCol="0" anchor="ctr"/>
          <a:lstStyle/>
          <a:p>
            <a:pPr algn="ctr" defTabSz="1507877">
              <a:defRPr/>
            </a:pPr>
            <a:endParaRPr lang="en-US" sz="300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040" y="672063"/>
            <a:ext cx="17188019" cy="923257"/>
          </a:xfrm>
        </p:spPr>
        <p:txBody>
          <a:bodyPr/>
          <a:lstStyle/>
          <a:p>
            <a:r>
              <a:rPr lang="en-IN" sz="5999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epiq</a:t>
            </a:r>
            <a:r>
              <a:rPr lang="en-IN" sz="5999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approach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10234122" y="1876534"/>
            <a:ext cx="3029446" cy="3743546"/>
          </a:xfrm>
          <a:custGeom>
            <a:avLst/>
            <a:gdLst>
              <a:gd name="T0" fmla="*/ 87 w 1602"/>
              <a:gd name="T1" fmla="*/ 0 h 1980"/>
              <a:gd name="T2" fmla="*/ 113 w 1602"/>
              <a:gd name="T3" fmla="*/ 4 h 1980"/>
              <a:gd name="T4" fmla="*/ 142 w 1602"/>
              <a:gd name="T5" fmla="*/ 16 h 1980"/>
              <a:gd name="T6" fmla="*/ 1538 w 1602"/>
              <a:gd name="T7" fmla="*/ 717 h 1980"/>
              <a:gd name="T8" fmla="*/ 1565 w 1602"/>
              <a:gd name="T9" fmla="*/ 734 h 1980"/>
              <a:gd name="T10" fmla="*/ 1585 w 1602"/>
              <a:gd name="T11" fmla="*/ 752 h 1980"/>
              <a:gd name="T12" fmla="*/ 1596 w 1602"/>
              <a:gd name="T13" fmla="*/ 773 h 1980"/>
              <a:gd name="T14" fmla="*/ 1602 w 1602"/>
              <a:gd name="T15" fmla="*/ 796 h 1980"/>
              <a:gd name="T16" fmla="*/ 1600 w 1602"/>
              <a:gd name="T17" fmla="*/ 818 h 1980"/>
              <a:gd name="T18" fmla="*/ 1592 w 1602"/>
              <a:gd name="T19" fmla="*/ 842 h 1980"/>
              <a:gd name="T20" fmla="*/ 1577 w 1602"/>
              <a:gd name="T21" fmla="*/ 865 h 1980"/>
              <a:gd name="T22" fmla="*/ 1554 w 1602"/>
              <a:gd name="T23" fmla="*/ 884 h 1980"/>
              <a:gd name="T24" fmla="*/ 128 w 1602"/>
              <a:gd name="T25" fmla="*/ 1954 h 1980"/>
              <a:gd name="T26" fmla="*/ 104 w 1602"/>
              <a:gd name="T27" fmla="*/ 1969 h 1980"/>
              <a:gd name="T28" fmla="*/ 83 w 1602"/>
              <a:gd name="T29" fmla="*/ 1978 h 1980"/>
              <a:gd name="T30" fmla="*/ 63 w 1602"/>
              <a:gd name="T31" fmla="*/ 1980 h 1980"/>
              <a:gd name="T32" fmla="*/ 45 w 1602"/>
              <a:gd name="T33" fmla="*/ 1978 h 1980"/>
              <a:gd name="T34" fmla="*/ 30 w 1602"/>
              <a:gd name="T35" fmla="*/ 1971 h 1980"/>
              <a:gd name="T36" fmla="*/ 17 w 1602"/>
              <a:gd name="T37" fmla="*/ 1958 h 1980"/>
              <a:gd name="T38" fmla="*/ 8 w 1602"/>
              <a:gd name="T39" fmla="*/ 1939 h 1980"/>
              <a:gd name="T40" fmla="*/ 1 w 1602"/>
              <a:gd name="T41" fmla="*/ 1917 h 1980"/>
              <a:gd name="T42" fmla="*/ 0 w 1602"/>
              <a:gd name="T43" fmla="*/ 1891 h 1980"/>
              <a:gd name="T44" fmla="*/ 0 w 1602"/>
              <a:gd name="T45" fmla="*/ 103 h 1980"/>
              <a:gd name="T46" fmla="*/ 2 w 1602"/>
              <a:gd name="T47" fmla="*/ 73 h 1980"/>
              <a:gd name="T48" fmla="*/ 10 w 1602"/>
              <a:gd name="T49" fmla="*/ 48 h 1980"/>
              <a:gd name="T50" fmla="*/ 23 w 1602"/>
              <a:gd name="T51" fmla="*/ 26 h 1980"/>
              <a:gd name="T52" fmla="*/ 42 w 1602"/>
              <a:gd name="T53" fmla="*/ 12 h 1980"/>
              <a:gd name="T54" fmla="*/ 63 w 1602"/>
              <a:gd name="T55" fmla="*/ 3 h 1980"/>
              <a:gd name="T56" fmla="*/ 87 w 1602"/>
              <a:gd name="T57" fmla="*/ 0 h 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02" h="1980">
                <a:moveTo>
                  <a:pt x="87" y="0"/>
                </a:moveTo>
                <a:lnTo>
                  <a:pt x="113" y="4"/>
                </a:lnTo>
                <a:lnTo>
                  <a:pt x="142" y="16"/>
                </a:lnTo>
                <a:lnTo>
                  <a:pt x="1538" y="717"/>
                </a:lnTo>
                <a:lnTo>
                  <a:pt x="1565" y="734"/>
                </a:lnTo>
                <a:lnTo>
                  <a:pt x="1585" y="752"/>
                </a:lnTo>
                <a:lnTo>
                  <a:pt x="1596" y="773"/>
                </a:lnTo>
                <a:lnTo>
                  <a:pt x="1602" y="796"/>
                </a:lnTo>
                <a:lnTo>
                  <a:pt x="1600" y="818"/>
                </a:lnTo>
                <a:lnTo>
                  <a:pt x="1592" y="842"/>
                </a:lnTo>
                <a:lnTo>
                  <a:pt x="1577" y="865"/>
                </a:lnTo>
                <a:lnTo>
                  <a:pt x="1554" y="884"/>
                </a:lnTo>
                <a:lnTo>
                  <a:pt x="128" y="1954"/>
                </a:lnTo>
                <a:lnTo>
                  <a:pt x="104" y="1969"/>
                </a:lnTo>
                <a:lnTo>
                  <a:pt x="83" y="1978"/>
                </a:lnTo>
                <a:lnTo>
                  <a:pt x="63" y="1980"/>
                </a:lnTo>
                <a:lnTo>
                  <a:pt x="45" y="1978"/>
                </a:lnTo>
                <a:lnTo>
                  <a:pt x="30" y="1971"/>
                </a:lnTo>
                <a:lnTo>
                  <a:pt x="17" y="1958"/>
                </a:lnTo>
                <a:lnTo>
                  <a:pt x="8" y="1939"/>
                </a:lnTo>
                <a:lnTo>
                  <a:pt x="1" y="1917"/>
                </a:lnTo>
                <a:lnTo>
                  <a:pt x="0" y="1891"/>
                </a:lnTo>
                <a:lnTo>
                  <a:pt x="0" y="103"/>
                </a:lnTo>
                <a:lnTo>
                  <a:pt x="2" y="73"/>
                </a:lnTo>
                <a:lnTo>
                  <a:pt x="10" y="48"/>
                </a:lnTo>
                <a:lnTo>
                  <a:pt x="23" y="26"/>
                </a:lnTo>
                <a:lnTo>
                  <a:pt x="42" y="12"/>
                </a:lnTo>
                <a:lnTo>
                  <a:pt x="63" y="3"/>
                </a:lnTo>
                <a:lnTo>
                  <a:pt x="87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50791" tIns="75395" rIns="150791" bIns="75395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IN" b="1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10526323" y="3789288"/>
            <a:ext cx="3627015" cy="3240625"/>
          </a:xfrm>
          <a:custGeom>
            <a:avLst/>
            <a:gdLst>
              <a:gd name="T0" fmla="*/ 1542 w 1918"/>
              <a:gd name="T1" fmla="*/ 0 h 1714"/>
              <a:gd name="T2" fmla="*/ 1563 w 1918"/>
              <a:gd name="T3" fmla="*/ 3 h 1714"/>
              <a:gd name="T4" fmla="*/ 1582 w 1918"/>
              <a:gd name="T5" fmla="*/ 10 h 1714"/>
              <a:gd name="T6" fmla="*/ 1599 w 1918"/>
              <a:gd name="T7" fmla="*/ 23 h 1714"/>
              <a:gd name="T8" fmla="*/ 1614 w 1918"/>
              <a:gd name="T9" fmla="*/ 40 h 1714"/>
              <a:gd name="T10" fmla="*/ 1624 w 1918"/>
              <a:gd name="T11" fmla="*/ 62 h 1714"/>
              <a:gd name="T12" fmla="*/ 1631 w 1918"/>
              <a:gd name="T13" fmla="*/ 89 h 1714"/>
              <a:gd name="T14" fmla="*/ 1915 w 1918"/>
              <a:gd name="T15" fmla="*/ 1593 h 1714"/>
              <a:gd name="T16" fmla="*/ 1918 w 1918"/>
              <a:gd name="T17" fmla="*/ 1624 h 1714"/>
              <a:gd name="T18" fmla="*/ 1915 w 1918"/>
              <a:gd name="T19" fmla="*/ 1652 h 1714"/>
              <a:gd name="T20" fmla="*/ 1906 w 1918"/>
              <a:gd name="T21" fmla="*/ 1674 h 1714"/>
              <a:gd name="T22" fmla="*/ 1891 w 1918"/>
              <a:gd name="T23" fmla="*/ 1693 h 1714"/>
              <a:gd name="T24" fmla="*/ 1871 w 1918"/>
              <a:gd name="T25" fmla="*/ 1706 h 1714"/>
              <a:gd name="T26" fmla="*/ 1849 w 1918"/>
              <a:gd name="T27" fmla="*/ 1712 h 1714"/>
              <a:gd name="T28" fmla="*/ 1821 w 1918"/>
              <a:gd name="T29" fmla="*/ 1714 h 1714"/>
              <a:gd name="T30" fmla="*/ 1791 w 1918"/>
              <a:gd name="T31" fmla="*/ 1708 h 1714"/>
              <a:gd name="T32" fmla="*/ 71 w 1918"/>
              <a:gd name="T33" fmla="*/ 1236 h 1714"/>
              <a:gd name="T34" fmla="*/ 43 w 1918"/>
              <a:gd name="T35" fmla="*/ 1226 h 1714"/>
              <a:gd name="T36" fmla="*/ 22 w 1918"/>
              <a:gd name="T37" fmla="*/ 1213 h 1714"/>
              <a:gd name="T38" fmla="*/ 8 w 1918"/>
              <a:gd name="T39" fmla="*/ 1197 h 1714"/>
              <a:gd name="T40" fmla="*/ 0 w 1918"/>
              <a:gd name="T41" fmla="*/ 1178 h 1714"/>
              <a:gd name="T42" fmla="*/ 0 w 1918"/>
              <a:gd name="T43" fmla="*/ 1160 h 1714"/>
              <a:gd name="T44" fmla="*/ 8 w 1918"/>
              <a:gd name="T45" fmla="*/ 1139 h 1714"/>
              <a:gd name="T46" fmla="*/ 22 w 1918"/>
              <a:gd name="T47" fmla="*/ 1119 h 1714"/>
              <a:gd name="T48" fmla="*/ 45 w 1918"/>
              <a:gd name="T49" fmla="*/ 1099 h 1714"/>
              <a:gd name="T50" fmla="*/ 1474 w 1918"/>
              <a:gd name="T51" fmla="*/ 27 h 1714"/>
              <a:gd name="T52" fmla="*/ 1497 w 1918"/>
              <a:gd name="T53" fmla="*/ 12 h 1714"/>
              <a:gd name="T54" fmla="*/ 1520 w 1918"/>
              <a:gd name="T55" fmla="*/ 4 h 1714"/>
              <a:gd name="T56" fmla="*/ 1542 w 1918"/>
              <a:gd name="T57" fmla="*/ 0 h 1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18" h="1714">
                <a:moveTo>
                  <a:pt x="1542" y="0"/>
                </a:moveTo>
                <a:lnTo>
                  <a:pt x="1563" y="3"/>
                </a:lnTo>
                <a:lnTo>
                  <a:pt x="1582" y="10"/>
                </a:lnTo>
                <a:lnTo>
                  <a:pt x="1599" y="23"/>
                </a:lnTo>
                <a:lnTo>
                  <a:pt x="1614" y="40"/>
                </a:lnTo>
                <a:lnTo>
                  <a:pt x="1624" y="62"/>
                </a:lnTo>
                <a:lnTo>
                  <a:pt x="1631" y="89"/>
                </a:lnTo>
                <a:lnTo>
                  <a:pt x="1915" y="1593"/>
                </a:lnTo>
                <a:lnTo>
                  <a:pt x="1918" y="1624"/>
                </a:lnTo>
                <a:lnTo>
                  <a:pt x="1915" y="1652"/>
                </a:lnTo>
                <a:lnTo>
                  <a:pt x="1906" y="1674"/>
                </a:lnTo>
                <a:lnTo>
                  <a:pt x="1891" y="1693"/>
                </a:lnTo>
                <a:lnTo>
                  <a:pt x="1871" y="1706"/>
                </a:lnTo>
                <a:lnTo>
                  <a:pt x="1849" y="1712"/>
                </a:lnTo>
                <a:lnTo>
                  <a:pt x="1821" y="1714"/>
                </a:lnTo>
                <a:lnTo>
                  <a:pt x="1791" y="1708"/>
                </a:lnTo>
                <a:lnTo>
                  <a:pt x="71" y="1236"/>
                </a:lnTo>
                <a:lnTo>
                  <a:pt x="43" y="1226"/>
                </a:lnTo>
                <a:lnTo>
                  <a:pt x="22" y="1213"/>
                </a:lnTo>
                <a:lnTo>
                  <a:pt x="8" y="1197"/>
                </a:lnTo>
                <a:lnTo>
                  <a:pt x="0" y="1178"/>
                </a:lnTo>
                <a:lnTo>
                  <a:pt x="0" y="1160"/>
                </a:lnTo>
                <a:lnTo>
                  <a:pt x="8" y="1139"/>
                </a:lnTo>
                <a:lnTo>
                  <a:pt x="22" y="1119"/>
                </a:lnTo>
                <a:lnTo>
                  <a:pt x="45" y="1099"/>
                </a:lnTo>
                <a:lnTo>
                  <a:pt x="1474" y="27"/>
                </a:lnTo>
                <a:lnTo>
                  <a:pt x="1497" y="12"/>
                </a:lnTo>
                <a:lnTo>
                  <a:pt x="1520" y="4"/>
                </a:lnTo>
                <a:lnTo>
                  <a:pt x="1542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150791" tIns="75395" rIns="150791" bIns="75395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IN" b="1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861489" y="1932638"/>
            <a:ext cx="3019991" cy="3741655"/>
          </a:xfrm>
          <a:custGeom>
            <a:avLst/>
            <a:gdLst>
              <a:gd name="T0" fmla="*/ 1508 w 1597"/>
              <a:gd name="T1" fmla="*/ 0 h 1979"/>
              <a:gd name="T2" fmla="*/ 1533 w 1597"/>
              <a:gd name="T3" fmla="*/ 3 h 1979"/>
              <a:gd name="T4" fmla="*/ 1554 w 1597"/>
              <a:gd name="T5" fmla="*/ 12 h 1979"/>
              <a:gd name="T6" fmla="*/ 1572 w 1597"/>
              <a:gd name="T7" fmla="*/ 28 h 1979"/>
              <a:gd name="T8" fmla="*/ 1585 w 1597"/>
              <a:gd name="T9" fmla="*/ 48 h 1979"/>
              <a:gd name="T10" fmla="*/ 1594 w 1597"/>
              <a:gd name="T11" fmla="*/ 74 h 1979"/>
              <a:gd name="T12" fmla="*/ 1597 w 1597"/>
              <a:gd name="T13" fmla="*/ 104 h 1979"/>
              <a:gd name="T14" fmla="*/ 1597 w 1597"/>
              <a:gd name="T15" fmla="*/ 1889 h 1979"/>
              <a:gd name="T16" fmla="*/ 1594 w 1597"/>
              <a:gd name="T17" fmla="*/ 1916 h 1979"/>
              <a:gd name="T18" fmla="*/ 1589 w 1597"/>
              <a:gd name="T19" fmla="*/ 1938 h 1979"/>
              <a:gd name="T20" fmla="*/ 1580 w 1597"/>
              <a:gd name="T21" fmla="*/ 1957 h 1979"/>
              <a:gd name="T22" fmla="*/ 1566 w 1597"/>
              <a:gd name="T23" fmla="*/ 1970 h 1979"/>
              <a:gd name="T24" fmla="*/ 1550 w 1597"/>
              <a:gd name="T25" fmla="*/ 1977 h 1979"/>
              <a:gd name="T26" fmla="*/ 1533 w 1597"/>
              <a:gd name="T27" fmla="*/ 1979 h 1979"/>
              <a:gd name="T28" fmla="*/ 1513 w 1597"/>
              <a:gd name="T29" fmla="*/ 1977 h 1979"/>
              <a:gd name="T30" fmla="*/ 1492 w 1597"/>
              <a:gd name="T31" fmla="*/ 1967 h 1979"/>
              <a:gd name="T32" fmla="*/ 1469 w 1597"/>
              <a:gd name="T33" fmla="*/ 1953 h 1979"/>
              <a:gd name="T34" fmla="*/ 48 w 1597"/>
              <a:gd name="T35" fmla="*/ 873 h 1979"/>
              <a:gd name="T36" fmla="*/ 25 w 1597"/>
              <a:gd name="T37" fmla="*/ 851 h 1979"/>
              <a:gd name="T38" fmla="*/ 9 w 1597"/>
              <a:gd name="T39" fmla="*/ 829 h 1979"/>
              <a:gd name="T40" fmla="*/ 1 w 1597"/>
              <a:gd name="T41" fmla="*/ 806 h 1979"/>
              <a:gd name="T42" fmla="*/ 0 w 1597"/>
              <a:gd name="T43" fmla="*/ 783 h 1979"/>
              <a:gd name="T44" fmla="*/ 5 w 1597"/>
              <a:gd name="T45" fmla="*/ 760 h 1979"/>
              <a:gd name="T46" fmla="*/ 17 w 1597"/>
              <a:gd name="T47" fmla="*/ 739 h 1979"/>
              <a:gd name="T48" fmla="*/ 37 w 1597"/>
              <a:gd name="T49" fmla="*/ 721 h 1979"/>
              <a:gd name="T50" fmla="*/ 63 w 1597"/>
              <a:gd name="T51" fmla="*/ 705 h 1979"/>
              <a:gd name="T52" fmla="*/ 1453 w 1597"/>
              <a:gd name="T53" fmla="*/ 16 h 1979"/>
              <a:gd name="T54" fmla="*/ 1482 w 1597"/>
              <a:gd name="T55" fmla="*/ 4 h 1979"/>
              <a:gd name="T56" fmla="*/ 1508 w 1597"/>
              <a:gd name="T57" fmla="*/ 0 h 1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96" h="1979">
                <a:moveTo>
                  <a:pt x="1508" y="0"/>
                </a:moveTo>
                <a:lnTo>
                  <a:pt x="1533" y="3"/>
                </a:lnTo>
                <a:lnTo>
                  <a:pt x="1554" y="12"/>
                </a:lnTo>
                <a:lnTo>
                  <a:pt x="1572" y="28"/>
                </a:lnTo>
                <a:lnTo>
                  <a:pt x="1585" y="48"/>
                </a:lnTo>
                <a:lnTo>
                  <a:pt x="1594" y="74"/>
                </a:lnTo>
                <a:lnTo>
                  <a:pt x="1597" y="104"/>
                </a:lnTo>
                <a:lnTo>
                  <a:pt x="1597" y="1889"/>
                </a:lnTo>
                <a:lnTo>
                  <a:pt x="1594" y="1916"/>
                </a:lnTo>
                <a:lnTo>
                  <a:pt x="1589" y="1938"/>
                </a:lnTo>
                <a:lnTo>
                  <a:pt x="1580" y="1957"/>
                </a:lnTo>
                <a:lnTo>
                  <a:pt x="1566" y="1970"/>
                </a:lnTo>
                <a:lnTo>
                  <a:pt x="1550" y="1977"/>
                </a:lnTo>
                <a:lnTo>
                  <a:pt x="1533" y="1979"/>
                </a:lnTo>
                <a:lnTo>
                  <a:pt x="1513" y="1977"/>
                </a:lnTo>
                <a:lnTo>
                  <a:pt x="1492" y="1967"/>
                </a:lnTo>
                <a:lnTo>
                  <a:pt x="1469" y="1953"/>
                </a:lnTo>
                <a:lnTo>
                  <a:pt x="48" y="873"/>
                </a:lnTo>
                <a:lnTo>
                  <a:pt x="25" y="851"/>
                </a:lnTo>
                <a:lnTo>
                  <a:pt x="9" y="829"/>
                </a:lnTo>
                <a:lnTo>
                  <a:pt x="1" y="806"/>
                </a:lnTo>
                <a:lnTo>
                  <a:pt x="0" y="783"/>
                </a:lnTo>
                <a:lnTo>
                  <a:pt x="5" y="760"/>
                </a:lnTo>
                <a:lnTo>
                  <a:pt x="17" y="739"/>
                </a:lnTo>
                <a:lnTo>
                  <a:pt x="37" y="721"/>
                </a:lnTo>
                <a:lnTo>
                  <a:pt x="63" y="705"/>
                </a:lnTo>
                <a:lnTo>
                  <a:pt x="1453" y="16"/>
                </a:lnTo>
                <a:lnTo>
                  <a:pt x="1482" y="4"/>
                </a:lnTo>
                <a:lnTo>
                  <a:pt x="1508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150791" tIns="75395" rIns="150791" bIns="75395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IN" b="1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6059691" y="6409770"/>
            <a:ext cx="3600539" cy="3391879"/>
          </a:xfrm>
          <a:custGeom>
            <a:avLst/>
            <a:gdLst>
              <a:gd name="T0" fmla="*/ 1852 w 1904"/>
              <a:gd name="T1" fmla="*/ 0 h 1794"/>
              <a:gd name="T2" fmla="*/ 1871 w 1904"/>
              <a:gd name="T3" fmla="*/ 5 h 1794"/>
              <a:gd name="T4" fmla="*/ 1886 w 1904"/>
              <a:gd name="T5" fmla="*/ 13 h 1794"/>
              <a:gd name="T6" fmla="*/ 1896 w 1904"/>
              <a:gd name="T7" fmla="*/ 26 h 1794"/>
              <a:gd name="T8" fmla="*/ 1903 w 1904"/>
              <a:gd name="T9" fmla="*/ 42 h 1794"/>
              <a:gd name="T10" fmla="*/ 1904 w 1904"/>
              <a:gd name="T11" fmla="*/ 62 h 1794"/>
              <a:gd name="T12" fmla="*/ 1900 w 1904"/>
              <a:gd name="T13" fmla="*/ 84 h 1794"/>
              <a:gd name="T14" fmla="*/ 1890 w 1904"/>
              <a:gd name="T15" fmla="*/ 110 h 1794"/>
              <a:gd name="T16" fmla="*/ 1152 w 1904"/>
              <a:gd name="T17" fmla="*/ 1728 h 1794"/>
              <a:gd name="T18" fmla="*/ 1136 w 1904"/>
              <a:gd name="T19" fmla="*/ 1754 h 1794"/>
              <a:gd name="T20" fmla="*/ 1118 w 1904"/>
              <a:gd name="T21" fmla="*/ 1774 h 1794"/>
              <a:gd name="T22" fmla="*/ 1097 w 1904"/>
              <a:gd name="T23" fmla="*/ 1787 h 1794"/>
              <a:gd name="T24" fmla="*/ 1074 w 1904"/>
              <a:gd name="T25" fmla="*/ 1794 h 1794"/>
              <a:gd name="T26" fmla="*/ 1051 w 1904"/>
              <a:gd name="T27" fmla="*/ 1794 h 1794"/>
              <a:gd name="T28" fmla="*/ 1027 w 1904"/>
              <a:gd name="T29" fmla="*/ 1787 h 1794"/>
              <a:gd name="T30" fmla="*/ 1004 w 1904"/>
              <a:gd name="T31" fmla="*/ 1773 h 1794"/>
              <a:gd name="T32" fmla="*/ 982 w 1904"/>
              <a:gd name="T33" fmla="*/ 1750 h 1794"/>
              <a:gd name="T34" fmla="*/ 31 w 1904"/>
              <a:gd name="T35" fmla="*/ 633 h 1794"/>
              <a:gd name="T36" fmla="*/ 16 w 1904"/>
              <a:gd name="T37" fmla="*/ 611 h 1794"/>
              <a:gd name="T38" fmla="*/ 5 w 1904"/>
              <a:gd name="T39" fmla="*/ 588 h 1794"/>
              <a:gd name="T40" fmla="*/ 0 w 1904"/>
              <a:gd name="T41" fmla="*/ 566 h 1794"/>
              <a:gd name="T42" fmla="*/ 1 w 1904"/>
              <a:gd name="T43" fmla="*/ 545 h 1794"/>
              <a:gd name="T44" fmla="*/ 8 w 1904"/>
              <a:gd name="T45" fmla="*/ 525 h 1794"/>
              <a:gd name="T46" fmla="*/ 18 w 1904"/>
              <a:gd name="T47" fmla="*/ 508 h 1794"/>
              <a:gd name="T48" fmla="*/ 34 w 1904"/>
              <a:gd name="T49" fmla="*/ 492 h 1794"/>
              <a:gd name="T50" fmla="*/ 57 w 1904"/>
              <a:gd name="T51" fmla="*/ 478 h 1794"/>
              <a:gd name="T52" fmla="*/ 82 w 1904"/>
              <a:gd name="T53" fmla="*/ 469 h 1794"/>
              <a:gd name="T54" fmla="*/ 1803 w 1904"/>
              <a:gd name="T55" fmla="*/ 6 h 1794"/>
              <a:gd name="T56" fmla="*/ 1829 w 1904"/>
              <a:gd name="T57" fmla="*/ 1 h 1794"/>
              <a:gd name="T58" fmla="*/ 1852 w 1904"/>
              <a:gd name="T59" fmla="*/ 0 h 1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04" h="1794">
                <a:moveTo>
                  <a:pt x="1852" y="0"/>
                </a:moveTo>
                <a:lnTo>
                  <a:pt x="1871" y="5"/>
                </a:lnTo>
                <a:lnTo>
                  <a:pt x="1886" y="13"/>
                </a:lnTo>
                <a:lnTo>
                  <a:pt x="1896" y="26"/>
                </a:lnTo>
                <a:lnTo>
                  <a:pt x="1903" y="42"/>
                </a:lnTo>
                <a:lnTo>
                  <a:pt x="1904" y="62"/>
                </a:lnTo>
                <a:lnTo>
                  <a:pt x="1900" y="84"/>
                </a:lnTo>
                <a:lnTo>
                  <a:pt x="1890" y="110"/>
                </a:lnTo>
                <a:lnTo>
                  <a:pt x="1152" y="1728"/>
                </a:lnTo>
                <a:lnTo>
                  <a:pt x="1136" y="1754"/>
                </a:lnTo>
                <a:lnTo>
                  <a:pt x="1118" y="1774"/>
                </a:lnTo>
                <a:lnTo>
                  <a:pt x="1097" y="1787"/>
                </a:lnTo>
                <a:lnTo>
                  <a:pt x="1074" y="1794"/>
                </a:lnTo>
                <a:lnTo>
                  <a:pt x="1051" y="1794"/>
                </a:lnTo>
                <a:lnTo>
                  <a:pt x="1027" y="1787"/>
                </a:lnTo>
                <a:lnTo>
                  <a:pt x="1004" y="1773"/>
                </a:lnTo>
                <a:lnTo>
                  <a:pt x="982" y="1750"/>
                </a:lnTo>
                <a:lnTo>
                  <a:pt x="31" y="633"/>
                </a:lnTo>
                <a:lnTo>
                  <a:pt x="16" y="611"/>
                </a:lnTo>
                <a:lnTo>
                  <a:pt x="5" y="588"/>
                </a:lnTo>
                <a:lnTo>
                  <a:pt x="0" y="566"/>
                </a:lnTo>
                <a:lnTo>
                  <a:pt x="1" y="545"/>
                </a:lnTo>
                <a:lnTo>
                  <a:pt x="8" y="525"/>
                </a:lnTo>
                <a:lnTo>
                  <a:pt x="18" y="508"/>
                </a:lnTo>
                <a:lnTo>
                  <a:pt x="34" y="492"/>
                </a:lnTo>
                <a:lnTo>
                  <a:pt x="57" y="478"/>
                </a:lnTo>
                <a:lnTo>
                  <a:pt x="82" y="469"/>
                </a:lnTo>
                <a:lnTo>
                  <a:pt x="1803" y="6"/>
                </a:lnTo>
                <a:lnTo>
                  <a:pt x="1829" y="1"/>
                </a:lnTo>
                <a:lnTo>
                  <a:pt x="185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150791" tIns="75395" rIns="150791" bIns="75395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IN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5914079" y="3774160"/>
            <a:ext cx="3625123" cy="3234953"/>
          </a:xfrm>
          <a:custGeom>
            <a:avLst/>
            <a:gdLst>
              <a:gd name="T0" fmla="*/ 385 w 1917"/>
              <a:gd name="T1" fmla="*/ 0 h 1711"/>
              <a:gd name="T2" fmla="*/ 407 w 1917"/>
              <a:gd name="T3" fmla="*/ 3 h 1711"/>
              <a:gd name="T4" fmla="*/ 430 w 1917"/>
              <a:gd name="T5" fmla="*/ 12 h 1711"/>
              <a:gd name="T6" fmla="*/ 453 w 1917"/>
              <a:gd name="T7" fmla="*/ 27 h 1711"/>
              <a:gd name="T8" fmla="*/ 1872 w 1917"/>
              <a:gd name="T9" fmla="*/ 1104 h 1711"/>
              <a:gd name="T10" fmla="*/ 1894 w 1917"/>
              <a:gd name="T11" fmla="*/ 1125 h 1711"/>
              <a:gd name="T12" fmla="*/ 1909 w 1917"/>
              <a:gd name="T13" fmla="*/ 1145 h 1711"/>
              <a:gd name="T14" fmla="*/ 1917 w 1917"/>
              <a:gd name="T15" fmla="*/ 1166 h 1711"/>
              <a:gd name="T16" fmla="*/ 1917 w 1917"/>
              <a:gd name="T17" fmla="*/ 1185 h 1711"/>
              <a:gd name="T18" fmla="*/ 1909 w 1917"/>
              <a:gd name="T19" fmla="*/ 1203 h 1711"/>
              <a:gd name="T20" fmla="*/ 1894 w 1917"/>
              <a:gd name="T21" fmla="*/ 1219 h 1711"/>
              <a:gd name="T22" fmla="*/ 1873 w 1917"/>
              <a:gd name="T23" fmla="*/ 1233 h 1711"/>
              <a:gd name="T24" fmla="*/ 1845 w 1917"/>
              <a:gd name="T25" fmla="*/ 1243 h 1711"/>
              <a:gd name="T26" fmla="*/ 127 w 1917"/>
              <a:gd name="T27" fmla="*/ 1706 h 1711"/>
              <a:gd name="T28" fmla="*/ 96 w 1917"/>
              <a:gd name="T29" fmla="*/ 1711 h 1711"/>
              <a:gd name="T30" fmla="*/ 69 w 1917"/>
              <a:gd name="T31" fmla="*/ 1710 h 1711"/>
              <a:gd name="T32" fmla="*/ 46 w 1917"/>
              <a:gd name="T33" fmla="*/ 1702 h 1711"/>
              <a:gd name="T34" fmla="*/ 26 w 1917"/>
              <a:gd name="T35" fmla="*/ 1690 h 1711"/>
              <a:gd name="T36" fmla="*/ 12 w 1917"/>
              <a:gd name="T37" fmla="*/ 1671 h 1711"/>
              <a:gd name="T38" fmla="*/ 4 w 1917"/>
              <a:gd name="T39" fmla="*/ 1649 h 1711"/>
              <a:gd name="T40" fmla="*/ 0 w 1917"/>
              <a:gd name="T41" fmla="*/ 1621 h 1711"/>
              <a:gd name="T42" fmla="*/ 3 w 1917"/>
              <a:gd name="T43" fmla="*/ 1591 h 1711"/>
              <a:gd name="T44" fmla="*/ 295 w 1917"/>
              <a:gd name="T45" fmla="*/ 88 h 1711"/>
              <a:gd name="T46" fmla="*/ 303 w 1917"/>
              <a:gd name="T47" fmla="*/ 61 h 1711"/>
              <a:gd name="T48" fmla="*/ 313 w 1917"/>
              <a:gd name="T49" fmla="*/ 39 h 1711"/>
              <a:gd name="T50" fmla="*/ 328 w 1917"/>
              <a:gd name="T51" fmla="*/ 22 h 1711"/>
              <a:gd name="T52" fmla="*/ 345 w 1917"/>
              <a:gd name="T53" fmla="*/ 10 h 1711"/>
              <a:gd name="T54" fmla="*/ 364 w 1917"/>
              <a:gd name="T55" fmla="*/ 2 h 1711"/>
              <a:gd name="T56" fmla="*/ 385 w 1917"/>
              <a:gd name="T57" fmla="*/ 0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17" h="1710">
                <a:moveTo>
                  <a:pt x="385" y="0"/>
                </a:moveTo>
                <a:lnTo>
                  <a:pt x="407" y="3"/>
                </a:lnTo>
                <a:lnTo>
                  <a:pt x="430" y="12"/>
                </a:lnTo>
                <a:lnTo>
                  <a:pt x="453" y="27"/>
                </a:lnTo>
                <a:lnTo>
                  <a:pt x="1872" y="1104"/>
                </a:lnTo>
                <a:lnTo>
                  <a:pt x="1894" y="1125"/>
                </a:lnTo>
                <a:lnTo>
                  <a:pt x="1909" y="1145"/>
                </a:lnTo>
                <a:lnTo>
                  <a:pt x="1917" y="1166"/>
                </a:lnTo>
                <a:lnTo>
                  <a:pt x="1917" y="1185"/>
                </a:lnTo>
                <a:lnTo>
                  <a:pt x="1909" y="1203"/>
                </a:lnTo>
                <a:lnTo>
                  <a:pt x="1894" y="1219"/>
                </a:lnTo>
                <a:lnTo>
                  <a:pt x="1873" y="1233"/>
                </a:lnTo>
                <a:lnTo>
                  <a:pt x="1845" y="1243"/>
                </a:lnTo>
                <a:lnTo>
                  <a:pt x="127" y="1706"/>
                </a:lnTo>
                <a:lnTo>
                  <a:pt x="96" y="1711"/>
                </a:lnTo>
                <a:lnTo>
                  <a:pt x="69" y="1710"/>
                </a:lnTo>
                <a:lnTo>
                  <a:pt x="46" y="1702"/>
                </a:lnTo>
                <a:lnTo>
                  <a:pt x="26" y="1690"/>
                </a:lnTo>
                <a:lnTo>
                  <a:pt x="12" y="1671"/>
                </a:lnTo>
                <a:lnTo>
                  <a:pt x="4" y="1649"/>
                </a:lnTo>
                <a:lnTo>
                  <a:pt x="0" y="1621"/>
                </a:lnTo>
                <a:lnTo>
                  <a:pt x="3" y="1591"/>
                </a:lnTo>
                <a:lnTo>
                  <a:pt x="295" y="88"/>
                </a:lnTo>
                <a:lnTo>
                  <a:pt x="303" y="61"/>
                </a:lnTo>
                <a:lnTo>
                  <a:pt x="313" y="39"/>
                </a:lnTo>
                <a:lnTo>
                  <a:pt x="328" y="22"/>
                </a:lnTo>
                <a:lnTo>
                  <a:pt x="345" y="10"/>
                </a:lnTo>
                <a:lnTo>
                  <a:pt x="364" y="2"/>
                </a:lnTo>
                <a:lnTo>
                  <a:pt x="385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150791" tIns="75395" rIns="150791" bIns="75395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IN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10403406" y="6411661"/>
            <a:ext cx="3589192" cy="3397553"/>
          </a:xfrm>
          <a:custGeom>
            <a:avLst/>
            <a:gdLst>
              <a:gd name="T0" fmla="*/ 52 w 1898"/>
              <a:gd name="T1" fmla="*/ 0 h 1797"/>
              <a:gd name="T2" fmla="*/ 75 w 1898"/>
              <a:gd name="T3" fmla="*/ 1 h 1797"/>
              <a:gd name="T4" fmla="*/ 102 w 1898"/>
              <a:gd name="T5" fmla="*/ 7 h 1797"/>
              <a:gd name="T6" fmla="*/ 1816 w 1898"/>
              <a:gd name="T7" fmla="*/ 476 h 1797"/>
              <a:gd name="T8" fmla="*/ 1845 w 1898"/>
              <a:gd name="T9" fmla="*/ 488 h 1797"/>
              <a:gd name="T10" fmla="*/ 1868 w 1898"/>
              <a:gd name="T11" fmla="*/ 503 h 1797"/>
              <a:gd name="T12" fmla="*/ 1885 w 1898"/>
              <a:gd name="T13" fmla="*/ 521 h 1797"/>
              <a:gd name="T14" fmla="*/ 1894 w 1898"/>
              <a:gd name="T15" fmla="*/ 542 h 1797"/>
              <a:gd name="T16" fmla="*/ 1898 w 1898"/>
              <a:gd name="T17" fmla="*/ 566 h 1797"/>
              <a:gd name="T18" fmla="*/ 1894 w 1898"/>
              <a:gd name="T19" fmla="*/ 590 h 1797"/>
              <a:gd name="T20" fmla="*/ 1885 w 1898"/>
              <a:gd name="T21" fmla="*/ 615 h 1797"/>
              <a:gd name="T22" fmla="*/ 1866 w 1898"/>
              <a:gd name="T23" fmla="*/ 641 h 1797"/>
              <a:gd name="T24" fmla="*/ 917 w 1898"/>
              <a:gd name="T25" fmla="*/ 1755 h 1797"/>
              <a:gd name="T26" fmla="*/ 895 w 1898"/>
              <a:gd name="T27" fmla="*/ 1776 h 1797"/>
              <a:gd name="T28" fmla="*/ 872 w 1898"/>
              <a:gd name="T29" fmla="*/ 1790 h 1797"/>
              <a:gd name="T30" fmla="*/ 849 w 1898"/>
              <a:gd name="T31" fmla="*/ 1797 h 1797"/>
              <a:gd name="T32" fmla="*/ 825 w 1898"/>
              <a:gd name="T33" fmla="*/ 1797 h 1797"/>
              <a:gd name="T34" fmla="*/ 802 w 1898"/>
              <a:gd name="T35" fmla="*/ 1790 h 1797"/>
              <a:gd name="T36" fmla="*/ 781 w 1898"/>
              <a:gd name="T37" fmla="*/ 1777 h 1797"/>
              <a:gd name="T38" fmla="*/ 763 w 1898"/>
              <a:gd name="T39" fmla="*/ 1757 h 1797"/>
              <a:gd name="T40" fmla="*/ 748 w 1898"/>
              <a:gd name="T41" fmla="*/ 1729 h 1797"/>
              <a:gd name="T42" fmla="*/ 13 w 1898"/>
              <a:gd name="T43" fmla="*/ 110 h 1797"/>
              <a:gd name="T44" fmla="*/ 4 w 1898"/>
              <a:gd name="T45" fmla="*/ 85 h 1797"/>
              <a:gd name="T46" fmla="*/ 0 w 1898"/>
              <a:gd name="T47" fmla="*/ 62 h 1797"/>
              <a:gd name="T48" fmla="*/ 1 w 1898"/>
              <a:gd name="T49" fmla="*/ 42 h 1797"/>
              <a:gd name="T50" fmla="*/ 7 w 1898"/>
              <a:gd name="T51" fmla="*/ 25 h 1797"/>
              <a:gd name="T52" fmla="*/ 17 w 1898"/>
              <a:gd name="T53" fmla="*/ 13 h 1797"/>
              <a:gd name="T54" fmla="*/ 33 w 1898"/>
              <a:gd name="T55" fmla="*/ 5 h 1797"/>
              <a:gd name="T56" fmla="*/ 52 w 1898"/>
              <a:gd name="T57" fmla="*/ 0 h 1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98" h="1796">
                <a:moveTo>
                  <a:pt x="52" y="0"/>
                </a:moveTo>
                <a:lnTo>
                  <a:pt x="75" y="1"/>
                </a:lnTo>
                <a:lnTo>
                  <a:pt x="102" y="7"/>
                </a:lnTo>
                <a:lnTo>
                  <a:pt x="1816" y="476"/>
                </a:lnTo>
                <a:lnTo>
                  <a:pt x="1845" y="488"/>
                </a:lnTo>
                <a:lnTo>
                  <a:pt x="1868" y="503"/>
                </a:lnTo>
                <a:lnTo>
                  <a:pt x="1885" y="521"/>
                </a:lnTo>
                <a:lnTo>
                  <a:pt x="1894" y="542"/>
                </a:lnTo>
                <a:lnTo>
                  <a:pt x="1898" y="566"/>
                </a:lnTo>
                <a:lnTo>
                  <a:pt x="1894" y="590"/>
                </a:lnTo>
                <a:lnTo>
                  <a:pt x="1885" y="615"/>
                </a:lnTo>
                <a:lnTo>
                  <a:pt x="1866" y="641"/>
                </a:lnTo>
                <a:lnTo>
                  <a:pt x="917" y="1755"/>
                </a:lnTo>
                <a:lnTo>
                  <a:pt x="895" y="1776"/>
                </a:lnTo>
                <a:lnTo>
                  <a:pt x="872" y="1790"/>
                </a:lnTo>
                <a:lnTo>
                  <a:pt x="849" y="1797"/>
                </a:lnTo>
                <a:lnTo>
                  <a:pt x="825" y="1797"/>
                </a:lnTo>
                <a:lnTo>
                  <a:pt x="802" y="1790"/>
                </a:lnTo>
                <a:lnTo>
                  <a:pt x="781" y="1777"/>
                </a:lnTo>
                <a:lnTo>
                  <a:pt x="763" y="1757"/>
                </a:lnTo>
                <a:lnTo>
                  <a:pt x="748" y="1729"/>
                </a:lnTo>
                <a:lnTo>
                  <a:pt x="13" y="110"/>
                </a:lnTo>
                <a:lnTo>
                  <a:pt x="4" y="85"/>
                </a:lnTo>
                <a:lnTo>
                  <a:pt x="0" y="62"/>
                </a:lnTo>
                <a:lnTo>
                  <a:pt x="1" y="42"/>
                </a:lnTo>
                <a:lnTo>
                  <a:pt x="7" y="25"/>
                </a:lnTo>
                <a:lnTo>
                  <a:pt x="17" y="13"/>
                </a:lnTo>
                <a:lnTo>
                  <a:pt x="33" y="5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</a:ln>
        </p:spPr>
        <p:txBody>
          <a:bodyPr vert="horz" wrap="square" lIns="150791" tIns="75395" rIns="150791" bIns="75395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IN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485892" y="6638543"/>
            <a:ext cx="3080503" cy="3442927"/>
          </a:xfrm>
          <a:custGeom>
            <a:avLst/>
            <a:gdLst>
              <a:gd name="T0" fmla="*/ 817 w 1629"/>
              <a:gd name="T1" fmla="*/ 0 h 1821"/>
              <a:gd name="T2" fmla="*/ 836 w 1629"/>
              <a:gd name="T3" fmla="*/ 4 h 1821"/>
              <a:gd name="T4" fmla="*/ 853 w 1629"/>
              <a:gd name="T5" fmla="*/ 15 h 1821"/>
              <a:gd name="T6" fmla="*/ 869 w 1629"/>
              <a:gd name="T7" fmla="*/ 35 h 1821"/>
              <a:gd name="T8" fmla="*/ 883 w 1629"/>
              <a:gd name="T9" fmla="*/ 61 h 1821"/>
              <a:gd name="T10" fmla="*/ 1615 w 1629"/>
              <a:gd name="T11" fmla="*/ 1676 h 1821"/>
              <a:gd name="T12" fmla="*/ 1626 w 1629"/>
              <a:gd name="T13" fmla="*/ 1705 h 1821"/>
              <a:gd name="T14" fmla="*/ 1629 w 1629"/>
              <a:gd name="T15" fmla="*/ 1731 h 1821"/>
              <a:gd name="T16" fmla="*/ 1625 w 1629"/>
              <a:gd name="T17" fmla="*/ 1756 h 1821"/>
              <a:gd name="T18" fmla="*/ 1615 w 1629"/>
              <a:gd name="T19" fmla="*/ 1777 h 1821"/>
              <a:gd name="T20" fmla="*/ 1600 w 1629"/>
              <a:gd name="T21" fmla="*/ 1796 h 1821"/>
              <a:gd name="T22" fmla="*/ 1578 w 1629"/>
              <a:gd name="T23" fmla="*/ 1809 h 1821"/>
              <a:gd name="T24" fmla="*/ 1552 w 1629"/>
              <a:gd name="T25" fmla="*/ 1818 h 1821"/>
              <a:gd name="T26" fmla="*/ 1522 w 1629"/>
              <a:gd name="T27" fmla="*/ 1821 h 1821"/>
              <a:gd name="T28" fmla="*/ 107 w 1629"/>
              <a:gd name="T29" fmla="*/ 1820 h 1821"/>
              <a:gd name="T30" fmla="*/ 77 w 1629"/>
              <a:gd name="T31" fmla="*/ 1817 h 1821"/>
              <a:gd name="T32" fmla="*/ 50 w 1629"/>
              <a:gd name="T33" fmla="*/ 1808 h 1821"/>
              <a:gd name="T34" fmla="*/ 29 w 1629"/>
              <a:gd name="T35" fmla="*/ 1795 h 1821"/>
              <a:gd name="T36" fmla="*/ 13 w 1629"/>
              <a:gd name="T37" fmla="*/ 1777 h 1821"/>
              <a:gd name="T38" fmla="*/ 4 w 1629"/>
              <a:gd name="T39" fmla="*/ 1755 h 1821"/>
              <a:gd name="T40" fmla="*/ 0 w 1629"/>
              <a:gd name="T41" fmla="*/ 1731 h 1821"/>
              <a:gd name="T42" fmla="*/ 4 w 1629"/>
              <a:gd name="T43" fmla="*/ 1703 h 1821"/>
              <a:gd name="T44" fmla="*/ 13 w 1629"/>
              <a:gd name="T45" fmla="*/ 1674 h 1821"/>
              <a:gd name="T46" fmla="*/ 751 w 1629"/>
              <a:gd name="T47" fmla="*/ 60 h 1821"/>
              <a:gd name="T48" fmla="*/ 765 w 1629"/>
              <a:gd name="T49" fmla="*/ 35 h 1821"/>
              <a:gd name="T50" fmla="*/ 781 w 1629"/>
              <a:gd name="T51" fmla="*/ 15 h 1821"/>
              <a:gd name="T52" fmla="*/ 800 w 1629"/>
              <a:gd name="T53" fmla="*/ 4 h 1821"/>
              <a:gd name="T54" fmla="*/ 817 w 1629"/>
              <a:gd name="T55" fmla="*/ 0 h 1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29" h="1821">
                <a:moveTo>
                  <a:pt x="817" y="0"/>
                </a:moveTo>
                <a:lnTo>
                  <a:pt x="836" y="4"/>
                </a:lnTo>
                <a:lnTo>
                  <a:pt x="853" y="15"/>
                </a:lnTo>
                <a:lnTo>
                  <a:pt x="869" y="35"/>
                </a:lnTo>
                <a:lnTo>
                  <a:pt x="883" y="61"/>
                </a:lnTo>
                <a:lnTo>
                  <a:pt x="1615" y="1676"/>
                </a:lnTo>
                <a:lnTo>
                  <a:pt x="1626" y="1705"/>
                </a:lnTo>
                <a:lnTo>
                  <a:pt x="1629" y="1731"/>
                </a:lnTo>
                <a:lnTo>
                  <a:pt x="1625" y="1756"/>
                </a:lnTo>
                <a:lnTo>
                  <a:pt x="1615" y="1777"/>
                </a:lnTo>
                <a:lnTo>
                  <a:pt x="1600" y="1796"/>
                </a:lnTo>
                <a:lnTo>
                  <a:pt x="1578" y="1809"/>
                </a:lnTo>
                <a:lnTo>
                  <a:pt x="1552" y="1818"/>
                </a:lnTo>
                <a:lnTo>
                  <a:pt x="1522" y="1821"/>
                </a:lnTo>
                <a:lnTo>
                  <a:pt x="107" y="1820"/>
                </a:lnTo>
                <a:lnTo>
                  <a:pt x="77" y="1817"/>
                </a:lnTo>
                <a:lnTo>
                  <a:pt x="50" y="1808"/>
                </a:lnTo>
                <a:lnTo>
                  <a:pt x="29" y="1795"/>
                </a:lnTo>
                <a:lnTo>
                  <a:pt x="13" y="1777"/>
                </a:lnTo>
                <a:lnTo>
                  <a:pt x="4" y="1755"/>
                </a:lnTo>
                <a:lnTo>
                  <a:pt x="0" y="1731"/>
                </a:lnTo>
                <a:lnTo>
                  <a:pt x="4" y="1703"/>
                </a:lnTo>
                <a:lnTo>
                  <a:pt x="13" y="1674"/>
                </a:lnTo>
                <a:lnTo>
                  <a:pt x="751" y="60"/>
                </a:lnTo>
                <a:lnTo>
                  <a:pt x="765" y="35"/>
                </a:lnTo>
                <a:lnTo>
                  <a:pt x="781" y="15"/>
                </a:lnTo>
                <a:lnTo>
                  <a:pt x="800" y="4"/>
                </a:lnTo>
                <a:lnTo>
                  <a:pt x="817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</a:ln>
        </p:spPr>
        <p:txBody>
          <a:bodyPr vert="horz" wrap="square" lIns="150791" tIns="75395" rIns="150791" bIns="75395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IN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135214" y="2031425"/>
            <a:ext cx="1141354" cy="1141137"/>
            <a:chOff x="7851412" y="2177761"/>
            <a:chExt cx="741258" cy="741258"/>
          </a:xfrm>
        </p:grpSpPr>
        <p:sp>
          <p:nvSpPr>
            <p:cNvPr id="17" name="Oval 16"/>
            <p:cNvSpPr/>
            <p:nvPr/>
          </p:nvSpPr>
          <p:spPr>
            <a:xfrm>
              <a:off x="7851412" y="2177761"/>
              <a:ext cx="741258" cy="741258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061020" y="2401297"/>
              <a:ext cx="332466" cy="332262"/>
            </a:xfrm>
            <a:custGeom>
              <a:avLst/>
              <a:gdLst>
                <a:gd name="T0" fmla="*/ 4428 w 6560"/>
                <a:gd name="T1" fmla="*/ 5803 h 6556"/>
                <a:gd name="T2" fmla="*/ 5202 w 6560"/>
                <a:gd name="T3" fmla="*/ 5382 h 6556"/>
                <a:gd name="T4" fmla="*/ 1624 w 6560"/>
                <a:gd name="T5" fmla="*/ 5075 h 6556"/>
                <a:gd name="T6" fmla="*/ 1759 w 6560"/>
                <a:gd name="T7" fmla="*/ 5689 h 6556"/>
                <a:gd name="T8" fmla="*/ 1923 w 6560"/>
                <a:gd name="T9" fmla="*/ 5422 h 6556"/>
                <a:gd name="T10" fmla="*/ 3662 w 6560"/>
                <a:gd name="T11" fmla="*/ 6004 h 6556"/>
                <a:gd name="T12" fmla="*/ 4133 w 6560"/>
                <a:gd name="T13" fmla="*/ 5464 h 6556"/>
                <a:gd name="T14" fmla="*/ 4214 w 6560"/>
                <a:gd name="T15" fmla="*/ 4862 h 6556"/>
                <a:gd name="T16" fmla="*/ 2699 w 6560"/>
                <a:gd name="T17" fmla="*/ 4808 h 6556"/>
                <a:gd name="T18" fmla="*/ 2328 w 6560"/>
                <a:gd name="T19" fmla="*/ 5274 h 6556"/>
                <a:gd name="T20" fmla="*/ 2742 w 6560"/>
                <a:gd name="T21" fmla="*/ 5880 h 6556"/>
                <a:gd name="T22" fmla="*/ 1941 w 6560"/>
                <a:gd name="T23" fmla="*/ 3700 h 6556"/>
                <a:gd name="T24" fmla="*/ 2651 w 6560"/>
                <a:gd name="T25" fmla="*/ 4383 h 6556"/>
                <a:gd name="T26" fmla="*/ 485 w 6560"/>
                <a:gd name="T27" fmla="*/ 3841 h 6556"/>
                <a:gd name="T28" fmla="*/ 959 w 6560"/>
                <a:gd name="T29" fmla="*/ 4933 h 6556"/>
                <a:gd name="T30" fmla="*/ 1564 w 6560"/>
                <a:gd name="T31" fmla="*/ 4178 h 6556"/>
                <a:gd name="T32" fmla="*/ 5026 w 6560"/>
                <a:gd name="T33" fmla="*/ 3953 h 6556"/>
                <a:gd name="T34" fmla="*/ 5475 w 6560"/>
                <a:gd name="T35" fmla="*/ 4860 h 6556"/>
                <a:gd name="T36" fmla="*/ 6035 w 6560"/>
                <a:gd name="T37" fmla="*/ 4011 h 6556"/>
                <a:gd name="T38" fmla="*/ 3704 w 6560"/>
                <a:gd name="T39" fmla="*/ 4363 h 6556"/>
                <a:gd name="T40" fmla="*/ 4601 w 6560"/>
                <a:gd name="T41" fmla="*/ 3903 h 6556"/>
                <a:gd name="T42" fmla="*/ 3909 w 6560"/>
                <a:gd name="T43" fmla="*/ 2173 h 6556"/>
                <a:gd name="T44" fmla="*/ 4575 w 6560"/>
                <a:gd name="T45" fmla="*/ 2452 h 6556"/>
                <a:gd name="T46" fmla="*/ 1941 w 6560"/>
                <a:gd name="T47" fmla="*/ 2856 h 6556"/>
                <a:gd name="T48" fmla="*/ 2250 w 6560"/>
                <a:gd name="T49" fmla="*/ 2111 h 6556"/>
                <a:gd name="T50" fmla="*/ 4913 w 6560"/>
                <a:gd name="T51" fmla="*/ 1947 h 6556"/>
                <a:gd name="T52" fmla="*/ 6105 w 6560"/>
                <a:gd name="T53" fmla="*/ 2888 h 6556"/>
                <a:gd name="T54" fmla="*/ 5694 w 6560"/>
                <a:gd name="T55" fmla="*/ 1764 h 6556"/>
                <a:gd name="T56" fmla="*/ 572 w 6560"/>
                <a:gd name="T57" fmla="*/ 2378 h 6556"/>
                <a:gd name="T58" fmla="*/ 1534 w 6560"/>
                <a:gd name="T59" fmla="*/ 2603 h 6556"/>
                <a:gd name="T60" fmla="*/ 1085 w 6560"/>
                <a:gd name="T61" fmla="*/ 1696 h 6556"/>
                <a:gd name="T62" fmla="*/ 4695 w 6560"/>
                <a:gd name="T63" fmla="*/ 1268 h 6556"/>
                <a:gd name="T64" fmla="*/ 5202 w 6560"/>
                <a:gd name="T65" fmla="*/ 1174 h 6556"/>
                <a:gd name="T66" fmla="*/ 2214 w 6560"/>
                <a:gd name="T67" fmla="*/ 634 h 6556"/>
                <a:gd name="T68" fmla="*/ 1237 w 6560"/>
                <a:gd name="T69" fmla="*/ 1292 h 6556"/>
                <a:gd name="T70" fmla="*/ 1923 w 6560"/>
                <a:gd name="T71" fmla="*/ 1134 h 6556"/>
                <a:gd name="T72" fmla="*/ 3680 w 6560"/>
                <a:gd name="T73" fmla="*/ 1766 h 6556"/>
                <a:gd name="T74" fmla="*/ 4276 w 6560"/>
                <a:gd name="T75" fmla="*/ 1377 h 6556"/>
                <a:gd name="T76" fmla="*/ 3887 w 6560"/>
                <a:gd name="T77" fmla="*/ 747 h 6556"/>
                <a:gd name="T78" fmla="*/ 2980 w 6560"/>
                <a:gd name="T79" fmla="*/ 504 h 6556"/>
                <a:gd name="T80" fmla="*/ 2481 w 6560"/>
                <a:gd name="T81" fmla="*/ 1001 h 6556"/>
                <a:gd name="T82" fmla="*/ 2174 w 6560"/>
                <a:gd name="T83" fmla="*/ 1656 h 6556"/>
                <a:gd name="T84" fmla="*/ 3279 w 6560"/>
                <a:gd name="T85" fmla="*/ 0 h 6556"/>
                <a:gd name="T86" fmla="*/ 4599 w 6560"/>
                <a:gd name="T87" fmla="*/ 277 h 6556"/>
                <a:gd name="T88" fmla="*/ 5662 w 6560"/>
                <a:gd name="T89" fmla="*/ 1029 h 6556"/>
                <a:gd name="T90" fmla="*/ 6355 w 6560"/>
                <a:gd name="T91" fmla="*/ 2135 h 6556"/>
                <a:gd name="T92" fmla="*/ 6554 w 6560"/>
                <a:gd name="T93" fmla="*/ 3478 h 6556"/>
                <a:gd name="T94" fmla="*/ 6201 w 6560"/>
                <a:gd name="T95" fmla="*/ 4766 h 6556"/>
                <a:gd name="T96" fmla="*/ 5391 w 6560"/>
                <a:gd name="T97" fmla="*/ 5785 h 6556"/>
                <a:gd name="T98" fmla="*/ 4242 w 6560"/>
                <a:gd name="T99" fmla="*/ 6413 h 6556"/>
                <a:gd name="T100" fmla="*/ 2884 w 6560"/>
                <a:gd name="T101" fmla="*/ 6532 h 6556"/>
                <a:gd name="T102" fmla="*/ 1626 w 6560"/>
                <a:gd name="T103" fmla="*/ 6108 h 6556"/>
                <a:gd name="T104" fmla="*/ 656 w 6560"/>
                <a:gd name="T105" fmla="*/ 5242 h 6556"/>
                <a:gd name="T106" fmla="*/ 94 w 6560"/>
                <a:gd name="T107" fmla="*/ 4056 h 6556"/>
                <a:gd name="T108" fmla="*/ 54 w 6560"/>
                <a:gd name="T109" fmla="*/ 2689 h 6556"/>
                <a:gd name="T110" fmla="*/ 549 w 6560"/>
                <a:gd name="T111" fmla="*/ 1467 h 6556"/>
                <a:gd name="T112" fmla="*/ 1466 w 6560"/>
                <a:gd name="T113" fmla="*/ 548 h 6556"/>
                <a:gd name="T114" fmla="*/ 2691 w 6560"/>
                <a:gd name="T115" fmla="*/ 54 h 6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0" h="6556">
                  <a:moveTo>
                    <a:pt x="4795" y="5021"/>
                  </a:moveTo>
                  <a:lnTo>
                    <a:pt x="4749" y="5155"/>
                  </a:lnTo>
                  <a:lnTo>
                    <a:pt x="4695" y="5288"/>
                  </a:lnTo>
                  <a:lnTo>
                    <a:pt x="4637" y="5422"/>
                  </a:lnTo>
                  <a:lnTo>
                    <a:pt x="4573" y="5553"/>
                  </a:lnTo>
                  <a:lnTo>
                    <a:pt x="4504" y="5679"/>
                  </a:lnTo>
                  <a:lnTo>
                    <a:pt x="4428" y="5803"/>
                  </a:lnTo>
                  <a:lnTo>
                    <a:pt x="4346" y="5922"/>
                  </a:lnTo>
                  <a:lnTo>
                    <a:pt x="4502" y="5852"/>
                  </a:lnTo>
                  <a:lnTo>
                    <a:pt x="4653" y="5775"/>
                  </a:lnTo>
                  <a:lnTo>
                    <a:pt x="4799" y="5689"/>
                  </a:lnTo>
                  <a:lnTo>
                    <a:pt x="4940" y="5595"/>
                  </a:lnTo>
                  <a:lnTo>
                    <a:pt x="5074" y="5492"/>
                  </a:lnTo>
                  <a:lnTo>
                    <a:pt x="5202" y="5382"/>
                  </a:lnTo>
                  <a:lnTo>
                    <a:pt x="5321" y="5264"/>
                  </a:lnTo>
                  <a:lnTo>
                    <a:pt x="5200" y="5197"/>
                  </a:lnTo>
                  <a:lnTo>
                    <a:pt x="5072" y="5133"/>
                  </a:lnTo>
                  <a:lnTo>
                    <a:pt x="4936" y="5075"/>
                  </a:lnTo>
                  <a:lnTo>
                    <a:pt x="4795" y="5021"/>
                  </a:lnTo>
                  <a:close/>
                  <a:moveTo>
                    <a:pt x="1763" y="5021"/>
                  </a:moveTo>
                  <a:lnTo>
                    <a:pt x="1624" y="5075"/>
                  </a:lnTo>
                  <a:lnTo>
                    <a:pt x="1488" y="5133"/>
                  </a:lnTo>
                  <a:lnTo>
                    <a:pt x="1360" y="5197"/>
                  </a:lnTo>
                  <a:lnTo>
                    <a:pt x="1237" y="5264"/>
                  </a:lnTo>
                  <a:lnTo>
                    <a:pt x="1358" y="5382"/>
                  </a:lnTo>
                  <a:lnTo>
                    <a:pt x="1486" y="5492"/>
                  </a:lnTo>
                  <a:lnTo>
                    <a:pt x="1620" y="5595"/>
                  </a:lnTo>
                  <a:lnTo>
                    <a:pt x="1759" y="5689"/>
                  </a:lnTo>
                  <a:lnTo>
                    <a:pt x="1907" y="5775"/>
                  </a:lnTo>
                  <a:lnTo>
                    <a:pt x="2056" y="5852"/>
                  </a:lnTo>
                  <a:lnTo>
                    <a:pt x="2214" y="5922"/>
                  </a:lnTo>
                  <a:lnTo>
                    <a:pt x="2132" y="5803"/>
                  </a:lnTo>
                  <a:lnTo>
                    <a:pt x="2056" y="5679"/>
                  </a:lnTo>
                  <a:lnTo>
                    <a:pt x="1987" y="5553"/>
                  </a:lnTo>
                  <a:lnTo>
                    <a:pt x="1923" y="5422"/>
                  </a:lnTo>
                  <a:lnTo>
                    <a:pt x="1865" y="5288"/>
                  </a:lnTo>
                  <a:lnTo>
                    <a:pt x="1811" y="5155"/>
                  </a:lnTo>
                  <a:lnTo>
                    <a:pt x="1763" y="5021"/>
                  </a:lnTo>
                  <a:close/>
                  <a:moveTo>
                    <a:pt x="3494" y="4780"/>
                  </a:moveTo>
                  <a:lnTo>
                    <a:pt x="3494" y="6090"/>
                  </a:lnTo>
                  <a:lnTo>
                    <a:pt x="3580" y="6052"/>
                  </a:lnTo>
                  <a:lnTo>
                    <a:pt x="3662" y="6004"/>
                  </a:lnTo>
                  <a:lnTo>
                    <a:pt x="3742" y="5946"/>
                  </a:lnTo>
                  <a:lnTo>
                    <a:pt x="3816" y="5880"/>
                  </a:lnTo>
                  <a:lnTo>
                    <a:pt x="3887" y="5809"/>
                  </a:lnTo>
                  <a:lnTo>
                    <a:pt x="3955" y="5729"/>
                  </a:lnTo>
                  <a:lnTo>
                    <a:pt x="4019" y="5645"/>
                  </a:lnTo>
                  <a:lnTo>
                    <a:pt x="4077" y="5555"/>
                  </a:lnTo>
                  <a:lnTo>
                    <a:pt x="4133" y="5464"/>
                  </a:lnTo>
                  <a:lnTo>
                    <a:pt x="4185" y="5370"/>
                  </a:lnTo>
                  <a:lnTo>
                    <a:pt x="4232" y="5274"/>
                  </a:lnTo>
                  <a:lnTo>
                    <a:pt x="4276" y="5179"/>
                  </a:lnTo>
                  <a:lnTo>
                    <a:pt x="4316" y="5085"/>
                  </a:lnTo>
                  <a:lnTo>
                    <a:pt x="4354" y="4991"/>
                  </a:lnTo>
                  <a:lnTo>
                    <a:pt x="4386" y="4900"/>
                  </a:lnTo>
                  <a:lnTo>
                    <a:pt x="4214" y="4862"/>
                  </a:lnTo>
                  <a:lnTo>
                    <a:pt x="4041" y="4832"/>
                  </a:lnTo>
                  <a:lnTo>
                    <a:pt x="3861" y="4808"/>
                  </a:lnTo>
                  <a:lnTo>
                    <a:pt x="3680" y="4790"/>
                  </a:lnTo>
                  <a:lnTo>
                    <a:pt x="3494" y="4780"/>
                  </a:lnTo>
                  <a:close/>
                  <a:moveTo>
                    <a:pt x="3066" y="4780"/>
                  </a:moveTo>
                  <a:lnTo>
                    <a:pt x="2880" y="4790"/>
                  </a:lnTo>
                  <a:lnTo>
                    <a:pt x="2699" y="4808"/>
                  </a:lnTo>
                  <a:lnTo>
                    <a:pt x="2519" y="4832"/>
                  </a:lnTo>
                  <a:lnTo>
                    <a:pt x="2344" y="4862"/>
                  </a:lnTo>
                  <a:lnTo>
                    <a:pt x="2174" y="4900"/>
                  </a:lnTo>
                  <a:lnTo>
                    <a:pt x="2206" y="4991"/>
                  </a:lnTo>
                  <a:lnTo>
                    <a:pt x="2242" y="5085"/>
                  </a:lnTo>
                  <a:lnTo>
                    <a:pt x="2284" y="5179"/>
                  </a:lnTo>
                  <a:lnTo>
                    <a:pt x="2328" y="5274"/>
                  </a:lnTo>
                  <a:lnTo>
                    <a:pt x="2375" y="5370"/>
                  </a:lnTo>
                  <a:lnTo>
                    <a:pt x="2427" y="5464"/>
                  </a:lnTo>
                  <a:lnTo>
                    <a:pt x="2481" y="5557"/>
                  </a:lnTo>
                  <a:lnTo>
                    <a:pt x="2541" y="5645"/>
                  </a:lnTo>
                  <a:lnTo>
                    <a:pt x="2605" y="5729"/>
                  </a:lnTo>
                  <a:lnTo>
                    <a:pt x="2673" y="5809"/>
                  </a:lnTo>
                  <a:lnTo>
                    <a:pt x="2742" y="5880"/>
                  </a:lnTo>
                  <a:lnTo>
                    <a:pt x="2818" y="5946"/>
                  </a:lnTo>
                  <a:lnTo>
                    <a:pt x="2896" y="6004"/>
                  </a:lnTo>
                  <a:lnTo>
                    <a:pt x="2980" y="6052"/>
                  </a:lnTo>
                  <a:lnTo>
                    <a:pt x="3066" y="6090"/>
                  </a:lnTo>
                  <a:lnTo>
                    <a:pt x="3066" y="4780"/>
                  </a:lnTo>
                  <a:close/>
                  <a:moveTo>
                    <a:pt x="1929" y="3492"/>
                  </a:moveTo>
                  <a:lnTo>
                    <a:pt x="1941" y="3700"/>
                  </a:lnTo>
                  <a:lnTo>
                    <a:pt x="1959" y="3903"/>
                  </a:lnTo>
                  <a:lnTo>
                    <a:pt x="1985" y="4104"/>
                  </a:lnTo>
                  <a:lnTo>
                    <a:pt x="2018" y="4300"/>
                  </a:lnTo>
                  <a:lnTo>
                    <a:pt x="2058" y="4489"/>
                  </a:lnTo>
                  <a:lnTo>
                    <a:pt x="2250" y="4445"/>
                  </a:lnTo>
                  <a:lnTo>
                    <a:pt x="2449" y="4411"/>
                  </a:lnTo>
                  <a:lnTo>
                    <a:pt x="2651" y="4383"/>
                  </a:lnTo>
                  <a:lnTo>
                    <a:pt x="2856" y="4363"/>
                  </a:lnTo>
                  <a:lnTo>
                    <a:pt x="3066" y="4351"/>
                  </a:lnTo>
                  <a:lnTo>
                    <a:pt x="3066" y="3492"/>
                  </a:lnTo>
                  <a:lnTo>
                    <a:pt x="1929" y="3492"/>
                  </a:lnTo>
                  <a:close/>
                  <a:moveTo>
                    <a:pt x="435" y="3492"/>
                  </a:moveTo>
                  <a:lnTo>
                    <a:pt x="455" y="3668"/>
                  </a:lnTo>
                  <a:lnTo>
                    <a:pt x="485" y="3841"/>
                  </a:lnTo>
                  <a:lnTo>
                    <a:pt x="525" y="4013"/>
                  </a:lnTo>
                  <a:lnTo>
                    <a:pt x="572" y="4178"/>
                  </a:lnTo>
                  <a:lnTo>
                    <a:pt x="632" y="4339"/>
                  </a:lnTo>
                  <a:lnTo>
                    <a:pt x="702" y="4495"/>
                  </a:lnTo>
                  <a:lnTo>
                    <a:pt x="778" y="4646"/>
                  </a:lnTo>
                  <a:lnTo>
                    <a:pt x="866" y="4794"/>
                  </a:lnTo>
                  <a:lnTo>
                    <a:pt x="959" y="4933"/>
                  </a:lnTo>
                  <a:lnTo>
                    <a:pt x="1085" y="4860"/>
                  </a:lnTo>
                  <a:lnTo>
                    <a:pt x="1217" y="4790"/>
                  </a:lnTo>
                  <a:lnTo>
                    <a:pt x="1356" y="4724"/>
                  </a:lnTo>
                  <a:lnTo>
                    <a:pt x="1498" y="4664"/>
                  </a:lnTo>
                  <a:lnTo>
                    <a:pt x="1647" y="4609"/>
                  </a:lnTo>
                  <a:lnTo>
                    <a:pt x="1602" y="4397"/>
                  </a:lnTo>
                  <a:lnTo>
                    <a:pt x="1564" y="4178"/>
                  </a:lnTo>
                  <a:lnTo>
                    <a:pt x="1534" y="3953"/>
                  </a:lnTo>
                  <a:lnTo>
                    <a:pt x="1514" y="3724"/>
                  </a:lnTo>
                  <a:lnTo>
                    <a:pt x="1502" y="3492"/>
                  </a:lnTo>
                  <a:lnTo>
                    <a:pt x="435" y="3492"/>
                  </a:lnTo>
                  <a:close/>
                  <a:moveTo>
                    <a:pt x="5058" y="3490"/>
                  </a:moveTo>
                  <a:lnTo>
                    <a:pt x="5046" y="3724"/>
                  </a:lnTo>
                  <a:lnTo>
                    <a:pt x="5026" y="3953"/>
                  </a:lnTo>
                  <a:lnTo>
                    <a:pt x="4996" y="4176"/>
                  </a:lnTo>
                  <a:lnTo>
                    <a:pt x="4958" y="4395"/>
                  </a:lnTo>
                  <a:lnTo>
                    <a:pt x="4913" y="4609"/>
                  </a:lnTo>
                  <a:lnTo>
                    <a:pt x="5060" y="4664"/>
                  </a:lnTo>
                  <a:lnTo>
                    <a:pt x="5204" y="4724"/>
                  </a:lnTo>
                  <a:lnTo>
                    <a:pt x="5341" y="4790"/>
                  </a:lnTo>
                  <a:lnTo>
                    <a:pt x="5475" y="4860"/>
                  </a:lnTo>
                  <a:lnTo>
                    <a:pt x="5601" y="4933"/>
                  </a:lnTo>
                  <a:lnTo>
                    <a:pt x="5694" y="4794"/>
                  </a:lnTo>
                  <a:lnTo>
                    <a:pt x="5780" y="4646"/>
                  </a:lnTo>
                  <a:lnTo>
                    <a:pt x="5858" y="4495"/>
                  </a:lnTo>
                  <a:lnTo>
                    <a:pt x="5928" y="4337"/>
                  </a:lnTo>
                  <a:lnTo>
                    <a:pt x="5986" y="4176"/>
                  </a:lnTo>
                  <a:lnTo>
                    <a:pt x="6035" y="4011"/>
                  </a:lnTo>
                  <a:lnTo>
                    <a:pt x="6075" y="3841"/>
                  </a:lnTo>
                  <a:lnTo>
                    <a:pt x="6105" y="3668"/>
                  </a:lnTo>
                  <a:lnTo>
                    <a:pt x="6123" y="3490"/>
                  </a:lnTo>
                  <a:lnTo>
                    <a:pt x="5058" y="3490"/>
                  </a:lnTo>
                  <a:close/>
                  <a:moveTo>
                    <a:pt x="3494" y="3490"/>
                  </a:moveTo>
                  <a:lnTo>
                    <a:pt x="3494" y="4351"/>
                  </a:lnTo>
                  <a:lnTo>
                    <a:pt x="3704" y="4363"/>
                  </a:lnTo>
                  <a:lnTo>
                    <a:pt x="3909" y="4383"/>
                  </a:lnTo>
                  <a:lnTo>
                    <a:pt x="4111" y="4411"/>
                  </a:lnTo>
                  <a:lnTo>
                    <a:pt x="4308" y="4445"/>
                  </a:lnTo>
                  <a:lnTo>
                    <a:pt x="4502" y="4489"/>
                  </a:lnTo>
                  <a:lnTo>
                    <a:pt x="4542" y="4300"/>
                  </a:lnTo>
                  <a:lnTo>
                    <a:pt x="4575" y="4104"/>
                  </a:lnTo>
                  <a:lnTo>
                    <a:pt x="4601" y="3903"/>
                  </a:lnTo>
                  <a:lnTo>
                    <a:pt x="4619" y="3698"/>
                  </a:lnTo>
                  <a:lnTo>
                    <a:pt x="4631" y="3490"/>
                  </a:lnTo>
                  <a:lnTo>
                    <a:pt x="3494" y="3490"/>
                  </a:lnTo>
                  <a:close/>
                  <a:moveTo>
                    <a:pt x="4502" y="2067"/>
                  </a:moveTo>
                  <a:lnTo>
                    <a:pt x="4308" y="2111"/>
                  </a:lnTo>
                  <a:lnTo>
                    <a:pt x="4111" y="2145"/>
                  </a:lnTo>
                  <a:lnTo>
                    <a:pt x="3909" y="2173"/>
                  </a:lnTo>
                  <a:lnTo>
                    <a:pt x="3704" y="2193"/>
                  </a:lnTo>
                  <a:lnTo>
                    <a:pt x="3494" y="2205"/>
                  </a:lnTo>
                  <a:lnTo>
                    <a:pt x="3494" y="3064"/>
                  </a:lnTo>
                  <a:lnTo>
                    <a:pt x="4631" y="3064"/>
                  </a:lnTo>
                  <a:lnTo>
                    <a:pt x="4619" y="2856"/>
                  </a:lnTo>
                  <a:lnTo>
                    <a:pt x="4601" y="2653"/>
                  </a:lnTo>
                  <a:lnTo>
                    <a:pt x="4575" y="2452"/>
                  </a:lnTo>
                  <a:lnTo>
                    <a:pt x="4542" y="2258"/>
                  </a:lnTo>
                  <a:lnTo>
                    <a:pt x="4502" y="2067"/>
                  </a:lnTo>
                  <a:close/>
                  <a:moveTo>
                    <a:pt x="2058" y="2067"/>
                  </a:moveTo>
                  <a:lnTo>
                    <a:pt x="2018" y="2258"/>
                  </a:lnTo>
                  <a:lnTo>
                    <a:pt x="1985" y="2452"/>
                  </a:lnTo>
                  <a:lnTo>
                    <a:pt x="1959" y="2653"/>
                  </a:lnTo>
                  <a:lnTo>
                    <a:pt x="1941" y="2856"/>
                  </a:lnTo>
                  <a:lnTo>
                    <a:pt x="1929" y="3064"/>
                  </a:lnTo>
                  <a:lnTo>
                    <a:pt x="3066" y="3064"/>
                  </a:lnTo>
                  <a:lnTo>
                    <a:pt x="3066" y="2205"/>
                  </a:lnTo>
                  <a:lnTo>
                    <a:pt x="2856" y="2193"/>
                  </a:lnTo>
                  <a:lnTo>
                    <a:pt x="2651" y="2173"/>
                  </a:lnTo>
                  <a:lnTo>
                    <a:pt x="2449" y="2145"/>
                  </a:lnTo>
                  <a:lnTo>
                    <a:pt x="2250" y="2111"/>
                  </a:lnTo>
                  <a:lnTo>
                    <a:pt x="2058" y="2067"/>
                  </a:lnTo>
                  <a:close/>
                  <a:moveTo>
                    <a:pt x="5601" y="1623"/>
                  </a:moveTo>
                  <a:lnTo>
                    <a:pt x="5475" y="1696"/>
                  </a:lnTo>
                  <a:lnTo>
                    <a:pt x="5341" y="1766"/>
                  </a:lnTo>
                  <a:lnTo>
                    <a:pt x="5204" y="1832"/>
                  </a:lnTo>
                  <a:lnTo>
                    <a:pt x="5060" y="1892"/>
                  </a:lnTo>
                  <a:lnTo>
                    <a:pt x="4913" y="1947"/>
                  </a:lnTo>
                  <a:lnTo>
                    <a:pt x="4958" y="2161"/>
                  </a:lnTo>
                  <a:lnTo>
                    <a:pt x="4996" y="2380"/>
                  </a:lnTo>
                  <a:lnTo>
                    <a:pt x="5026" y="2603"/>
                  </a:lnTo>
                  <a:lnTo>
                    <a:pt x="5046" y="2833"/>
                  </a:lnTo>
                  <a:lnTo>
                    <a:pt x="5058" y="3064"/>
                  </a:lnTo>
                  <a:lnTo>
                    <a:pt x="6123" y="3064"/>
                  </a:lnTo>
                  <a:lnTo>
                    <a:pt x="6105" y="2888"/>
                  </a:lnTo>
                  <a:lnTo>
                    <a:pt x="6075" y="2715"/>
                  </a:lnTo>
                  <a:lnTo>
                    <a:pt x="6035" y="2545"/>
                  </a:lnTo>
                  <a:lnTo>
                    <a:pt x="5986" y="2378"/>
                  </a:lnTo>
                  <a:lnTo>
                    <a:pt x="5928" y="2217"/>
                  </a:lnTo>
                  <a:lnTo>
                    <a:pt x="5858" y="2061"/>
                  </a:lnTo>
                  <a:lnTo>
                    <a:pt x="5780" y="1910"/>
                  </a:lnTo>
                  <a:lnTo>
                    <a:pt x="5694" y="1764"/>
                  </a:lnTo>
                  <a:lnTo>
                    <a:pt x="5601" y="1623"/>
                  </a:lnTo>
                  <a:close/>
                  <a:moveTo>
                    <a:pt x="959" y="1623"/>
                  </a:moveTo>
                  <a:lnTo>
                    <a:pt x="866" y="1764"/>
                  </a:lnTo>
                  <a:lnTo>
                    <a:pt x="778" y="1910"/>
                  </a:lnTo>
                  <a:lnTo>
                    <a:pt x="702" y="2061"/>
                  </a:lnTo>
                  <a:lnTo>
                    <a:pt x="632" y="2217"/>
                  </a:lnTo>
                  <a:lnTo>
                    <a:pt x="572" y="2378"/>
                  </a:lnTo>
                  <a:lnTo>
                    <a:pt x="525" y="2545"/>
                  </a:lnTo>
                  <a:lnTo>
                    <a:pt x="485" y="2715"/>
                  </a:lnTo>
                  <a:lnTo>
                    <a:pt x="455" y="2888"/>
                  </a:lnTo>
                  <a:lnTo>
                    <a:pt x="435" y="3064"/>
                  </a:lnTo>
                  <a:lnTo>
                    <a:pt x="1502" y="3064"/>
                  </a:lnTo>
                  <a:lnTo>
                    <a:pt x="1514" y="2833"/>
                  </a:lnTo>
                  <a:lnTo>
                    <a:pt x="1534" y="2603"/>
                  </a:lnTo>
                  <a:lnTo>
                    <a:pt x="1564" y="2378"/>
                  </a:lnTo>
                  <a:lnTo>
                    <a:pt x="1602" y="2161"/>
                  </a:lnTo>
                  <a:lnTo>
                    <a:pt x="1647" y="1947"/>
                  </a:lnTo>
                  <a:lnTo>
                    <a:pt x="1498" y="1892"/>
                  </a:lnTo>
                  <a:lnTo>
                    <a:pt x="1356" y="1832"/>
                  </a:lnTo>
                  <a:lnTo>
                    <a:pt x="1217" y="1766"/>
                  </a:lnTo>
                  <a:lnTo>
                    <a:pt x="1085" y="1696"/>
                  </a:lnTo>
                  <a:lnTo>
                    <a:pt x="959" y="1623"/>
                  </a:lnTo>
                  <a:close/>
                  <a:moveTo>
                    <a:pt x="4346" y="634"/>
                  </a:moveTo>
                  <a:lnTo>
                    <a:pt x="4428" y="753"/>
                  </a:lnTo>
                  <a:lnTo>
                    <a:pt x="4504" y="877"/>
                  </a:lnTo>
                  <a:lnTo>
                    <a:pt x="4573" y="1005"/>
                  </a:lnTo>
                  <a:lnTo>
                    <a:pt x="4637" y="1134"/>
                  </a:lnTo>
                  <a:lnTo>
                    <a:pt x="4695" y="1268"/>
                  </a:lnTo>
                  <a:lnTo>
                    <a:pt x="4749" y="1401"/>
                  </a:lnTo>
                  <a:lnTo>
                    <a:pt x="4795" y="1535"/>
                  </a:lnTo>
                  <a:lnTo>
                    <a:pt x="4936" y="1481"/>
                  </a:lnTo>
                  <a:lnTo>
                    <a:pt x="5072" y="1423"/>
                  </a:lnTo>
                  <a:lnTo>
                    <a:pt x="5200" y="1359"/>
                  </a:lnTo>
                  <a:lnTo>
                    <a:pt x="5321" y="1292"/>
                  </a:lnTo>
                  <a:lnTo>
                    <a:pt x="5202" y="1174"/>
                  </a:lnTo>
                  <a:lnTo>
                    <a:pt x="5074" y="1064"/>
                  </a:lnTo>
                  <a:lnTo>
                    <a:pt x="4940" y="963"/>
                  </a:lnTo>
                  <a:lnTo>
                    <a:pt x="4799" y="867"/>
                  </a:lnTo>
                  <a:lnTo>
                    <a:pt x="4653" y="781"/>
                  </a:lnTo>
                  <a:lnTo>
                    <a:pt x="4502" y="704"/>
                  </a:lnTo>
                  <a:lnTo>
                    <a:pt x="4346" y="634"/>
                  </a:lnTo>
                  <a:close/>
                  <a:moveTo>
                    <a:pt x="2214" y="634"/>
                  </a:moveTo>
                  <a:lnTo>
                    <a:pt x="2056" y="704"/>
                  </a:lnTo>
                  <a:lnTo>
                    <a:pt x="1907" y="781"/>
                  </a:lnTo>
                  <a:lnTo>
                    <a:pt x="1759" y="867"/>
                  </a:lnTo>
                  <a:lnTo>
                    <a:pt x="1620" y="963"/>
                  </a:lnTo>
                  <a:lnTo>
                    <a:pt x="1486" y="1064"/>
                  </a:lnTo>
                  <a:lnTo>
                    <a:pt x="1358" y="1174"/>
                  </a:lnTo>
                  <a:lnTo>
                    <a:pt x="1237" y="1292"/>
                  </a:lnTo>
                  <a:lnTo>
                    <a:pt x="1360" y="1359"/>
                  </a:lnTo>
                  <a:lnTo>
                    <a:pt x="1488" y="1423"/>
                  </a:lnTo>
                  <a:lnTo>
                    <a:pt x="1624" y="1481"/>
                  </a:lnTo>
                  <a:lnTo>
                    <a:pt x="1763" y="1535"/>
                  </a:lnTo>
                  <a:lnTo>
                    <a:pt x="1811" y="1401"/>
                  </a:lnTo>
                  <a:lnTo>
                    <a:pt x="1865" y="1268"/>
                  </a:lnTo>
                  <a:lnTo>
                    <a:pt x="1923" y="1134"/>
                  </a:lnTo>
                  <a:lnTo>
                    <a:pt x="1987" y="1005"/>
                  </a:lnTo>
                  <a:lnTo>
                    <a:pt x="2056" y="877"/>
                  </a:lnTo>
                  <a:lnTo>
                    <a:pt x="2132" y="753"/>
                  </a:lnTo>
                  <a:lnTo>
                    <a:pt x="2214" y="634"/>
                  </a:lnTo>
                  <a:close/>
                  <a:moveTo>
                    <a:pt x="3494" y="468"/>
                  </a:moveTo>
                  <a:lnTo>
                    <a:pt x="3494" y="1778"/>
                  </a:lnTo>
                  <a:lnTo>
                    <a:pt x="3680" y="1766"/>
                  </a:lnTo>
                  <a:lnTo>
                    <a:pt x="3861" y="1748"/>
                  </a:lnTo>
                  <a:lnTo>
                    <a:pt x="4041" y="1724"/>
                  </a:lnTo>
                  <a:lnTo>
                    <a:pt x="4214" y="1694"/>
                  </a:lnTo>
                  <a:lnTo>
                    <a:pt x="4386" y="1656"/>
                  </a:lnTo>
                  <a:lnTo>
                    <a:pt x="4354" y="1567"/>
                  </a:lnTo>
                  <a:lnTo>
                    <a:pt x="4316" y="1473"/>
                  </a:lnTo>
                  <a:lnTo>
                    <a:pt x="4276" y="1377"/>
                  </a:lnTo>
                  <a:lnTo>
                    <a:pt x="4232" y="1282"/>
                  </a:lnTo>
                  <a:lnTo>
                    <a:pt x="4185" y="1186"/>
                  </a:lnTo>
                  <a:lnTo>
                    <a:pt x="4133" y="1092"/>
                  </a:lnTo>
                  <a:lnTo>
                    <a:pt x="4077" y="1001"/>
                  </a:lnTo>
                  <a:lnTo>
                    <a:pt x="4017" y="911"/>
                  </a:lnTo>
                  <a:lnTo>
                    <a:pt x="3955" y="827"/>
                  </a:lnTo>
                  <a:lnTo>
                    <a:pt x="3887" y="747"/>
                  </a:lnTo>
                  <a:lnTo>
                    <a:pt x="3816" y="676"/>
                  </a:lnTo>
                  <a:lnTo>
                    <a:pt x="3742" y="610"/>
                  </a:lnTo>
                  <a:lnTo>
                    <a:pt x="3662" y="554"/>
                  </a:lnTo>
                  <a:lnTo>
                    <a:pt x="3580" y="504"/>
                  </a:lnTo>
                  <a:lnTo>
                    <a:pt x="3494" y="468"/>
                  </a:lnTo>
                  <a:close/>
                  <a:moveTo>
                    <a:pt x="3066" y="468"/>
                  </a:moveTo>
                  <a:lnTo>
                    <a:pt x="2980" y="504"/>
                  </a:lnTo>
                  <a:lnTo>
                    <a:pt x="2896" y="554"/>
                  </a:lnTo>
                  <a:lnTo>
                    <a:pt x="2818" y="610"/>
                  </a:lnTo>
                  <a:lnTo>
                    <a:pt x="2742" y="676"/>
                  </a:lnTo>
                  <a:lnTo>
                    <a:pt x="2673" y="749"/>
                  </a:lnTo>
                  <a:lnTo>
                    <a:pt x="2605" y="827"/>
                  </a:lnTo>
                  <a:lnTo>
                    <a:pt x="2541" y="911"/>
                  </a:lnTo>
                  <a:lnTo>
                    <a:pt x="2481" y="1001"/>
                  </a:lnTo>
                  <a:lnTo>
                    <a:pt x="2427" y="1092"/>
                  </a:lnTo>
                  <a:lnTo>
                    <a:pt x="2375" y="1186"/>
                  </a:lnTo>
                  <a:lnTo>
                    <a:pt x="2328" y="1282"/>
                  </a:lnTo>
                  <a:lnTo>
                    <a:pt x="2284" y="1377"/>
                  </a:lnTo>
                  <a:lnTo>
                    <a:pt x="2242" y="1473"/>
                  </a:lnTo>
                  <a:lnTo>
                    <a:pt x="2206" y="1567"/>
                  </a:lnTo>
                  <a:lnTo>
                    <a:pt x="2174" y="1656"/>
                  </a:lnTo>
                  <a:lnTo>
                    <a:pt x="2344" y="1694"/>
                  </a:lnTo>
                  <a:lnTo>
                    <a:pt x="2519" y="1724"/>
                  </a:lnTo>
                  <a:lnTo>
                    <a:pt x="2699" y="1748"/>
                  </a:lnTo>
                  <a:lnTo>
                    <a:pt x="2880" y="1766"/>
                  </a:lnTo>
                  <a:lnTo>
                    <a:pt x="3066" y="1778"/>
                  </a:lnTo>
                  <a:lnTo>
                    <a:pt x="3066" y="468"/>
                  </a:lnTo>
                  <a:close/>
                  <a:moveTo>
                    <a:pt x="3279" y="0"/>
                  </a:moveTo>
                  <a:lnTo>
                    <a:pt x="3478" y="6"/>
                  </a:lnTo>
                  <a:lnTo>
                    <a:pt x="3676" y="24"/>
                  </a:lnTo>
                  <a:lnTo>
                    <a:pt x="3869" y="54"/>
                  </a:lnTo>
                  <a:lnTo>
                    <a:pt x="4057" y="94"/>
                  </a:lnTo>
                  <a:lnTo>
                    <a:pt x="4242" y="144"/>
                  </a:lnTo>
                  <a:lnTo>
                    <a:pt x="4424" y="205"/>
                  </a:lnTo>
                  <a:lnTo>
                    <a:pt x="4599" y="277"/>
                  </a:lnTo>
                  <a:lnTo>
                    <a:pt x="4769" y="359"/>
                  </a:lnTo>
                  <a:lnTo>
                    <a:pt x="4934" y="448"/>
                  </a:lnTo>
                  <a:lnTo>
                    <a:pt x="5092" y="548"/>
                  </a:lnTo>
                  <a:lnTo>
                    <a:pt x="5246" y="656"/>
                  </a:lnTo>
                  <a:lnTo>
                    <a:pt x="5391" y="771"/>
                  </a:lnTo>
                  <a:lnTo>
                    <a:pt x="5531" y="897"/>
                  </a:lnTo>
                  <a:lnTo>
                    <a:pt x="5662" y="1029"/>
                  </a:lnTo>
                  <a:lnTo>
                    <a:pt x="5788" y="1168"/>
                  </a:lnTo>
                  <a:lnTo>
                    <a:pt x="5904" y="1314"/>
                  </a:lnTo>
                  <a:lnTo>
                    <a:pt x="6012" y="1467"/>
                  </a:lnTo>
                  <a:lnTo>
                    <a:pt x="6111" y="1625"/>
                  </a:lnTo>
                  <a:lnTo>
                    <a:pt x="6201" y="1790"/>
                  </a:lnTo>
                  <a:lnTo>
                    <a:pt x="6283" y="1959"/>
                  </a:lnTo>
                  <a:lnTo>
                    <a:pt x="6355" y="2135"/>
                  </a:lnTo>
                  <a:lnTo>
                    <a:pt x="6416" y="2316"/>
                  </a:lnTo>
                  <a:lnTo>
                    <a:pt x="6466" y="2502"/>
                  </a:lnTo>
                  <a:lnTo>
                    <a:pt x="6506" y="2689"/>
                  </a:lnTo>
                  <a:lnTo>
                    <a:pt x="6536" y="2882"/>
                  </a:lnTo>
                  <a:lnTo>
                    <a:pt x="6554" y="3080"/>
                  </a:lnTo>
                  <a:lnTo>
                    <a:pt x="6560" y="3279"/>
                  </a:lnTo>
                  <a:lnTo>
                    <a:pt x="6554" y="3478"/>
                  </a:lnTo>
                  <a:lnTo>
                    <a:pt x="6536" y="3674"/>
                  </a:lnTo>
                  <a:lnTo>
                    <a:pt x="6506" y="3867"/>
                  </a:lnTo>
                  <a:lnTo>
                    <a:pt x="6466" y="4056"/>
                  </a:lnTo>
                  <a:lnTo>
                    <a:pt x="6416" y="4240"/>
                  </a:lnTo>
                  <a:lnTo>
                    <a:pt x="6355" y="4421"/>
                  </a:lnTo>
                  <a:lnTo>
                    <a:pt x="6283" y="4597"/>
                  </a:lnTo>
                  <a:lnTo>
                    <a:pt x="6201" y="4766"/>
                  </a:lnTo>
                  <a:lnTo>
                    <a:pt x="6111" y="4931"/>
                  </a:lnTo>
                  <a:lnTo>
                    <a:pt x="6012" y="5091"/>
                  </a:lnTo>
                  <a:lnTo>
                    <a:pt x="5904" y="5242"/>
                  </a:lnTo>
                  <a:lnTo>
                    <a:pt x="5788" y="5388"/>
                  </a:lnTo>
                  <a:lnTo>
                    <a:pt x="5662" y="5527"/>
                  </a:lnTo>
                  <a:lnTo>
                    <a:pt x="5531" y="5659"/>
                  </a:lnTo>
                  <a:lnTo>
                    <a:pt x="5391" y="5785"/>
                  </a:lnTo>
                  <a:lnTo>
                    <a:pt x="5246" y="5900"/>
                  </a:lnTo>
                  <a:lnTo>
                    <a:pt x="5092" y="6008"/>
                  </a:lnTo>
                  <a:lnTo>
                    <a:pt x="4934" y="6108"/>
                  </a:lnTo>
                  <a:lnTo>
                    <a:pt x="4769" y="6197"/>
                  </a:lnTo>
                  <a:lnTo>
                    <a:pt x="4599" y="6279"/>
                  </a:lnTo>
                  <a:lnTo>
                    <a:pt x="4424" y="6351"/>
                  </a:lnTo>
                  <a:lnTo>
                    <a:pt x="4242" y="6413"/>
                  </a:lnTo>
                  <a:lnTo>
                    <a:pt x="4057" y="6462"/>
                  </a:lnTo>
                  <a:lnTo>
                    <a:pt x="3869" y="6502"/>
                  </a:lnTo>
                  <a:lnTo>
                    <a:pt x="3676" y="6532"/>
                  </a:lnTo>
                  <a:lnTo>
                    <a:pt x="3478" y="6550"/>
                  </a:lnTo>
                  <a:lnTo>
                    <a:pt x="3279" y="6556"/>
                  </a:lnTo>
                  <a:lnTo>
                    <a:pt x="3080" y="6550"/>
                  </a:lnTo>
                  <a:lnTo>
                    <a:pt x="2884" y="6532"/>
                  </a:lnTo>
                  <a:lnTo>
                    <a:pt x="2691" y="6502"/>
                  </a:lnTo>
                  <a:lnTo>
                    <a:pt x="2501" y="6462"/>
                  </a:lnTo>
                  <a:lnTo>
                    <a:pt x="2318" y="6413"/>
                  </a:lnTo>
                  <a:lnTo>
                    <a:pt x="2136" y="6351"/>
                  </a:lnTo>
                  <a:lnTo>
                    <a:pt x="1961" y="6279"/>
                  </a:lnTo>
                  <a:lnTo>
                    <a:pt x="1791" y="6197"/>
                  </a:lnTo>
                  <a:lnTo>
                    <a:pt x="1626" y="6108"/>
                  </a:lnTo>
                  <a:lnTo>
                    <a:pt x="1466" y="6008"/>
                  </a:lnTo>
                  <a:lnTo>
                    <a:pt x="1314" y="5900"/>
                  </a:lnTo>
                  <a:lnTo>
                    <a:pt x="1169" y="5785"/>
                  </a:lnTo>
                  <a:lnTo>
                    <a:pt x="1029" y="5659"/>
                  </a:lnTo>
                  <a:lnTo>
                    <a:pt x="898" y="5527"/>
                  </a:lnTo>
                  <a:lnTo>
                    <a:pt x="772" y="5388"/>
                  </a:lnTo>
                  <a:lnTo>
                    <a:pt x="656" y="5242"/>
                  </a:lnTo>
                  <a:lnTo>
                    <a:pt x="549" y="5091"/>
                  </a:lnTo>
                  <a:lnTo>
                    <a:pt x="449" y="4931"/>
                  </a:lnTo>
                  <a:lnTo>
                    <a:pt x="359" y="4766"/>
                  </a:lnTo>
                  <a:lnTo>
                    <a:pt x="277" y="4597"/>
                  </a:lnTo>
                  <a:lnTo>
                    <a:pt x="205" y="4421"/>
                  </a:lnTo>
                  <a:lnTo>
                    <a:pt x="144" y="4240"/>
                  </a:lnTo>
                  <a:lnTo>
                    <a:pt x="94" y="4056"/>
                  </a:lnTo>
                  <a:lnTo>
                    <a:pt x="54" y="3867"/>
                  </a:lnTo>
                  <a:lnTo>
                    <a:pt x="24" y="3674"/>
                  </a:lnTo>
                  <a:lnTo>
                    <a:pt x="6" y="3478"/>
                  </a:lnTo>
                  <a:lnTo>
                    <a:pt x="0" y="3279"/>
                  </a:lnTo>
                  <a:lnTo>
                    <a:pt x="6" y="3080"/>
                  </a:lnTo>
                  <a:lnTo>
                    <a:pt x="24" y="2882"/>
                  </a:lnTo>
                  <a:lnTo>
                    <a:pt x="54" y="2689"/>
                  </a:lnTo>
                  <a:lnTo>
                    <a:pt x="94" y="2502"/>
                  </a:lnTo>
                  <a:lnTo>
                    <a:pt x="144" y="2316"/>
                  </a:lnTo>
                  <a:lnTo>
                    <a:pt x="205" y="2135"/>
                  </a:lnTo>
                  <a:lnTo>
                    <a:pt x="277" y="1959"/>
                  </a:lnTo>
                  <a:lnTo>
                    <a:pt x="359" y="1790"/>
                  </a:lnTo>
                  <a:lnTo>
                    <a:pt x="449" y="1625"/>
                  </a:lnTo>
                  <a:lnTo>
                    <a:pt x="549" y="1467"/>
                  </a:lnTo>
                  <a:lnTo>
                    <a:pt x="656" y="1314"/>
                  </a:lnTo>
                  <a:lnTo>
                    <a:pt x="772" y="1168"/>
                  </a:lnTo>
                  <a:lnTo>
                    <a:pt x="898" y="1029"/>
                  </a:lnTo>
                  <a:lnTo>
                    <a:pt x="1029" y="897"/>
                  </a:lnTo>
                  <a:lnTo>
                    <a:pt x="1169" y="771"/>
                  </a:lnTo>
                  <a:lnTo>
                    <a:pt x="1314" y="656"/>
                  </a:lnTo>
                  <a:lnTo>
                    <a:pt x="1466" y="548"/>
                  </a:lnTo>
                  <a:lnTo>
                    <a:pt x="1626" y="448"/>
                  </a:lnTo>
                  <a:lnTo>
                    <a:pt x="1791" y="359"/>
                  </a:lnTo>
                  <a:lnTo>
                    <a:pt x="1961" y="277"/>
                  </a:lnTo>
                  <a:lnTo>
                    <a:pt x="2136" y="205"/>
                  </a:lnTo>
                  <a:lnTo>
                    <a:pt x="2318" y="144"/>
                  </a:lnTo>
                  <a:lnTo>
                    <a:pt x="2501" y="94"/>
                  </a:lnTo>
                  <a:lnTo>
                    <a:pt x="2691" y="54"/>
                  </a:lnTo>
                  <a:lnTo>
                    <a:pt x="2884" y="24"/>
                  </a:lnTo>
                  <a:lnTo>
                    <a:pt x="3080" y="6"/>
                  </a:lnTo>
                  <a:lnTo>
                    <a:pt x="327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395061" y="4775043"/>
            <a:ext cx="1141354" cy="1141137"/>
            <a:chOff x="7851412" y="4625126"/>
            <a:chExt cx="741258" cy="741258"/>
          </a:xfrm>
        </p:grpSpPr>
        <p:sp>
          <p:nvSpPr>
            <p:cNvPr id="20" name="Oval 19"/>
            <p:cNvSpPr/>
            <p:nvPr/>
          </p:nvSpPr>
          <p:spPr>
            <a:xfrm>
              <a:off x="7851412" y="4625126"/>
              <a:ext cx="741258" cy="741258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8090204" y="4837027"/>
              <a:ext cx="239719" cy="324110"/>
            </a:xfrm>
            <a:custGeom>
              <a:avLst/>
              <a:gdLst>
                <a:gd name="T0" fmla="*/ 3524 w 4453"/>
                <a:gd name="T1" fmla="*/ 3959 h 6023"/>
                <a:gd name="T2" fmla="*/ 3593 w 4453"/>
                <a:gd name="T3" fmla="*/ 4012 h 6023"/>
                <a:gd name="T4" fmla="*/ 3604 w 4453"/>
                <a:gd name="T5" fmla="*/ 4102 h 6023"/>
                <a:gd name="T6" fmla="*/ 3551 w 4453"/>
                <a:gd name="T7" fmla="*/ 4170 h 6023"/>
                <a:gd name="T8" fmla="*/ 858 w 4453"/>
                <a:gd name="T9" fmla="*/ 4186 h 6023"/>
                <a:gd name="T10" fmla="*/ 775 w 4453"/>
                <a:gd name="T11" fmla="*/ 4151 h 6023"/>
                <a:gd name="T12" fmla="*/ 741 w 4453"/>
                <a:gd name="T13" fmla="*/ 4071 h 6023"/>
                <a:gd name="T14" fmla="*/ 775 w 4453"/>
                <a:gd name="T15" fmla="*/ 3988 h 6023"/>
                <a:gd name="T16" fmla="*/ 858 w 4453"/>
                <a:gd name="T17" fmla="*/ 3954 h 6023"/>
                <a:gd name="T18" fmla="*/ 3524 w 4453"/>
                <a:gd name="T19" fmla="*/ 3189 h 6023"/>
                <a:gd name="T20" fmla="*/ 3593 w 4453"/>
                <a:gd name="T21" fmla="*/ 3242 h 6023"/>
                <a:gd name="T22" fmla="*/ 3604 w 4453"/>
                <a:gd name="T23" fmla="*/ 3332 h 6023"/>
                <a:gd name="T24" fmla="*/ 3551 w 4453"/>
                <a:gd name="T25" fmla="*/ 3402 h 6023"/>
                <a:gd name="T26" fmla="*/ 858 w 4453"/>
                <a:gd name="T27" fmla="*/ 3418 h 6023"/>
                <a:gd name="T28" fmla="*/ 775 w 4453"/>
                <a:gd name="T29" fmla="*/ 3384 h 6023"/>
                <a:gd name="T30" fmla="*/ 741 w 4453"/>
                <a:gd name="T31" fmla="*/ 3301 h 6023"/>
                <a:gd name="T32" fmla="*/ 775 w 4453"/>
                <a:gd name="T33" fmla="*/ 3220 h 6023"/>
                <a:gd name="T34" fmla="*/ 858 w 4453"/>
                <a:gd name="T35" fmla="*/ 3186 h 6023"/>
                <a:gd name="T36" fmla="*/ 3524 w 4453"/>
                <a:gd name="T37" fmla="*/ 2434 h 6023"/>
                <a:gd name="T38" fmla="*/ 3593 w 4453"/>
                <a:gd name="T39" fmla="*/ 2487 h 6023"/>
                <a:gd name="T40" fmla="*/ 3604 w 4453"/>
                <a:gd name="T41" fmla="*/ 2577 h 6023"/>
                <a:gd name="T42" fmla="*/ 3551 w 4453"/>
                <a:gd name="T43" fmla="*/ 2647 h 6023"/>
                <a:gd name="T44" fmla="*/ 858 w 4453"/>
                <a:gd name="T45" fmla="*/ 2663 h 6023"/>
                <a:gd name="T46" fmla="*/ 775 w 4453"/>
                <a:gd name="T47" fmla="*/ 2628 h 6023"/>
                <a:gd name="T48" fmla="*/ 741 w 4453"/>
                <a:gd name="T49" fmla="*/ 2546 h 6023"/>
                <a:gd name="T50" fmla="*/ 775 w 4453"/>
                <a:gd name="T51" fmla="*/ 2465 h 6023"/>
                <a:gd name="T52" fmla="*/ 858 w 4453"/>
                <a:gd name="T53" fmla="*/ 2431 h 6023"/>
                <a:gd name="T54" fmla="*/ 3524 w 4453"/>
                <a:gd name="T55" fmla="*/ 1653 h 6023"/>
                <a:gd name="T56" fmla="*/ 3593 w 4453"/>
                <a:gd name="T57" fmla="*/ 1707 h 6023"/>
                <a:gd name="T58" fmla="*/ 3604 w 4453"/>
                <a:gd name="T59" fmla="*/ 1796 h 6023"/>
                <a:gd name="T60" fmla="*/ 3551 w 4453"/>
                <a:gd name="T61" fmla="*/ 1866 h 6023"/>
                <a:gd name="T62" fmla="*/ 858 w 4453"/>
                <a:gd name="T63" fmla="*/ 1883 h 6023"/>
                <a:gd name="T64" fmla="*/ 775 w 4453"/>
                <a:gd name="T65" fmla="*/ 1848 h 6023"/>
                <a:gd name="T66" fmla="*/ 741 w 4453"/>
                <a:gd name="T67" fmla="*/ 1765 h 6023"/>
                <a:gd name="T68" fmla="*/ 775 w 4453"/>
                <a:gd name="T69" fmla="*/ 1683 h 6023"/>
                <a:gd name="T70" fmla="*/ 858 w 4453"/>
                <a:gd name="T71" fmla="*/ 1650 h 6023"/>
                <a:gd name="T72" fmla="*/ 3951 w 4453"/>
                <a:gd name="T73" fmla="*/ 1052 h 6023"/>
                <a:gd name="T74" fmla="*/ 346 w 4453"/>
                <a:gd name="T75" fmla="*/ 316 h 6023"/>
                <a:gd name="T76" fmla="*/ 310 w 4453"/>
                <a:gd name="T77" fmla="*/ 369 h 6023"/>
                <a:gd name="T78" fmla="*/ 328 w 4453"/>
                <a:gd name="T79" fmla="*/ 5696 h 6023"/>
                <a:gd name="T80" fmla="*/ 4085 w 4453"/>
                <a:gd name="T81" fmla="*/ 5713 h 6023"/>
                <a:gd name="T82" fmla="*/ 4140 w 4453"/>
                <a:gd name="T83" fmla="*/ 5676 h 6023"/>
                <a:gd name="T84" fmla="*/ 3335 w 4453"/>
                <a:gd name="T85" fmla="*/ 1364 h 6023"/>
                <a:gd name="T86" fmla="*/ 3225 w 4453"/>
                <a:gd name="T87" fmla="*/ 1318 h 6023"/>
                <a:gd name="T88" fmla="*/ 3179 w 4453"/>
                <a:gd name="T89" fmla="*/ 1208 h 6023"/>
                <a:gd name="T90" fmla="*/ 370 w 4453"/>
                <a:gd name="T91" fmla="*/ 0 h 6023"/>
                <a:gd name="T92" fmla="*/ 4453 w 4453"/>
                <a:gd name="T93" fmla="*/ 5654 h 6023"/>
                <a:gd name="T94" fmla="*/ 4413 w 4453"/>
                <a:gd name="T95" fmla="*/ 5823 h 6023"/>
                <a:gd name="T96" fmla="*/ 4303 w 4453"/>
                <a:gd name="T97" fmla="*/ 5951 h 6023"/>
                <a:gd name="T98" fmla="*/ 4143 w 4453"/>
                <a:gd name="T99" fmla="*/ 6019 h 6023"/>
                <a:gd name="T100" fmla="*/ 310 w 4453"/>
                <a:gd name="T101" fmla="*/ 6019 h 6023"/>
                <a:gd name="T102" fmla="*/ 152 w 4453"/>
                <a:gd name="T103" fmla="*/ 5951 h 6023"/>
                <a:gd name="T104" fmla="*/ 42 w 4453"/>
                <a:gd name="T105" fmla="*/ 5823 h 6023"/>
                <a:gd name="T106" fmla="*/ 0 w 4453"/>
                <a:gd name="T107" fmla="*/ 5654 h 6023"/>
                <a:gd name="T108" fmla="*/ 18 w 4453"/>
                <a:gd name="T109" fmla="*/ 253 h 6023"/>
                <a:gd name="T110" fmla="*/ 108 w 4453"/>
                <a:gd name="T111" fmla="*/ 108 h 6023"/>
                <a:gd name="T112" fmla="*/ 253 w 4453"/>
                <a:gd name="T113" fmla="*/ 19 h 6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53" h="6023">
                  <a:moveTo>
                    <a:pt x="858" y="3954"/>
                  </a:moveTo>
                  <a:lnTo>
                    <a:pt x="3492" y="3954"/>
                  </a:lnTo>
                  <a:lnTo>
                    <a:pt x="3524" y="3959"/>
                  </a:lnTo>
                  <a:lnTo>
                    <a:pt x="3551" y="3970"/>
                  </a:lnTo>
                  <a:lnTo>
                    <a:pt x="3575" y="3988"/>
                  </a:lnTo>
                  <a:lnTo>
                    <a:pt x="3593" y="4012"/>
                  </a:lnTo>
                  <a:lnTo>
                    <a:pt x="3604" y="4040"/>
                  </a:lnTo>
                  <a:lnTo>
                    <a:pt x="3610" y="4071"/>
                  </a:lnTo>
                  <a:lnTo>
                    <a:pt x="3604" y="4102"/>
                  </a:lnTo>
                  <a:lnTo>
                    <a:pt x="3593" y="4129"/>
                  </a:lnTo>
                  <a:lnTo>
                    <a:pt x="3575" y="4151"/>
                  </a:lnTo>
                  <a:lnTo>
                    <a:pt x="3551" y="4170"/>
                  </a:lnTo>
                  <a:lnTo>
                    <a:pt x="3524" y="4183"/>
                  </a:lnTo>
                  <a:lnTo>
                    <a:pt x="3492" y="4186"/>
                  </a:lnTo>
                  <a:lnTo>
                    <a:pt x="858" y="4186"/>
                  </a:lnTo>
                  <a:lnTo>
                    <a:pt x="827" y="4183"/>
                  </a:lnTo>
                  <a:lnTo>
                    <a:pt x="799" y="4170"/>
                  </a:lnTo>
                  <a:lnTo>
                    <a:pt x="775" y="4151"/>
                  </a:lnTo>
                  <a:lnTo>
                    <a:pt x="757" y="4129"/>
                  </a:lnTo>
                  <a:lnTo>
                    <a:pt x="746" y="4102"/>
                  </a:lnTo>
                  <a:lnTo>
                    <a:pt x="741" y="4071"/>
                  </a:lnTo>
                  <a:lnTo>
                    <a:pt x="746" y="4040"/>
                  </a:lnTo>
                  <a:lnTo>
                    <a:pt x="757" y="4012"/>
                  </a:lnTo>
                  <a:lnTo>
                    <a:pt x="775" y="3988"/>
                  </a:lnTo>
                  <a:lnTo>
                    <a:pt x="799" y="3970"/>
                  </a:lnTo>
                  <a:lnTo>
                    <a:pt x="827" y="3959"/>
                  </a:lnTo>
                  <a:lnTo>
                    <a:pt x="858" y="3954"/>
                  </a:lnTo>
                  <a:close/>
                  <a:moveTo>
                    <a:pt x="858" y="3186"/>
                  </a:moveTo>
                  <a:lnTo>
                    <a:pt x="3492" y="3186"/>
                  </a:lnTo>
                  <a:lnTo>
                    <a:pt x="3524" y="3189"/>
                  </a:lnTo>
                  <a:lnTo>
                    <a:pt x="3551" y="3202"/>
                  </a:lnTo>
                  <a:lnTo>
                    <a:pt x="3575" y="3220"/>
                  </a:lnTo>
                  <a:lnTo>
                    <a:pt x="3593" y="3242"/>
                  </a:lnTo>
                  <a:lnTo>
                    <a:pt x="3604" y="3272"/>
                  </a:lnTo>
                  <a:lnTo>
                    <a:pt x="3610" y="3301"/>
                  </a:lnTo>
                  <a:lnTo>
                    <a:pt x="3604" y="3332"/>
                  </a:lnTo>
                  <a:lnTo>
                    <a:pt x="3593" y="3360"/>
                  </a:lnTo>
                  <a:lnTo>
                    <a:pt x="3575" y="3384"/>
                  </a:lnTo>
                  <a:lnTo>
                    <a:pt x="3551" y="3402"/>
                  </a:lnTo>
                  <a:lnTo>
                    <a:pt x="3524" y="3415"/>
                  </a:lnTo>
                  <a:lnTo>
                    <a:pt x="3492" y="3418"/>
                  </a:lnTo>
                  <a:lnTo>
                    <a:pt x="858" y="3418"/>
                  </a:lnTo>
                  <a:lnTo>
                    <a:pt x="827" y="3415"/>
                  </a:lnTo>
                  <a:lnTo>
                    <a:pt x="799" y="3402"/>
                  </a:lnTo>
                  <a:lnTo>
                    <a:pt x="775" y="3384"/>
                  </a:lnTo>
                  <a:lnTo>
                    <a:pt x="757" y="3360"/>
                  </a:lnTo>
                  <a:lnTo>
                    <a:pt x="746" y="3332"/>
                  </a:lnTo>
                  <a:lnTo>
                    <a:pt x="741" y="3301"/>
                  </a:lnTo>
                  <a:lnTo>
                    <a:pt x="746" y="3272"/>
                  </a:lnTo>
                  <a:lnTo>
                    <a:pt x="757" y="3242"/>
                  </a:lnTo>
                  <a:lnTo>
                    <a:pt x="775" y="3220"/>
                  </a:lnTo>
                  <a:lnTo>
                    <a:pt x="799" y="3202"/>
                  </a:lnTo>
                  <a:lnTo>
                    <a:pt x="827" y="3189"/>
                  </a:lnTo>
                  <a:lnTo>
                    <a:pt x="858" y="3186"/>
                  </a:lnTo>
                  <a:close/>
                  <a:moveTo>
                    <a:pt x="858" y="2431"/>
                  </a:moveTo>
                  <a:lnTo>
                    <a:pt x="3492" y="2431"/>
                  </a:lnTo>
                  <a:lnTo>
                    <a:pt x="3524" y="2434"/>
                  </a:lnTo>
                  <a:lnTo>
                    <a:pt x="3551" y="2447"/>
                  </a:lnTo>
                  <a:lnTo>
                    <a:pt x="3575" y="2465"/>
                  </a:lnTo>
                  <a:lnTo>
                    <a:pt x="3593" y="2487"/>
                  </a:lnTo>
                  <a:lnTo>
                    <a:pt x="3604" y="2515"/>
                  </a:lnTo>
                  <a:lnTo>
                    <a:pt x="3610" y="2546"/>
                  </a:lnTo>
                  <a:lnTo>
                    <a:pt x="3604" y="2577"/>
                  </a:lnTo>
                  <a:lnTo>
                    <a:pt x="3593" y="2605"/>
                  </a:lnTo>
                  <a:lnTo>
                    <a:pt x="3575" y="2628"/>
                  </a:lnTo>
                  <a:lnTo>
                    <a:pt x="3551" y="2647"/>
                  </a:lnTo>
                  <a:lnTo>
                    <a:pt x="3524" y="2658"/>
                  </a:lnTo>
                  <a:lnTo>
                    <a:pt x="3492" y="2663"/>
                  </a:lnTo>
                  <a:lnTo>
                    <a:pt x="858" y="2663"/>
                  </a:lnTo>
                  <a:lnTo>
                    <a:pt x="827" y="2658"/>
                  </a:lnTo>
                  <a:lnTo>
                    <a:pt x="799" y="2647"/>
                  </a:lnTo>
                  <a:lnTo>
                    <a:pt x="775" y="2628"/>
                  </a:lnTo>
                  <a:lnTo>
                    <a:pt x="757" y="2605"/>
                  </a:lnTo>
                  <a:lnTo>
                    <a:pt x="746" y="2577"/>
                  </a:lnTo>
                  <a:lnTo>
                    <a:pt x="741" y="2546"/>
                  </a:lnTo>
                  <a:lnTo>
                    <a:pt x="746" y="2515"/>
                  </a:lnTo>
                  <a:lnTo>
                    <a:pt x="757" y="2487"/>
                  </a:lnTo>
                  <a:lnTo>
                    <a:pt x="775" y="2465"/>
                  </a:lnTo>
                  <a:lnTo>
                    <a:pt x="799" y="2447"/>
                  </a:lnTo>
                  <a:lnTo>
                    <a:pt x="827" y="2434"/>
                  </a:lnTo>
                  <a:lnTo>
                    <a:pt x="858" y="2431"/>
                  </a:lnTo>
                  <a:close/>
                  <a:moveTo>
                    <a:pt x="858" y="1650"/>
                  </a:moveTo>
                  <a:lnTo>
                    <a:pt x="3492" y="1650"/>
                  </a:lnTo>
                  <a:lnTo>
                    <a:pt x="3524" y="1653"/>
                  </a:lnTo>
                  <a:lnTo>
                    <a:pt x="3551" y="1664"/>
                  </a:lnTo>
                  <a:lnTo>
                    <a:pt x="3575" y="1683"/>
                  </a:lnTo>
                  <a:lnTo>
                    <a:pt x="3593" y="1707"/>
                  </a:lnTo>
                  <a:lnTo>
                    <a:pt x="3604" y="1734"/>
                  </a:lnTo>
                  <a:lnTo>
                    <a:pt x="3610" y="1765"/>
                  </a:lnTo>
                  <a:lnTo>
                    <a:pt x="3604" y="1796"/>
                  </a:lnTo>
                  <a:lnTo>
                    <a:pt x="3593" y="1824"/>
                  </a:lnTo>
                  <a:lnTo>
                    <a:pt x="3575" y="1848"/>
                  </a:lnTo>
                  <a:lnTo>
                    <a:pt x="3551" y="1866"/>
                  </a:lnTo>
                  <a:lnTo>
                    <a:pt x="3524" y="1877"/>
                  </a:lnTo>
                  <a:lnTo>
                    <a:pt x="3492" y="1883"/>
                  </a:lnTo>
                  <a:lnTo>
                    <a:pt x="858" y="1883"/>
                  </a:lnTo>
                  <a:lnTo>
                    <a:pt x="827" y="1877"/>
                  </a:lnTo>
                  <a:lnTo>
                    <a:pt x="799" y="1866"/>
                  </a:lnTo>
                  <a:lnTo>
                    <a:pt x="775" y="1848"/>
                  </a:lnTo>
                  <a:lnTo>
                    <a:pt x="757" y="1824"/>
                  </a:lnTo>
                  <a:lnTo>
                    <a:pt x="746" y="1796"/>
                  </a:lnTo>
                  <a:lnTo>
                    <a:pt x="741" y="1765"/>
                  </a:lnTo>
                  <a:lnTo>
                    <a:pt x="746" y="1734"/>
                  </a:lnTo>
                  <a:lnTo>
                    <a:pt x="757" y="1707"/>
                  </a:lnTo>
                  <a:lnTo>
                    <a:pt x="775" y="1683"/>
                  </a:lnTo>
                  <a:lnTo>
                    <a:pt x="799" y="1664"/>
                  </a:lnTo>
                  <a:lnTo>
                    <a:pt x="827" y="1653"/>
                  </a:lnTo>
                  <a:lnTo>
                    <a:pt x="858" y="1650"/>
                  </a:lnTo>
                  <a:close/>
                  <a:moveTo>
                    <a:pt x="3489" y="552"/>
                  </a:moveTo>
                  <a:lnTo>
                    <a:pt x="3489" y="1052"/>
                  </a:lnTo>
                  <a:lnTo>
                    <a:pt x="3951" y="1052"/>
                  </a:lnTo>
                  <a:lnTo>
                    <a:pt x="3489" y="552"/>
                  </a:lnTo>
                  <a:close/>
                  <a:moveTo>
                    <a:pt x="370" y="310"/>
                  </a:moveTo>
                  <a:lnTo>
                    <a:pt x="346" y="316"/>
                  </a:lnTo>
                  <a:lnTo>
                    <a:pt x="328" y="327"/>
                  </a:lnTo>
                  <a:lnTo>
                    <a:pt x="315" y="347"/>
                  </a:lnTo>
                  <a:lnTo>
                    <a:pt x="310" y="369"/>
                  </a:lnTo>
                  <a:lnTo>
                    <a:pt x="310" y="5654"/>
                  </a:lnTo>
                  <a:lnTo>
                    <a:pt x="315" y="5676"/>
                  </a:lnTo>
                  <a:lnTo>
                    <a:pt x="328" y="5696"/>
                  </a:lnTo>
                  <a:lnTo>
                    <a:pt x="346" y="5707"/>
                  </a:lnTo>
                  <a:lnTo>
                    <a:pt x="370" y="5713"/>
                  </a:lnTo>
                  <a:lnTo>
                    <a:pt x="4085" y="5713"/>
                  </a:lnTo>
                  <a:lnTo>
                    <a:pt x="4107" y="5707"/>
                  </a:lnTo>
                  <a:lnTo>
                    <a:pt x="4127" y="5696"/>
                  </a:lnTo>
                  <a:lnTo>
                    <a:pt x="4140" y="5676"/>
                  </a:lnTo>
                  <a:lnTo>
                    <a:pt x="4143" y="5654"/>
                  </a:lnTo>
                  <a:lnTo>
                    <a:pt x="4143" y="1364"/>
                  </a:lnTo>
                  <a:lnTo>
                    <a:pt x="3335" y="1364"/>
                  </a:lnTo>
                  <a:lnTo>
                    <a:pt x="3293" y="1358"/>
                  </a:lnTo>
                  <a:lnTo>
                    <a:pt x="3256" y="1342"/>
                  </a:lnTo>
                  <a:lnTo>
                    <a:pt x="3225" y="1318"/>
                  </a:lnTo>
                  <a:lnTo>
                    <a:pt x="3201" y="1287"/>
                  </a:lnTo>
                  <a:lnTo>
                    <a:pt x="3184" y="1250"/>
                  </a:lnTo>
                  <a:lnTo>
                    <a:pt x="3179" y="1208"/>
                  </a:lnTo>
                  <a:lnTo>
                    <a:pt x="3179" y="310"/>
                  </a:lnTo>
                  <a:lnTo>
                    <a:pt x="370" y="310"/>
                  </a:lnTo>
                  <a:close/>
                  <a:moveTo>
                    <a:pt x="370" y="0"/>
                  </a:moveTo>
                  <a:lnTo>
                    <a:pt x="3403" y="0"/>
                  </a:lnTo>
                  <a:lnTo>
                    <a:pt x="4453" y="1142"/>
                  </a:lnTo>
                  <a:lnTo>
                    <a:pt x="4453" y="5654"/>
                  </a:lnTo>
                  <a:lnTo>
                    <a:pt x="4449" y="5713"/>
                  </a:lnTo>
                  <a:lnTo>
                    <a:pt x="4435" y="5770"/>
                  </a:lnTo>
                  <a:lnTo>
                    <a:pt x="4413" y="5823"/>
                  </a:lnTo>
                  <a:lnTo>
                    <a:pt x="4382" y="5872"/>
                  </a:lnTo>
                  <a:lnTo>
                    <a:pt x="4345" y="5915"/>
                  </a:lnTo>
                  <a:lnTo>
                    <a:pt x="4303" y="5951"/>
                  </a:lnTo>
                  <a:lnTo>
                    <a:pt x="4253" y="5982"/>
                  </a:lnTo>
                  <a:lnTo>
                    <a:pt x="4200" y="6004"/>
                  </a:lnTo>
                  <a:lnTo>
                    <a:pt x="4143" y="6019"/>
                  </a:lnTo>
                  <a:lnTo>
                    <a:pt x="4085" y="6023"/>
                  </a:lnTo>
                  <a:lnTo>
                    <a:pt x="370" y="6023"/>
                  </a:lnTo>
                  <a:lnTo>
                    <a:pt x="310" y="6019"/>
                  </a:lnTo>
                  <a:lnTo>
                    <a:pt x="253" y="6004"/>
                  </a:lnTo>
                  <a:lnTo>
                    <a:pt x="200" y="5982"/>
                  </a:lnTo>
                  <a:lnTo>
                    <a:pt x="152" y="5951"/>
                  </a:lnTo>
                  <a:lnTo>
                    <a:pt x="108" y="5915"/>
                  </a:lnTo>
                  <a:lnTo>
                    <a:pt x="71" y="5872"/>
                  </a:lnTo>
                  <a:lnTo>
                    <a:pt x="42" y="5823"/>
                  </a:lnTo>
                  <a:lnTo>
                    <a:pt x="18" y="5770"/>
                  </a:lnTo>
                  <a:lnTo>
                    <a:pt x="5" y="5713"/>
                  </a:lnTo>
                  <a:lnTo>
                    <a:pt x="0" y="5654"/>
                  </a:lnTo>
                  <a:lnTo>
                    <a:pt x="0" y="369"/>
                  </a:lnTo>
                  <a:lnTo>
                    <a:pt x="5" y="310"/>
                  </a:lnTo>
                  <a:lnTo>
                    <a:pt x="18" y="253"/>
                  </a:lnTo>
                  <a:lnTo>
                    <a:pt x="42" y="200"/>
                  </a:lnTo>
                  <a:lnTo>
                    <a:pt x="71" y="151"/>
                  </a:lnTo>
                  <a:lnTo>
                    <a:pt x="108" y="108"/>
                  </a:lnTo>
                  <a:lnTo>
                    <a:pt x="152" y="72"/>
                  </a:lnTo>
                  <a:lnTo>
                    <a:pt x="200" y="41"/>
                  </a:lnTo>
                  <a:lnTo>
                    <a:pt x="253" y="19"/>
                  </a:lnTo>
                  <a:lnTo>
                    <a:pt x="310" y="4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52570" y="1981869"/>
            <a:ext cx="1141354" cy="1141137"/>
            <a:chOff x="5722373" y="994420"/>
            <a:chExt cx="741258" cy="741258"/>
          </a:xfrm>
        </p:grpSpPr>
        <p:sp>
          <p:nvSpPr>
            <p:cNvPr id="16" name="Oval 15"/>
            <p:cNvSpPr/>
            <p:nvPr/>
          </p:nvSpPr>
          <p:spPr>
            <a:xfrm>
              <a:off x="5722373" y="994420"/>
              <a:ext cx="741258" cy="741258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Freeform 30"/>
            <p:cNvSpPr>
              <a:spLocks noEditPoints="1"/>
            </p:cNvSpPr>
            <p:nvPr/>
          </p:nvSpPr>
          <p:spPr bwMode="auto">
            <a:xfrm>
              <a:off x="5945677" y="1179016"/>
              <a:ext cx="301423" cy="383619"/>
            </a:xfrm>
            <a:custGeom>
              <a:avLst/>
              <a:gdLst>
                <a:gd name="T0" fmla="*/ 993 w 2743"/>
                <a:gd name="T1" fmla="*/ 226 h 3491"/>
                <a:gd name="T2" fmla="*/ 590 w 2743"/>
                <a:gd name="T3" fmla="*/ 444 h 3491"/>
                <a:gd name="T4" fmla="*/ 433 w 2743"/>
                <a:gd name="T5" fmla="*/ 660 h 3491"/>
                <a:gd name="T6" fmla="*/ 437 w 2743"/>
                <a:gd name="T7" fmla="*/ 920 h 3491"/>
                <a:gd name="T8" fmla="*/ 598 w 2743"/>
                <a:gd name="T9" fmla="*/ 1098 h 3491"/>
                <a:gd name="T10" fmla="*/ 871 w 2743"/>
                <a:gd name="T11" fmla="*/ 1153 h 3491"/>
                <a:gd name="T12" fmla="*/ 1177 w 2743"/>
                <a:gd name="T13" fmla="*/ 1194 h 3491"/>
                <a:gd name="T14" fmla="*/ 1343 w 2743"/>
                <a:gd name="T15" fmla="*/ 1318 h 3491"/>
                <a:gd name="T16" fmla="*/ 1400 w 2743"/>
                <a:gd name="T17" fmla="*/ 1471 h 3491"/>
                <a:gd name="T18" fmla="*/ 1517 w 2743"/>
                <a:gd name="T19" fmla="*/ 1588 h 3491"/>
                <a:gd name="T20" fmla="*/ 1690 w 2743"/>
                <a:gd name="T21" fmla="*/ 1640 h 3491"/>
                <a:gd name="T22" fmla="*/ 1787 w 2743"/>
                <a:gd name="T23" fmla="*/ 1781 h 3491"/>
                <a:gd name="T24" fmla="*/ 1954 w 2743"/>
                <a:gd name="T25" fmla="*/ 1853 h 3491"/>
                <a:gd name="T26" fmla="*/ 2312 w 2743"/>
                <a:gd name="T27" fmla="*/ 1743 h 3491"/>
                <a:gd name="T28" fmla="*/ 2537 w 2743"/>
                <a:gd name="T29" fmla="*/ 1418 h 3491"/>
                <a:gd name="T30" fmla="*/ 2560 w 2743"/>
                <a:gd name="T31" fmla="*/ 1154 h 3491"/>
                <a:gd name="T32" fmla="*/ 2495 w 2743"/>
                <a:gd name="T33" fmla="*/ 881 h 3491"/>
                <a:gd name="T34" fmla="*/ 2255 w 2743"/>
                <a:gd name="T35" fmla="*/ 521 h 3491"/>
                <a:gd name="T36" fmla="*/ 2042 w 2743"/>
                <a:gd name="T37" fmla="*/ 343 h 3491"/>
                <a:gd name="T38" fmla="*/ 1695 w 2743"/>
                <a:gd name="T39" fmla="*/ 217 h 3491"/>
                <a:gd name="T40" fmla="*/ 1416 w 2743"/>
                <a:gd name="T41" fmla="*/ 2 h 3491"/>
                <a:gd name="T42" fmla="*/ 1908 w 2743"/>
                <a:gd name="T43" fmla="*/ 81 h 3491"/>
                <a:gd name="T44" fmla="*/ 2227 w 2743"/>
                <a:gd name="T45" fmla="*/ 247 h 3491"/>
                <a:gd name="T46" fmla="*/ 2473 w 2743"/>
                <a:gd name="T47" fmla="*/ 493 h 3491"/>
                <a:gd name="T48" fmla="*/ 2704 w 2743"/>
                <a:gd name="T49" fmla="*/ 922 h 3491"/>
                <a:gd name="T50" fmla="*/ 2743 w 2743"/>
                <a:gd name="T51" fmla="*/ 1210 h 3491"/>
                <a:gd name="T52" fmla="*/ 2727 w 2743"/>
                <a:gd name="T53" fmla="*/ 1341 h 3491"/>
                <a:gd name="T54" fmla="*/ 2625 w 2743"/>
                <a:gd name="T55" fmla="*/ 1594 h 3491"/>
                <a:gd name="T56" fmla="*/ 2486 w 2743"/>
                <a:gd name="T57" fmla="*/ 1825 h 3491"/>
                <a:gd name="T58" fmla="*/ 2403 w 2743"/>
                <a:gd name="T59" fmla="*/ 1943 h 3491"/>
                <a:gd name="T60" fmla="*/ 2255 w 2743"/>
                <a:gd name="T61" fmla="*/ 2267 h 3491"/>
                <a:gd name="T62" fmla="*/ 2248 w 2743"/>
                <a:gd name="T63" fmla="*/ 2528 h 3491"/>
                <a:gd name="T64" fmla="*/ 2216 w 2743"/>
                <a:gd name="T65" fmla="*/ 2622 h 3491"/>
                <a:gd name="T66" fmla="*/ 1865 w 2743"/>
                <a:gd name="T67" fmla="*/ 2823 h 3491"/>
                <a:gd name="T68" fmla="*/ 1580 w 2743"/>
                <a:gd name="T69" fmla="*/ 3116 h 3491"/>
                <a:gd name="T70" fmla="*/ 1388 w 2743"/>
                <a:gd name="T71" fmla="*/ 3378 h 3491"/>
                <a:gd name="T72" fmla="*/ 1318 w 2743"/>
                <a:gd name="T73" fmla="*/ 3491 h 3491"/>
                <a:gd name="T74" fmla="*/ 1250 w 2743"/>
                <a:gd name="T75" fmla="*/ 3310 h 3491"/>
                <a:gd name="T76" fmla="*/ 1134 w 2743"/>
                <a:gd name="T77" fmla="*/ 3069 h 3491"/>
                <a:gd name="T78" fmla="*/ 1053 w 2743"/>
                <a:gd name="T79" fmla="*/ 2910 h 3491"/>
                <a:gd name="T80" fmla="*/ 915 w 2743"/>
                <a:gd name="T81" fmla="*/ 2816 h 3491"/>
                <a:gd name="T82" fmla="*/ 716 w 2743"/>
                <a:gd name="T83" fmla="*/ 2818 h 3491"/>
                <a:gd name="T84" fmla="*/ 470 w 2743"/>
                <a:gd name="T85" fmla="*/ 2829 h 3491"/>
                <a:gd name="T86" fmla="*/ 345 w 2743"/>
                <a:gd name="T87" fmla="*/ 2790 h 3491"/>
                <a:gd name="T88" fmla="*/ 300 w 2743"/>
                <a:gd name="T89" fmla="*/ 2733 h 3491"/>
                <a:gd name="T90" fmla="*/ 297 w 2743"/>
                <a:gd name="T91" fmla="*/ 2600 h 3491"/>
                <a:gd name="T92" fmla="*/ 294 w 2743"/>
                <a:gd name="T93" fmla="*/ 2489 h 3491"/>
                <a:gd name="T94" fmla="*/ 231 w 2743"/>
                <a:gd name="T95" fmla="*/ 2377 h 3491"/>
                <a:gd name="T96" fmla="*/ 237 w 2743"/>
                <a:gd name="T97" fmla="*/ 2317 h 3491"/>
                <a:gd name="T98" fmla="*/ 222 w 2743"/>
                <a:gd name="T99" fmla="*/ 2273 h 3491"/>
                <a:gd name="T100" fmla="*/ 173 w 2743"/>
                <a:gd name="T101" fmla="*/ 2224 h 3491"/>
                <a:gd name="T102" fmla="*/ 160 w 2743"/>
                <a:gd name="T103" fmla="*/ 2021 h 3491"/>
                <a:gd name="T104" fmla="*/ 71 w 2743"/>
                <a:gd name="T105" fmla="*/ 2000 h 3491"/>
                <a:gd name="T106" fmla="*/ 4 w 2743"/>
                <a:gd name="T107" fmla="*/ 1932 h 3491"/>
                <a:gd name="T108" fmla="*/ 10 w 2743"/>
                <a:gd name="T109" fmla="*/ 1869 h 3491"/>
                <a:gd name="T110" fmla="*/ 93 w 2743"/>
                <a:gd name="T111" fmla="*/ 1691 h 3491"/>
                <a:gd name="T112" fmla="*/ 170 w 2743"/>
                <a:gd name="T113" fmla="*/ 1547 h 3491"/>
                <a:gd name="T114" fmla="*/ 202 w 2743"/>
                <a:gd name="T115" fmla="*/ 1385 h 3491"/>
                <a:gd name="T116" fmla="*/ 142 w 2743"/>
                <a:gd name="T117" fmla="*/ 1228 h 3491"/>
                <a:gd name="T118" fmla="*/ 143 w 2743"/>
                <a:gd name="T119" fmla="*/ 865 h 3491"/>
                <a:gd name="T120" fmla="*/ 281 w 2743"/>
                <a:gd name="T121" fmla="*/ 524 h 3491"/>
                <a:gd name="T122" fmla="*/ 579 w 2743"/>
                <a:gd name="T123" fmla="*/ 220 h 3491"/>
                <a:gd name="T124" fmla="*/ 1004 w 2743"/>
                <a:gd name="T125" fmla="*/ 3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3" h="3491">
                  <a:moveTo>
                    <a:pt x="1316" y="184"/>
                  </a:moveTo>
                  <a:lnTo>
                    <a:pt x="1268" y="185"/>
                  </a:lnTo>
                  <a:lnTo>
                    <a:pt x="1217" y="188"/>
                  </a:lnTo>
                  <a:lnTo>
                    <a:pt x="1163" y="194"/>
                  </a:lnTo>
                  <a:lnTo>
                    <a:pt x="1108" y="201"/>
                  </a:lnTo>
                  <a:lnTo>
                    <a:pt x="1052" y="212"/>
                  </a:lnTo>
                  <a:lnTo>
                    <a:pt x="993" y="226"/>
                  </a:lnTo>
                  <a:lnTo>
                    <a:pt x="936" y="244"/>
                  </a:lnTo>
                  <a:lnTo>
                    <a:pt x="876" y="265"/>
                  </a:lnTo>
                  <a:lnTo>
                    <a:pt x="818" y="292"/>
                  </a:lnTo>
                  <a:lnTo>
                    <a:pt x="759" y="322"/>
                  </a:lnTo>
                  <a:lnTo>
                    <a:pt x="702" y="358"/>
                  </a:lnTo>
                  <a:lnTo>
                    <a:pt x="646" y="398"/>
                  </a:lnTo>
                  <a:lnTo>
                    <a:pt x="590" y="444"/>
                  </a:lnTo>
                  <a:lnTo>
                    <a:pt x="537" y="498"/>
                  </a:lnTo>
                  <a:lnTo>
                    <a:pt x="514" y="523"/>
                  </a:lnTo>
                  <a:lnTo>
                    <a:pt x="493" y="549"/>
                  </a:lnTo>
                  <a:lnTo>
                    <a:pt x="473" y="576"/>
                  </a:lnTo>
                  <a:lnTo>
                    <a:pt x="458" y="602"/>
                  </a:lnTo>
                  <a:lnTo>
                    <a:pt x="445" y="630"/>
                  </a:lnTo>
                  <a:lnTo>
                    <a:pt x="433" y="660"/>
                  </a:lnTo>
                  <a:lnTo>
                    <a:pt x="426" y="693"/>
                  </a:lnTo>
                  <a:lnTo>
                    <a:pt x="420" y="728"/>
                  </a:lnTo>
                  <a:lnTo>
                    <a:pt x="418" y="768"/>
                  </a:lnTo>
                  <a:lnTo>
                    <a:pt x="418" y="811"/>
                  </a:lnTo>
                  <a:lnTo>
                    <a:pt x="421" y="858"/>
                  </a:lnTo>
                  <a:lnTo>
                    <a:pt x="428" y="890"/>
                  </a:lnTo>
                  <a:lnTo>
                    <a:pt x="437" y="920"/>
                  </a:lnTo>
                  <a:lnTo>
                    <a:pt x="452" y="948"/>
                  </a:lnTo>
                  <a:lnTo>
                    <a:pt x="469" y="975"/>
                  </a:lnTo>
                  <a:lnTo>
                    <a:pt x="489" y="1000"/>
                  </a:lnTo>
                  <a:lnTo>
                    <a:pt x="512" y="1025"/>
                  </a:lnTo>
                  <a:lnTo>
                    <a:pt x="536" y="1051"/>
                  </a:lnTo>
                  <a:lnTo>
                    <a:pt x="566" y="1076"/>
                  </a:lnTo>
                  <a:lnTo>
                    <a:pt x="598" y="1098"/>
                  </a:lnTo>
                  <a:lnTo>
                    <a:pt x="632" y="1115"/>
                  </a:lnTo>
                  <a:lnTo>
                    <a:pt x="668" y="1127"/>
                  </a:lnTo>
                  <a:lnTo>
                    <a:pt x="706" y="1136"/>
                  </a:lnTo>
                  <a:lnTo>
                    <a:pt x="746" y="1143"/>
                  </a:lnTo>
                  <a:lnTo>
                    <a:pt x="787" y="1148"/>
                  </a:lnTo>
                  <a:lnTo>
                    <a:pt x="829" y="1151"/>
                  </a:lnTo>
                  <a:lnTo>
                    <a:pt x="871" y="1153"/>
                  </a:lnTo>
                  <a:lnTo>
                    <a:pt x="915" y="1155"/>
                  </a:lnTo>
                  <a:lnTo>
                    <a:pt x="959" y="1157"/>
                  </a:lnTo>
                  <a:lnTo>
                    <a:pt x="1003" y="1160"/>
                  </a:lnTo>
                  <a:lnTo>
                    <a:pt x="1048" y="1166"/>
                  </a:lnTo>
                  <a:lnTo>
                    <a:pt x="1091" y="1172"/>
                  </a:lnTo>
                  <a:lnTo>
                    <a:pt x="1135" y="1181"/>
                  </a:lnTo>
                  <a:lnTo>
                    <a:pt x="1177" y="1194"/>
                  </a:lnTo>
                  <a:lnTo>
                    <a:pt x="1219" y="1211"/>
                  </a:lnTo>
                  <a:lnTo>
                    <a:pt x="1259" y="1231"/>
                  </a:lnTo>
                  <a:lnTo>
                    <a:pt x="1298" y="1257"/>
                  </a:lnTo>
                  <a:lnTo>
                    <a:pt x="1311" y="1269"/>
                  </a:lnTo>
                  <a:lnTo>
                    <a:pt x="1323" y="1283"/>
                  </a:lnTo>
                  <a:lnTo>
                    <a:pt x="1334" y="1300"/>
                  </a:lnTo>
                  <a:lnTo>
                    <a:pt x="1343" y="1318"/>
                  </a:lnTo>
                  <a:lnTo>
                    <a:pt x="1352" y="1339"/>
                  </a:lnTo>
                  <a:lnTo>
                    <a:pt x="1359" y="1359"/>
                  </a:lnTo>
                  <a:lnTo>
                    <a:pt x="1366" y="1381"/>
                  </a:lnTo>
                  <a:lnTo>
                    <a:pt x="1374" y="1404"/>
                  </a:lnTo>
                  <a:lnTo>
                    <a:pt x="1382" y="1426"/>
                  </a:lnTo>
                  <a:lnTo>
                    <a:pt x="1391" y="1449"/>
                  </a:lnTo>
                  <a:lnTo>
                    <a:pt x="1400" y="1471"/>
                  </a:lnTo>
                  <a:lnTo>
                    <a:pt x="1411" y="1492"/>
                  </a:lnTo>
                  <a:lnTo>
                    <a:pt x="1423" y="1513"/>
                  </a:lnTo>
                  <a:lnTo>
                    <a:pt x="1437" y="1532"/>
                  </a:lnTo>
                  <a:lnTo>
                    <a:pt x="1453" y="1549"/>
                  </a:lnTo>
                  <a:lnTo>
                    <a:pt x="1472" y="1565"/>
                  </a:lnTo>
                  <a:lnTo>
                    <a:pt x="1493" y="1578"/>
                  </a:lnTo>
                  <a:lnTo>
                    <a:pt x="1517" y="1588"/>
                  </a:lnTo>
                  <a:lnTo>
                    <a:pt x="1545" y="1596"/>
                  </a:lnTo>
                  <a:lnTo>
                    <a:pt x="1576" y="1600"/>
                  </a:lnTo>
                  <a:lnTo>
                    <a:pt x="1611" y="1601"/>
                  </a:lnTo>
                  <a:lnTo>
                    <a:pt x="1633" y="1600"/>
                  </a:lnTo>
                  <a:lnTo>
                    <a:pt x="1657" y="1598"/>
                  </a:lnTo>
                  <a:lnTo>
                    <a:pt x="1674" y="1618"/>
                  </a:lnTo>
                  <a:lnTo>
                    <a:pt x="1690" y="1640"/>
                  </a:lnTo>
                  <a:lnTo>
                    <a:pt x="1705" y="1661"/>
                  </a:lnTo>
                  <a:lnTo>
                    <a:pt x="1718" y="1682"/>
                  </a:lnTo>
                  <a:lnTo>
                    <a:pt x="1731" y="1704"/>
                  </a:lnTo>
                  <a:lnTo>
                    <a:pt x="1745" y="1724"/>
                  </a:lnTo>
                  <a:lnTo>
                    <a:pt x="1759" y="1744"/>
                  </a:lnTo>
                  <a:lnTo>
                    <a:pt x="1773" y="1762"/>
                  </a:lnTo>
                  <a:lnTo>
                    <a:pt x="1787" y="1781"/>
                  </a:lnTo>
                  <a:lnTo>
                    <a:pt x="1804" y="1797"/>
                  </a:lnTo>
                  <a:lnTo>
                    <a:pt x="1823" y="1812"/>
                  </a:lnTo>
                  <a:lnTo>
                    <a:pt x="1844" y="1824"/>
                  </a:lnTo>
                  <a:lnTo>
                    <a:pt x="1867" y="1836"/>
                  </a:lnTo>
                  <a:lnTo>
                    <a:pt x="1893" y="1845"/>
                  </a:lnTo>
                  <a:lnTo>
                    <a:pt x="1922" y="1850"/>
                  </a:lnTo>
                  <a:lnTo>
                    <a:pt x="1954" y="1853"/>
                  </a:lnTo>
                  <a:lnTo>
                    <a:pt x="1992" y="1854"/>
                  </a:lnTo>
                  <a:lnTo>
                    <a:pt x="2050" y="1849"/>
                  </a:lnTo>
                  <a:lnTo>
                    <a:pt x="2106" y="1838"/>
                  </a:lnTo>
                  <a:lnTo>
                    <a:pt x="2162" y="1822"/>
                  </a:lnTo>
                  <a:lnTo>
                    <a:pt x="2214" y="1801"/>
                  </a:lnTo>
                  <a:lnTo>
                    <a:pt x="2264" y="1774"/>
                  </a:lnTo>
                  <a:lnTo>
                    <a:pt x="2312" y="1743"/>
                  </a:lnTo>
                  <a:lnTo>
                    <a:pt x="2355" y="1708"/>
                  </a:lnTo>
                  <a:lnTo>
                    <a:pt x="2396" y="1669"/>
                  </a:lnTo>
                  <a:lnTo>
                    <a:pt x="2433" y="1625"/>
                  </a:lnTo>
                  <a:lnTo>
                    <a:pt x="2466" y="1578"/>
                  </a:lnTo>
                  <a:lnTo>
                    <a:pt x="2494" y="1528"/>
                  </a:lnTo>
                  <a:lnTo>
                    <a:pt x="2518" y="1473"/>
                  </a:lnTo>
                  <a:lnTo>
                    <a:pt x="2537" y="1418"/>
                  </a:lnTo>
                  <a:lnTo>
                    <a:pt x="2552" y="1358"/>
                  </a:lnTo>
                  <a:lnTo>
                    <a:pt x="2560" y="1297"/>
                  </a:lnTo>
                  <a:lnTo>
                    <a:pt x="2564" y="1234"/>
                  </a:lnTo>
                  <a:lnTo>
                    <a:pt x="2561" y="1217"/>
                  </a:lnTo>
                  <a:lnTo>
                    <a:pt x="2560" y="1200"/>
                  </a:lnTo>
                  <a:lnTo>
                    <a:pt x="2560" y="1180"/>
                  </a:lnTo>
                  <a:lnTo>
                    <a:pt x="2560" y="1154"/>
                  </a:lnTo>
                  <a:lnTo>
                    <a:pt x="2558" y="1125"/>
                  </a:lnTo>
                  <a:lnTo>
                    <a:pt x="2555" y="1093"/>
                  </a:lnTo>
                  <a:lnTo>
                    <a:pt x="2549" y="1057"/>
                  </a:lnTo>
                  <a:lnTo>
                    <a:pt x="2540" y="1017"/>
                  </a:lnTo>
                  <a:lnTo>
                    <a:pt x="2529" y="975"/>
                  </a:lnTo>
                  <a:lnTo>
                    <a:pt x="2515" y="929"/>
                  </a:lnTo>
                  <a:lnTo>
                    <a:pt x="2495" y="881"/>
                  </a:lnTo>
                  <a:lnTo>
                    <a:pt x="2473" y="830"/>
                  </a:lnTo>
                  <a:lnTo>
                    <a:pt x="2446" y="777"/>
                  </a:lnTo>
                  <a:lnTo>
                    <a:pt x="2413" y="723"/>
                  </a:lnTo>
                  <a:lnTo>
                    <a:pt x="2374" y="666"/>
                  </a:lnTo>
                  <a:lnTo>
                    <a:pt x="2331" y="608"/>
                  </a:lnTo>
                  <a:lnTo>
                    <a:pt x="2280" y="549"/>
                  </a:lnTo>
                  <a:lnTo>
                    <a:pt x="2255" y="521"/>
                  </a:lnTo>
                  <a:lnTo>
                    <a:pt x="2230" y="494"/>
                  </a:lnTo>
                  <a:lnTo>
                    <a:pt x="2203" y="468"/>
                  </a:lnTo>
                  <a:lnTo>
                    <a:pt x="2174" y="441"/>
                  </a:lnTo>
                  <a:lnTo>
                    <a:pt x="2145" y="416"/>
                  </a:lnTo>
                  <a:lnTo>
                    <a:pt x="2113" y="390"/>
                  </a:lnTo>
                  <a:lnTo>
                    <a:pt x="2079" y="366"/>
                  </a:lnTo>
                  <a:lnTo>
                    <a:pt x="2042" y="343"/>
                  </a:lnTo>
                  <a:lnTo>
                    <a:pt x="2002" y="321"/>
                  </a:lnTo>
                  <a:lnTo>
                    <a:pt x="1960" y="299"/>
                  </a:lnTo>
                  <a:lnTo>
                    <a:pt x="1914" y="280"/>
                  </a:lnTo>
                  <a:lnTo>
                    <a:pt x="1865" y="262"/>
                  </a:lnTo>
                  <a:lnTo>
                    <a:pt x="1813" y="245"/>
                  </a:lnTo>
                  <a:lnTo>
                    <a:pt x="1756" y="230"/>
                  </a:lnTo>
                  <a:lnTo>
                    <a:pt x="1695" y="217"/>
                  </a:lnTo>
                  <a:lnTo>
                    <a:pt x="1629" y="206"/>
                  </a:lnTo>
                  <a:lnTo>
                    <a:pt x="1559" y="197"/>
                  </a:lnTo>
                  <a:lnTo>
                    <a:pt x="1483" y="190"/>
                  </a:lnTo>
                  <a:lnTo>
                    <a:pt x="1403" y="186"/>
                  </a:lnTo>
                  <a:lnTo>
                    <a:pt x="1316" y="184"/>
                  </a:lnTo>
                  <a:close/>
                  <a:moveTo>
                    <a:pt x="1328" y="0"/>
                  </a:moveTo>
                  <a:lnTo>
                    <a:pt x="1416" y="2"/>
                  </a:lnTo>
                  <a:lnTo>
                    <a:pt x="1499" y="7"/>
                  </a:lnTo>
                  <a:lnTo>
                    <a:pt x="1578" y="14"/>
                  </a:lnTo>
                  <a:lnTo>
                    <a:pt x="1652" y="24"/>
                  </a:lnTo>
                  <a:lnTo>
                    <a:pt x="1723" y="34"/>
                  </a:lnTo>
                  <a:lnTo>
                    <a:pt x="1787" y="48"/>
                  </a:lnTo>
                  <a:lnTo>
                    <a:pt x="1849" y="64"/>
                  </a:lnTo>
                  <a:lnTo>
                    <a:pt x="1908" y="81"/>
                  </a:lnTo>
                  <a:lnTo>
                    <a:pt x="1962" y="101"/>
                  </a:lnTo>
                  <a:lnTo>
                    <a:pt x="2013" y="122"/>
                  </a:lnTo>
                  <a:lnTo>
                    <a:pt x="2062" y="144"/>
                  </a:lnTo>
                  <a:lnTo>
                    <a:pt x="2106" y="168"/>
                  </a:lnTo>
                  <a:lnTo>
                    <a:pt x="2149" y="194"/>
                  </a:lnTo>
                  <a:lnTo>
                    <a:pt x="2189" y="219"/>
                  </a:lnTo>
                  <a:lnTo>
                    <a:pt x="2227" y="247"/>
                  </a:lnTo>
                  <a:lnTo>
                    <a:pt x="2263" y="275"/>
                  </a:lnTo>
                  <a:lnTo>
                    <a:pt x="2296" y="305"/>
                  </a:lnTo>
                  <a:lnTo>
                    <a:pt x="2329" y="333"/>
                  </a:lnTo>
                  <a:lnTo>
                    <a:pt x="2358" y="364"/>
                  </a:lnTo>
                  <a:lnTo>
                    <a:pt x="2388" y="395"/>
                  </a:lnTo>
                  <a:lnTo>
                    <a:pt x="2417" y="426"/>
                  </a:lnTo>
                  <a:lnTo>
                    <a:pt x="2473" y="493"/>
                  </a:lnTo>
                  <a:lnTo>
                    <a:pt x="2524" y="560"/>
                  </a:lnTo>
                  <a:lnTo>
                    <a:pt x="2568" y="626"/>
                  </a:lnTo>
                  <a:lnTo>
                    <a:pt x="2605" y="689"/>
                  </a:lnTo>
                  <a:lnTo>
                    <a:pt x="2637" y="751"/>
                  </a:lnTo>
                  <a:lnTo>
                    <a:pt x="2665" y="810"/>
                  </a:lnTo>
                  <a:lnTo>
                    <a:pt x="2686" y="868"/>
                  </a:lnTo>
                  <a:lnTo>
                    <a:pt x="2704" y="922"/>
                  </a:lnTo>
                  <a:lnTo>
                    <a:pt x="2718" y="974"/>
                  </a:lnTo>
                  <a:lnTo>
                    <a:pt x="2728" y="1023"/>
                  </a:lnTo>
                  <a:lnTo>
                    <a:pt x="2736" y="1068"/>
                  </a:lnTo>
                  <a:lnTo>
                    <a:pt x="2740" y="1109"/>
                  </a:lnTo>
                  <a:lnTo>
                    <a:pt x="2743" y="1147"/>
                  </a:lnTo>
                  <a:lnTo>
                    <a:pt x="2743" y="1180"/>
                  </a:lnTo>
                  <a:lnTo>
                    <a:pt x="2743" y="1210"/>
                  </a:lnTo>
                  <a:lnTo>
                    <a:pt x="2741" y="1233"/>
                  </a:lnTo>
                  <a:lnTo>
                    <a:pt x="2740" y="1252"/>
                  </a:lnTo>
                  <a:lnTo>
                    <a:pt x="2738" y="1267"/>
                  </a:lnTo>
                  <a:lnTo>
                    <a:pt x="2737" y="1276"/>
                  </a:lnTo>
                  <a:lnTo>
                    <a:pt x="2736" y="1279"/>
                  </a:lnTo>
                  <a:lnTo>
                    <a:pt x="2733" y="1309"/>
                  </a:lnTo>
                  <a:lnTo>
                    <a:pt x="2727" y="1341"/>
                  </a:lnTo>
                  <a:lnTo>
                    <a:pt x="2719" y="1375"/>
                  </a:lnTo>
                  <a:lnTo>
                    <a:pt x="2708" y="1410"/>
                  </a:lnTo>
                  <a:lnTo>
                    <a:pt x="2694" y="1445"/>
                  </a:lnTo>
                  <a:lnTo>
                    <a:pt x="2679" y="1483"/>
                  </a:lnTo>
                  <a:lnTo>
                    <a:pt x="2662" y="1519"/>
                  </a:lnTo>
                  <a:lnTo>
                    <a:pt x="2644" y="1556"/>
                  </a:lnTo>
                  <a:lnTo>
                    <a:pt x="2625" y="1594"/>
                  </a:lnTo>
                  <a:lnTo>
                    <a:pt x="2606" y="1630"/>
                  </a:lnTo>
                  <a:lnTo>
                    <a:pt x="2586" y="1665"/>
                  </a:lnTo>
                  <a:lnTo>
                    <a:pt x="2565" y="1701"/>
                  </a:lnTo>
                  <a:lnTo>
                    <a:pt x="2544" y="1735"/>
                  </a:lnTo>
                  <a:lnTo>
                    <a:pt x="2524" y="1767"/>
                  </a:lnTo>
                  <a:lnTo>
                    <a:pt x="2505" y="1797"/>
                  </a:lnTo>
                  <a:lnTo>
                    <a:pt x="2486" y="1825"/>
                  </a:lnTo>
                  <a:lnTo>
                    <a:pt x="2468" y="1851"/>
                  </a:lnTo>
                  <a:lnTo>
                    <a:pt x="2452" y="1875"/>
                  </a:lnTo>
                  <a:lnTo>
                    <a:pt x="2438" y="1895"/>
                  </a:lnTo>
                  <a:lnTo>
                    <a:pt x="2425" y="1913"/>
                  </a:lnTo>
                  <a:lnTo>
                    <a:pt x="2416" y="1927"/>
                  </a:lnTo>
                  <a:lnTo>
                    <a:pt x="2407" y="1936"/>
                  </a:lnTo>
                  <a:lnTo>
                    <a:pt x="2403" y="1943"/>
                  </a:lnTo>
                  <a:lnTo>
                    <a:pt x="2401" y="1945"/>
                  </a:lnTo>
                  <a:lnTo>
                    <a:pt x="2364" y="2004"/>
                  </a:lnTo>
                  <a:lnTo>
                    <a:pt x="2332" y="2060"/>
                  </a:lnTo>
                  <a:lnTo>
                    <a:pt x="2305" y="2116"/>
                  </a:lnTo>
                  <a:lnTo>
                    <a:pt x="2284" y="2168"/>
                  </a:lnTo>
                  <a:lnTo>
                    <a:pt x="2268" y="2219"/>
                  </a:lnTo>
                  <a:lnTo>
                    <a:pt x="2255" y="2267"/>
                  </a:lnTo>
                  <a:lnTo>
                    <a:pt x="2247" y="2313"/>
                  </a:lnTo>
                  <a:lnTo>
                    <a:pt x="2241" y="2357"/>
                  </a:lnTo>
                  <a:lnTo>
                    <a:pt x="2238" y="2397"/>
                  </a:lnTo>
                  <a:lnTo>
                    <a:pt x="2238" y="2435"/>
                  </a:lnTo>
                  <a:lnTo>
                    <a:pt x="2240" y="2469"/>
                  </a:lnTo>
                  <a:lnTo>
                    <a:pt x="2244" y="2500"/>
                  </a:lnTo>
                  <a:lnTo>
                    <a:pt x="2248" y="2528"/>
                  </a:lnTo>
                  <a:lnTo>
                    <a:pt x="2252" y="2551"/>
                  </a:lnTo>
                  <a:lnTo>
                    <a:pt x="2257" y="2571"/>
                  </a:lnTo>
                  <a:lnTo>
                    <a:pt x="2262" y="2586"/>
                  </a:lnTo>
                  <a:lnTo>
                    <a:pt x="2266" y="2598"/>
                  </a:lnTo>
                  <a:lnTo>
                    <a:pt x="2268" y="2606"/>
                  </a:lnTo>
                  <a:lnTo>
                    <a:pt x="2269" y="2608"/>
                  </a:lnTo>
                  <a:lnTo>
                    <a:pt x="2216" y="2622"/>
                  </a:lnTo>
                  <a:lnTo>
                    <a:pt x="2163" y="2641"/>
                  </a:lnTo>
                  <a:lnTo>
                    <a:pt x="2111" y="2663"/>
                  </a:lnTo>
                  <a:lnTo>
                    <a:pt x="2060" y="2690"/>
                  </a:lnTo>
                  <a:lnTo>
                    <a:pt x="2009" y="2720"/>
                  </a:lnTo>
                  <a:lnTo>
                    <a:pt x="1960" y="2752"/>
                  </a:lnTo>
                  <a:lnTo>
                    <a:pt x="1912" y="2787"/>
                  </a:lnTo>
                  <a:lnTo>
                    <a:pt x="1865" y="2823"/>
                  </a:lnTo>
                  <a:lnTo>
                    <a:pt x="1819" y="2863"/>
                  </a:lnTo>
                  <a:lnTo>
                    <a:pt x="1776" y="2903"/>
                  </a:lnTo>
                  <a:lnTo>
                    <a:pt x="1733" y="2945"/>
                  </a:lnTo>
                  <a:lnTo>
                    <a:pt x="1692" y="2987"/>
                  </a:lnTo>
                  <a:lnTo>
                    <a:pt x="1652" y="3029"/>
                  </a:lnTo>
                  <a:lnTo>
                    <a:pt x="1615" y="3073"/>
                  </a:lnTo>
                  <a:lnTo>
                    <a:pt x="1580" y="3116"/>
                  </a:lnTo>
                  <a:lnTo>
                    <a:pt x="1546" y="3157"/>
                  </a:lnTo>
                  <a:lnTo>
                    <a:pt x="1514" y="3199"/>
                  </a:lnTo>
                  <a:lnTo>
                    <a:pt x="1484" y="3239"/>
                  </a:lnTo>
                  <a:lnTo>
                    <a:pt x="1457" y="3277"/>
                  </a:lnTo>
                  <a:lnTo>
                    <a:pt x="1431" y="3313"/>
                  </a:lnTo>
                  <a:lnTo>
                    <a:pt x="1408" y="3346"/>
                  </a:lnTo>
                  <a:lnTo>
                    <a:pt x="1388" y="3378"/>
                  </a:lnTo>
                  <a:lnTo>
                    <a:pt x="1370" y="3406"/>
                  </a:lnTo>
                  <a:lnTo>
                    <a:pt x="1354" y="3431"/>
                  </a:lnTo>
                  <a:lnTo>
                    <a:pt x="1341" y="3452"/>
                  </a:lnTo>
                  <a:lnTo>
                    <a:pt x="1331" y="3469"/>
                  </a:lnTo>
                  <a:lnTo>
                    <a:pt x="1324" y="3482"/>
                  </a:lnTo>
                  <a:lnTo>
                    <a:pt x="1319" y="3489"/>
                  </a:lnTo>
                  <a:lnTo>
                    <a:pt x="1318" y="3491"/>
                  </a:lnTo>
                  <a:lnTo>
                    <a:pt x="1313" y="3475"/>
                  </a:lnTo>
                  <a:lnTo>
                    <a:pt x="1308" y="3454"/>
                  </a:lnTo>
                  <a:lnTo>
                    <a:pt x="1299" y="3431"/>
                  </a:lnTo>
                  <a:lnTo>
                    <a:pt x="1289" y="3404"/>
                  </a:lnTo>
                  <a:lnTo>
                    <a:pt x="1277" y="3375"/>
                  </a:lnTo>
                  <a:lnTo>
                    <a:pt x="1263" y="3343"/>
                  </a:lnTo>
                  <a:lnTo>
                    <a:pt x="1250" y="3310"/>
                  </a:lnTo>
                  <a:lnTo>
                    <a:pt x="1234" y="3276"/>
                  </a:lnTo>
                  <a:lnTo>
                    <a:pt x="1218" y="3242"/>
                  </a:lnTo>
                  <a:lnTo>
                    <a:pt x="1201" y="3205"/>
                  </a:lnTo>
                  <a:lnTo>
                    <a:pt x="1184" y="3170"/>
                  </a:lnTo>
                  <a:lnTo>
                    <a:pt x="1167" y="3136"/>
                  </a:lnTo>
                  <a:lnTo>
                    <a:pt x="1150" y="3102"/>
                  </a:lnTo>
                  <a:lnTo>
                    <a:pt x="1134" y="3069"/>
                  </a:lnTo>
                  <a:lnTo>
                    <a:pt x="1118" y="3038"/>
                  </a:lnTo>
                  <a:lnTo>
                    <a:pt x="1104" y="3009"/>
                  </a:lnTo>
                  <a:lnTo>
                    <a:pt x="1090" y="2982"/>
                  </a:lnTo>
                  <a:lnTo>
                    <a:pt x="1078" y="2959"/>
                  </a:lnTo>
                  <a:lnTo>
                    <a:pt x="1068" y="2939"/>
                  </a:lnTo>
                  <a:lnTo>
                    <a:pt x="1059" y="2922"/>
                  </a:lnTo>
                  <a:lnTo>
                    <a:pt x="1053" y="2910"/>
                  </a:lnTo>
                  <a:lnTo>
                    <a:pt x="1049" y="2902"/>
                  </a:lnTo>
                  <a:lnTo>
                    <a:pt x="1048" y="2899"/>
                  </a:lnTo>
                  <a:lnTo>
                    <a:pt x="1024" y="2873"/>
                  </a:lnTo>
                  <a:lnTo>
                    <a:pt x="999" y="2853"/>
                  </a:lnTo>
                  <a:lnTo>
                    <a:pt x="971" y="2837"/>
                  </a:lnTo>
                  <a:lnTo>
                    <a:pt x="943" y="2824"/>
                  </a:lnTo>
                  <a:lnTo>
                    <a:pt x="915" y="2816"/>
                  </a:lnTo>
                  <a:lnTo>
                    <a:pt x="885" y="2811"/>
                  </a:lnTo>
                  <a:lnTo>
                    <a:pt x="855" y="2808"/>
                  </a:lnTo>
                  <a:lnTo>
                    <a:pt x="825" y="2807"/>
                  </a:lnTo>
                  <a:lnTo>
                    <a:pt x="797" y="2808"/>
                  </a:lnTo>
                  <a:lnTo>
                    <a:pt x="769" y="2812"/>
                  </a:lnTo>
                  <a:lnTo>
                    <a:pt x="741" y="2815"/>
                  </a:lnTo>
                  <a:lnTo>
                    <a:pt x="716" y="2818"/>
                  </a:lnTo>
                  <a:lnTo>
                    <a:pt x="692" y="2822"/>
                  </a:lnTo>
                  <a:lnTo>
                    <a:pt x="670" y="2825"/>
                  </a:lnTo>
                  <a:lnTo>
                    <a:pt x="621" y="2830"/>
                  </a:lnTo>
                  <a:lnTo>
                    <a:pt x="578" y="2833"/>
                  </a:lnTo>
                  <a:lnTo>
                    <a:pt x="537" y="2833"/>
                  </a:lnTo>
                  <a:lnTo>
                    <a:pt x="502" y="2832"/>
                  </a:lnTo>
                  <a:lnTo>
                    <a:pt x="470" y="2829"/>
                  </a:lnTo>
                  <a:lnTo>
                    <a:pt x="443" y="2824"/>
                  </a:lnTo>
                  <a:lnTo>
                    <a:pt x="418" y="2820"/>
                  </a:lnTo>
                  <a:lnTo>
                    <a:pt x="398" y="2814"/>
                  </a:lnTo>
                  <a:lnTo>
                    <a:pt x="380" y="2808"/>
                  </a:lnTo>
                  <a:lnTo>
                    <a:pt x="366" y="2802"/>
                  </a:lnTo>
                  <a:lnTo>
                    <a:pt x="354" y="2796"/>
                  </a:lnTo>
                  <a:lnTo>
                    <a:pt x="345" y="2790"/>
                  </a:lnTo>
                  <a:lnTo>
                    <a:pt x="337" y="2785"/>
                  </a:lnTo>
                  <a:lnTo>
                    <a:pt x="333" y="2782"/>
                  </a:lnTo>
                  <a:lnTo>
                    <a:pt x="331" y="2779"/>
                  </a:lnTo>
                  <a:lnTo>
                    <a:pt x="330" y="2777"/>
                  </a:lnTo>
                  <a:lnTo>
                    <a:pt x="317" y="2767"/>
                  </a:lnTo>
                  <a:lnTo>
                    <a:pt x="307" y="2751"/>
                  </a:lnTo>
                  <a:lnTo>
                    <a:pt x="300" y="2733"/>
                  </a:lnTo>
                  <a:lnTo>
                    <a:pt x="295" y="2712"/>
                  </a:lnTo>
                  <a:lnTo>
                    <a:pt x="293" y="2691"/>
                  </a:lnTo>
                  <a:lnTo>
                    <a:pt x="292" y="2670"/>
                  </a:lnTo>
                  <a:lnTo>
                    <a:pt x="292" y="2649"/>
                  </a:lnTo>
                  <a:lnTo>
                    <a:pt x="293" y="2630"/>
                  </a:lnTo>
                  <a:lnTo>
                    <a:pt x="295" y="2613"/>
                  </a:lnTo>
                  <a:lnTo>
                    <a:pt x="297" y="2600"/>
                  </a:lnTo>
                  <a:lnTo>
                    <a:pt x="298" y="2592"/>
                  </a:lnTo>
                  <a:lnTo>
                    <a:pt x="298" y="2589"/>
                  </a:lnTo>
                  <a:lnTo>
                    <a:pt x="303" y="2564"/>
                  </a:lnTo>
                  <a:lnTo>
                    <a:pt x="305" y="2542"/>
                  </a:lnTo>
                  <a:lnTo>
                    <a:pt x="303" y="2522"/>
                  </a:lnTo>
                  <a:lnTo>
                    <a:pt x="300" y="2504"/>
                  </a:lnTo>
                  <a:lnTo>
                    <a:pt x="294" y="2489"/>
                  </a:lnTo>
                  <a:lnTo>
                    <a:pt x="286" y="2475"/>
                  </a:lnTo>
                  <a:lnTo>
                    <a:pt x="278" y="2463"/>
                  </a:lnTo>
                  <a:lnTo>
                    <a:pt x="270" y="2451"/>
                  </a:lnTo>
                  <a:lnTo>
                    <a:pt x="262" y="2440"/>
                  </a:lnTo>
                  <a:lnTo>
                    <a:pt x="247" y="2417"/>
                  </a:lnTo>
                  <a:lnTo>
                    <a:pt x="236" y="2395"/>
                  </a:lnTo>
                  <a:lnTo>
                    <a:pt x="231" y="2377"/>
                  </a:lnTo>
                  <a:lnTo>
                    <a:pt x="228" y="2361"/>
                  </a:lnTo>
                  <a:lnTo>
                    <a:pt x="228" y="2347"/>
                  </a:lnTo>
                  <a:lnTo>
                    <a:pt x="229" y="2337"/>
                  </a:lnTo>
                  <a:lnTo>
                    <a:pt x="231" y="2328"/>
                  </a:lnTo>
                  <a:lnTo>
                    <a:pt x="234" y="2323"/>
                  </a:lnTo>
                  <a:lnTo>
                    <a:pt x="236" y="2318"/>
                  </a:lnTo>
                  <a:lnTo>
                    <a:pt x="237" y="2317"/>
                  </a:lnTo>
                  <a:lnTo>
                    <a:pt x="244" y="2307"/>
                  </a:lnTo>
                  <a:lnTo>
                    <a:pt x="247" y="2297"/>
                  </a:lnTo>
                  <a:lnTo>
                    <a:pt x="247" y="2291"/>
                  </a:lnTo>
                  <a:lnTo>
                    <a:pt x="246" y="2285"/>
                  </a:lnTo>
                  <a:lnTo>
                    <a:pt x="245" y="2282"/>
                  </a:lnTo>
                  <a:lnTo>
                    <a:pt x="244" y="2281"/>
                  </a:lnTo>
                  <a:lnTo>
                    <a:pt x="222" y="2273"/>
                  </a:lnTo>
                  <a:lnTo>
                    <a:pt x="204" y="2263"/>
                  </a:lnTo>
                  <a:lnTo>
                    <a:pt x="192" y="2253"/>
                  </a:lnTo>
                  <a:lnTo>
                    <a:pt x="183" y="2244"/>
                  </a:lnTo>
                  <a:lnTo>
                    <a:pt x="178" y="2235"/>
                  </a:lnTo>
                  <a:lnTo>
                    <a:pt x="175" y="2229"/>
                  </a:lnTo>
                  <a:lnTo>
                    <a:pt x="174" y="2225"/>
                  </a:lnTo>
                  <a:lnTo>
                    <a:pt x="173" y="2224"/>
                  </a:lnTo>
                  <a:lnTo>
                    <a:pt x="175" y="2102"/>
                  </a:lnTo>
                  <a:lnTo>
                    <a:pt x="177" y="2078"/>
                  </a:lnTo>
                  <a:lnTo>
                    <a:pt x="176" y="2060"/>
                  </a:lnTo>
                  <a:lnTo>
                    <a:pt x="174" y="2045"/>
                  </a:lnTo>
                  <a:lnTo>
                    <a:pt x="169" y="2035"/>
                  </a:lnTo>
                  <a:lnTo>
                    <a:pt x="165" y="2026"/>
                  </a:lnTo>
                  <a:lnTo>
                    <a:pt x="160" y="2021"/>
                  </a:lnTo>
                  <a:lnTo>
                    <a:pt x="156" y="2016"/>
                  </a:lnTo>
                  <a:lnTo>
                    <a:pt x="151" y="2014"/>
                  </a:lnTo>
                  <a:lnTo>
                    <a:pt x="149" y="2013"/>
                  </a:lnTo>
                  <a:lnTo>
                    <a:pt x="148" y="2013"/>
                  </a:lnTo>
                  <a:lnTo>
                    <a:pt x="117" y="2011"/>
                  </a:lnTo>
                  <a:lnTo>
                    <a:pt x="92" y="2007"/>
                  </a:lnTo>
                  <a:lnTo>
                    <a:pt x="71" y="2000"/>
                  </a:lnTo>
                  <a:lnTo>
                    <a:pt x="52" y="1992"/>
                  </a:lnTo>
                  <a:lnTo>
                    <a:pt x="38" y="1982"/>
                  </a:lnTo>
                  <a:lnTo>
                    <a:pt x="26" y="1973"/>
                  </a:lnTo>
                  <a:lnTo>
                    <a:pt x="17" y="1962"/>
                  </a:lnTo>
                  <a:lnTo>
                    <a:pt x="11" y="1951"/>
                  </a:lnTo>
                  <a:lnTo>
                    <a:pt x="6" y="1941"/>
                  </a:lnTo>
                  <a:lnTo>
                    <a:pt x="4" y="1932"/>
                  </a:lnTo>
                  <a:lnTo>
                    <a:pt x="1" y="1924"/>
                  </a:lnTo>
                  <a:lnTo>
                    <a:pt x="0" y="1918"/>
                  </a:lnTo>
                  <a:lnTo>
                    <a:pt x="0" y="1914"/>
                  </a:lnTo>
                  <a:lnTo>
                    <a:pt x="0" y="1912"/>
                  </a:lnTo>
                  <a:lnTo>
                    <a:pt x="0" y="1901"/>
                  </a:lnTo>
                  <a:lnTo>
                    <a:pt x="4" y="1887"/>
                  </a:lnTo>
                  <a:lnTo>
                    <a:pt x="10" y="1869"/>
                  </a:lnTo>
                  <a:lnTo>
                    <a:pt x="17" y="1848"/>
                  </a:lnTo>
                  <a:lnTo>
                    <a:pt x="28" y="1825"/>
                  </a:lnTo>
                  <a:lnTo>
                    <a:pt x="39" y="1800"/>
                  </a:lnTo>
                  <a:lnTo>
                    <a:pt x="51" y="1773"/>
                  </a:lnTo>
                  <a:lnTo>
                    <a:pt x="65" y="1746"/>
                  </a:lnTo>
                  <a:lnTo>
                    <a:pt x="79" y="1719"/>
                  </a:lnTo>
                  <a:lnTo>
                    <a:pt x="93" y="1691"/>
                  </a:lnTo>
                  <a:lnTo>
                    <a:pt x="107" y="1664"/>
                  </a:lnTo>
                  <a:lnTo>
                    <a:pt x="121" y="1639"/>
                  </a:lnTo>
                  <a:lnTo>
                    <a:pt x="133" y="1615"/>
                  </a:lnTo>
                  <a:lnTo>
                    <a:pt x="145" y="1593"/>
                  </a:lnTo>
                  <a:lnTo>
                    <a:pt x="156" y="1575"/>
                  </a:lnTo>
                  <a:lnTo>
                    <a:pt x="164" y="1559"/>
                  </a:lnTo>
                  <a:lnTo>
                    <a:pt x="170" y="1547"/>
                  </a:lnTo>
                  <a:lnTo>
                    <a:pt x="175" y="1539"/>
                  </a:lnTo>
                  <a:lnTo>
                    <a:pt x="176" y="1537"/>
                  </a:lnTo>
                  <a:lnTo>
                    <a:pt x="191" y="1503"/>
                  </a:lnTo>
                  <a:lnTo>
                    <a:pt x="200" y="1471"/>
                  </a:lnTo>
                  <a:lnTo>
                    <a:pt x="206" y="1440"/>
                  </a:lnTo>
                  <a:lnTo>
                    <a:pt x="206" y="1411"/>
                  </a:lnTo>
                  <a:lnTo>
                    <a:pt x="202" y="1385"/>
                  </a:lnTo>
                  <a:lnTo>
                    <a:pt x="197" y="1359"/>
                  </a:lnTo>
                  <a:lnTo>
                    <a:pt x="189" y="1334"/>
                  </a:lnTo>
                  <a:lnTo>
                    <a:pt x="179" y="1311"/>
                  </a:lnTo>
                  <a:lnTo>
                    <a:pt x="169" y="1289"/>
                  </a:lnTo>
                  <a:lnTo>
                    <a:pt x="159" y="1267"/>
                  </a:lnTo>
                  <a:lnTo>
                    <a:pt x="149" y="1247"/>
                  </a:lnTo>
                  <a:lnTo>
                    <a:pt x="142" y="1228"/>
                  </a:lnTo>
                  <a:lnTo>
                    <a:pt x="135" y="1209"/>
                  </a:lnTo>
                  <a:lnTo>
                    <a:pt x="132" y="1190"/>
                  </a:lnTo>
                  <a:lnTo>
                    <a:pt x="127" y="1119"/>
                  </a:lnTo>
                  <a:lnTo>
                    <a:pt x="126" y="1051"/>
                  </a:lnTo>
                  <a:lnTo>
                    <a:pt x="128" y="985"/>
                  </a:lnTo>
                  <a:lnTo>
                    <a:pt x="133" y="924"/>
                  </a:lnTo>
                  <a:lnTo>
                    <a:pt x="143" y="865"/>
                  </a:lnTo>
                  <a:lnTo>
                    <a:pt x="155" y="809"/>
                  </a:lnTo>
                  <a:lnTo>
                    <a:pt x="169" y="756"/>
                  </a:lnTo>
                  <a:lnTo>
                    <a:pt x="187" y="705"/>
                  </a:lnTo>
                  <a:lnTo>
                    <a:pt x="208" y="657"/>
                  </a:lnTo>
                  <a:lnTo>
                    <a:pt x="230" y="611"/>
                  </a:lnTo>
                  <a:lnTo>
                    <a:pt x="254" y="566"/>
                  </a:lnTo>
                  <a:lnTo>
                    <a:pt x="281" y="524"/>
                  </a:lnTo>
                  <a:lnTo>
                    <a:pt x="310" y="484"/>
                  </a:lnTo>
                  <a:lnTo>
                    <a:pt x="341" y="444"/>
                  </a:lnTo>
                  <a:lnTo>
                    <a:pt x="371" y="407"/>
                  </a:lnTo>
                  <a:lnTo>
                    <a:pt x="404" y="371"/>
                  </a:lnTo>
                  <a:lnTo>
                    <a:pt x="461" y="315"/>
                  </a:lnTo>
                  <a:lnTo>
                    <a:pt x="519" y="265"/>
                  </a:lnTo>
                  <a:lnTo>
                    <a:pt x="579" y="220"/>
                  </a:lnTo>
                  <a:lnTo>
                    <a:pt x="638" y="181"/>
                  </a:lnTo>
                  <a:lnTo>
                    <a:pt x="700" y="145"/>
                  </a:lnTo>
                  <a:lnTo>
                    <a:pt x="760" y="116"/>
                  </a:lnTo>
                  <a:lnTo>
                    <a:pt x="822" y="89"/>
                  </a:lnTo>
                  <a:lnTo>
                    <a:pt x="884" y="68"/>
                  </a:lnTo>
                  <a:lnTo>
                    <a:pt x="944" y="49"/>
                  </a:lnTo>
                  <a:lnTo>
                    <a:pt x="1004" y="34"/>
                  </a:lnTo>
                  <a:lnTo>
                    <a:pt x="1063" y="23"/>
                  </a:lnTo>
                  <a:lnTo>
                    <a:pt x="1120" y="13"/>
                  </a:lnTo>
                  <a:lnTo>
                    <a:pt x="1176" y="7"/>
                  </a:lnTo>
                  <a:lnTo>
                    <a:pt x="1229" y="2"/>
                  </a:lnTo>
                  <a:lnTo>
                    <a:pt x="1279" y="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455466" y="9446915"/>
            <a:ext cx="1141354" cy="1141137"/>
            <a:chOff x="3588695" y="4625126"/>
            <a:chExt cx="741258" cy="741258"/>
          </a:xfrm>
        </p:grpSpPr>
        <p:sp>
          <p:nvSpPr>
            <p:cNvPr id="19" name="Oval 18"/>
            <p:cNvSpPr/>
            <p:nvPr/>
          </p:nvSpPr>
          <p:spPr>
            <a:xfrm>
              <a:off x="3588695" y="4625126"/>
              <a:ext cx="741258" cy="741258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803037" y="4837280"/>
              <a:ext cx="325210" cy="325894"/>
              <a:chOff x="3194050" y="3822700"/>
              <a:chExt cx="6042025" cy="6054725"/>
            </a:xfrm>
            <a:solidFill>
              <a:schemeClr val="bg1"/>
            </a:solidFill>
          </p:grpSpPr>
          <p:sp>
            <p:nvSpPr>
              <p:cNvPr id="28" name="Freeform 35"/>
              <p:cNvSpPr>
                <a:spLocks noEditPoints="1"/>
              </p:cNvSpPr>
              <p:nvPr/>
            </p:nvSpPr>
            <p:spPr bwMode="auto">
              <a:xfrm>
                <a:off x="3194050" y="3822700"/>
                <a:ext cx="6042025" cy="6054725"/>
              </a:xfrm>
              <a:custGeom>
                <a:avLst/>
                <a:gdLst>
                  <a:gd name="T0" fmla="*/ 3368 w 3806"/>
                  <a:gd name="T1" fmla="*/ 2779 h 3814"/>
                  <a:gd name="T2" fmla="*/ 240 w 3806"/>
                  <a:gd name="T3" fmla="*/ 438 h 3814"/>
                  <a:gd name="T4" fmla="*/ 3566 w 3806"/>
                  <a:gd name="T5" fmla="*/ 438 h 3814"/>
                  <a:gd name="T6" fmla="*/ 1930 w 3806"/>
                  <a:gd name="T7" fmla="*/ 2 h 3814"/>
                  <a:gd name="T8" fmla="*/ 1996 w 3806"/>
                  <a:gd name="T9" fmla="*/ 44 h 3814"/>
                  <a:gd name="T10" fmla="*/ 2023 w 3806"/>
                  <a:gd name="T11" fmla="*/ 120 h 3814"/>
                  <a:gd name="T12" fmla="*/ 3713 w 3806"/>
                  <a:gd name="T13" fmla="*/ 201 h 3814"/>
                  <a:gd name="T14" fmla="*/ 3780 w 3806"/>
                  <a:gd name="T15" fmla="*/ 243 h 3814"/>
                  <a:gd name="T16" fmla="*/ 3806 w 3806"/>
                  <a:gd name="T17" fmla="*/ 318 h 3814"/>
                  <a:gd name="T18" fmla="*/ 3793 w 3806"/>
                  <a:gd name="T19" fmla="*/ 768 h 3814"/>
                  <a:gd name="T20" fmla="*/ 3739 w 3806"/>
                  <a:gd name="T21" fmla="*/ 823 h 3814"/>
                  <a:gd name="T22" fmla="*/ 3608 w 3806"/>
                  <a:gd name="T23" fmla="*/ 836 h 3814"/>
                  <a:gd name="T24" fmla="*/ 3595 w 3806"/>
                  <a:gd name="T25" fmla="*/ 2952 h 3814"/>
                  <a:gd name="T26" fmla="*/ 3541 w 3806"/>
                  <a:gd name="T27" fmla="*/ 3008 h 3814"/>
                  <a:gd name="T28" fmla="*/ 2143 w 3806"/>
                  <a:gd name="T29" fmla="*/ 3020 h 3814"/>
                  <a:gd name="T30" fmla="*/ 2614 w 3806"/>
                  <a:gd name="T31" fmla="*/ 3665 h 3814"/>
                  <a:gd name="T32" fmla="*/ 2610 w 3806"/>
                  <a:gd name="T33" fmla="*/ 3733 h 3814"/>
                  <a:gd name="T34" fmla="*/ 2570 w 3806"/>
                  <a:gd name="T35" fmla="*/ 3790 h 3814"/>
                  <a:gd name="T36" fmla="*/ 2498 w 3806"/>
                  <a:gd name="T37" fmla="*/ 3814 h 3814"/>
                  <a:gd name="T38" fmla="*/ 2435 w 3806"/>
                  <a:gd name="T39" fmla="*/ 3796 h 3814"/>
                  <a:gd name="T40" fmla="*/ 2023 w 3806"/>
                  <a:gd name="T41" fmla="*/ 3260 h 3814"/>
                  <a:gd name="T42" fmla="*/ 2010 w 3806"/>
                  <a:gd name="T43" fmla="*/ 3746 h 3814"/>
                  <a:gd name="T44" fmla="*/ 1956 w 3806"/>
                  <a:gd name="T45" fmla="*/ 3802 h 3814"/>
                  <a:gd name="T46" fmla="*/ 1876 w 3806"/>
                  <a:gd name="T47" fmla="*/ 3810 h 3814"/>
                  <a:gd name="T48" fmla="*/ 1809 w 3806"/>
                  <a:gd name="T49" fmla="*/ 3768 h 3814"/>
                  <a:gd name="T50" fmla="*/ 1783 w 3806"/>
                  <a:gd name="T51" fmla="*/ 3694 h 3814"/>
                  <a:gd name="T52" fmla="*/ 1389 w 3806"/>
                  <a:gd name="T53" fmla="*/ 3783 h 3814"/>
                  <a:gd name="T54" fmla="*/ 1331 w 3806"/>
                  <a:gd name="T55" fmla="*/ 3813 h 3814"/>
                  <a:gd name="T56" fmla="*/ 1259 w 3806"/>
                  <a:gd name="T57" fmla="*/ 3803 h 3814"/>
                  <a:gd name="T58" fmla="*/ 1205 w 3806"/>
                  <a:gd name="T59" fmla="*/ 3754 h 3814"/>
                  <a:gd name="T60" fmla="*/ 1189 w 3806"/>
                  <a:gd name="T61" fmla="*/ 3687 h 3814"/>
                  <a:gd name="T62" fmla="*/ 1212 w 3806"/>
                  <a:gd name="T63" fmla="*/ 3622 h 3814"/>
                  <a:gd name="T64" fmla="*/ 290 w 3806"/>
                  <a:gd name="T65" fmla="*/ 3016 h 3814"/>
                  <a:gd name="T66" fmla="*/ 224 w 3806"/>
                  <a:gd name="T67" fmla="*/ 2974 h 3814"/>
                  <a:gd name="T68" fmla="*/ 198 w 3806"/>
                  <a:gd name="T69" fmla="*/ 2900 h 3814"/>
                  <a:gd name="T70" fmla="*/ 93 w 3806"/>
                  <a:gd name="T71" fmla="*/ 832 h 3814"/>
                  <a:gd name="T72" fmla="*/ 27 w 3806"/>
                  <a:gd name="T73" fmla="*/ 791 h 3814"/>
                  <a:gd name="T74" fmla="*/ 0 w 3806"/>
                  <a:gd name="T75" fmla="*/ 715 h 3814"/>
                  <a:gd name="T76" fmla="*/ 12 w 3806"/>
                  <a:gd name="T77" fmla="*/ 265 h 3814"/>
                  <a:gd name="T78" fmla="*/ 67 w 3806"/>
                  <a:gd name="T79" fmla="*/ 210 h 3814"/>
                  <a:gd name="T80" fmla="*/ 1783 w 3806"/>
                  <a:gd name="T81" fmla="*/ 197 h 3814"/>
                  <a:gd name="T82" fmla="*/ 1795 w 3806"/>
                  <a:gd name="T83" fmla="*/ 67 h 3814"/>
                  <a:gd name="T84" fmla="*/ 1850 w 3806"/>
                  <a:gd name="T85" fmla="*/ 11 h 3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06" h="3814">
                    <a:moveTo>
                      <a:pt x="439" y="836"/>
                    </a:moveTo>
                    <a:lnTo>
                      <a:pt x="439" y="2779"/>
                    </a:lnTo>
                    <a:lnTo>
                      <a:pt x="3368" y="2779"/>
                    </a:lnTo>
                    <a:lnTo>
                      <a:pt x="3368" y="836"/>
                    </a:lnTo>
                    <a:lnTo>
                      <a:pt x="439" y="836"/>
                    </a:lnTo>
                    <a:close/>
                    <a:moveTo>
                      <a:pt x="240" y="438"/>
                    </a:moveTo>
                    <a:lnTo>
                      <a:pt x="240" y="595"/>
                    </a:lnTo>
                    <a:lnTo>
                      <a:pt x="3566" y="595"/>
                    </a:lnTo>
                    <a:lnTo>
                      <a:pt x="3566" y="438"/>
                    </a:lnTo>
                    <a:lnTo>
                      <a:pt x="240" y="438"/>
                    </a:lnTo>
                    <a:close/>
                    <a:moveTo>
                      <a:pt x="1903" y="0"/>
                    </a:moveTo>
                    <a:lnTo>
                      <a:pt x="1930" y="2"/>
                    </a:lnTo>
                    <a:lnTo>
                      <a:pt x="1956" y="11"/>
                    </a:lnTo>
                    <a:lnTo>
                      <a:pt x="1978" y="25"/>
                    </a:lnTo>
                    <a:lnTo>
                      <a:pt x="1996" y="44"/>
                    </a:lnTo>
                    <a:lnTo>
                      <a:pt x="2010" y="67"/>
                    </a:lnTo>
                    <a:lnTo>
                      <a:pt x="2020" y="92"/>
                    </a:lnTo>
                    <a:lnTo>
                      <a:pt x="2023" y="120"/>
                    </a:lnTo>
                    <a:lnTo>
                      <a:pt x="2023" y="197"/>
                    </a:lnTo>
                    <a:lnTo>
                      <a:pt x="3686" y="197"/>
                    </a:lnTo>
                    <a:lnTo>
                      <a:pt x="3713" y="201"/>
                    </a:lnTo>
                    <a:lnTo>
                      <a:pt x="3739" y="210"/>
                    </a:lnTo>
                    <a:lnTo>
                      <a:pt x="3761" y="224"/>
                    </a:lnTo>
                    <a:lnTo>
                      <a:pt x="3780" y="243"/>
                    </a:lnTo>
                    <a:lnTo>
                      <a:pt x="3793" y="265"/>
                    </a:lnTo>
                    <a:lnTo>
                      <a:pt x="3803" y="291"/>
                    </a:lnTo>
                    <a:lnTo>
                      <a:pt x="3806" y="318"/>
                    </a:lnTo>
                    <a:lnTo>
                      <a:pt x="3806" y="715"/>
                    </a:lnTo>
                    <a:lnTo>
                      <a:pt x="3803" y="743"/>
                    </a:lnTo>
                    <a:lnTo>
                      <a:pt x="3793" y="768"/>
                    </a:lnTo>
                    <a:lnTo>
                      <a:pt x="3780" y="791"/>
                    </a:lnTo>
                    <a:lnTo>
                      <a:pt x="3761" y="809"/>
                    </a:lnTo>
                    <a:lnTo>
                      <a:pt x="3739" y="823"/>
                    </a:lnTo>
                    <a:lnTo>
                      <a:pt x="3713" y="832"/>
                    </a:lnTo>
                    <a:lnTo>
                      <a:pt x="3686" y="836"/>
                    </a:lnTo>
                    <a:lnTo>
                      <a:pt x="3608" y="836"/>
                    </a:lnTo>
                    <a:lnTo>
                      <a:pt x="3608" y="2900"/>
                    </a:lnTo>
                    <a:lnTo>
                      <a:pt x="3604" y="2927"/>
                    </a:lnTo>
                    <a:lnTo>
                      <a:pt x="3595" y="2952"/>
                    </a:lnTo>
                    <a:lnTo>
                      <a:pt x="3581" y="2974"/>
                    </a:lnTo>
                    <a:lnTo>
                      <a:pt x="3563" y="2993"/>
                    </a:lnTo>
                    <a:lnTo>
                      <a:pt x="3541" y="3008"/>
                    </a:lnTo>
                    <a:lnTo>
                      <a:pt x="3515" y="3016"/>
                    </a:lnTo>
                    <a:lnTo>
                      <a:pt x="3487" y="3020"/>
                    </a:lnTo>
                    <a:lnTo>
                      <a:pt x="2143" y="3020"/>
                    </a:lnTo>
                    <a:lnTo>
                      <a:pt x="2593" y="3622"/>
                    </a:lnTo>
                    <a:lnTo>
                      <a:pt x="2606" y="3643"/>
                    </a:lnTo>
                    <a:lnTo>
                      <a:pt x="2614" y="3665"/>
                    </a:lnTo>
                    <a:lnTo>
                      <a:pt x="2617" y="3687"/>
                    </a:lnTo>
                    <a:lnTo>
                      <a:pt x="2616" y="3710"/>
                    </a:lnTo>
                    <a:lnTo>
                      <a:pt x="2610" y="3733"/>
                    </a:lnTo>
                    <a:lnTo>
                      <a:pt x="2601" y="3754"/>
                    </a:lnTo>
                    <a:lnTo>
                      <a:pt x="2587" y="3773"/>
                    </a:lnTo>
                    <a:lnTo>
                      <a:pt x="2570" y="3790"/>
                    </a:lnTo>
                    <a:lnTo>
                      <a:pt x="2546" y="3803"/>
                    </a:lnTo>
                    <a:lnTo>
                      <a:pt x="2522" y="3811"/>
                    </a:lnTo>
                    <a:lnTo>
                      <a:pt x="2498" y="3814"/>
                    </a:lnTo>
                    <a:lnTo>
                      <a:pt x="2476" y="3813"/>
                    </a:lnTo>
                    <a:lnTo>
                      <a:pt x="2455" y="3806"/>
                    </a:lnTo>
                    <a:lnTo>
                      <a:pt x="2435" y="3796"/>
                    </a:lnTo>
                    <a:lnTo>
                      <a:pt x="2416" y="3783"/>
                    </a:lnTo>
                    <a:lnTo>
                      <a:pt x="2401" y="3766"/>
                    </a:lnTo>
                    <a:lnTo>
                      <a:pt x="2023" y="3260"/>
                    </a:lnTo>
                    <a:lnTo>
                      <a:pt x="2023" y="3694"/>
                    </a:lnTo>
                    <a:lnTo>
                      <a:pt x="2020" y="3721"/>
                    </a:lnTo>
                    <a:lnTo>
                      <a:pt x="2010" y="3746"/>
                    </a:lnTo>
                    <a:lnTo>
                      <a:pt x="1996" y="3768"/>
                    </a:lnTo>
                    <a:lnTo>
                      <a:pt x="1978" y="3787"/>
                    </a:lnTo>
                    <a:lnTo>
                      <a:pt x="1956" y="3802"/>
                    </a:lnTo>
                    <a:lnTo>
                      <a:pt x="1930" y="3810"/>
                    </a:lnTo>
                    <a:lnTo>
                      <a:pt x="1903" y="3814"/>
                    </a:lnTo>
                    <a:lnTo>
                      <a:pt x="1876" y="3810"/>
                    </a:lnTo>
                    <a:lnTo>
                      <a:pt x="1850" y="3802"/>
                    </a:lnTo>
                    <a:lnTo>
                      <a:pt x="1828" y="3787"/>
                    </a:lnTo>
                    <a:lnTo>
                      <a:pt x="1809" y="3768"/>
                    </a:lnTo>
                    <a:lnTo>
                      <a:pt x="1795" y="3746"/>
                    </a:lnTo>
                    <a:lnTo>
                      <a:pt x="1785" y="3721"/>
                    </a:lnTo>
                    <a:lnTo>
                      <a:pt x="1783" y="3694"/>
                    </a:lnTo>
                    <a:lnTo>
                      <a:pt x="1783" y="3260"/>
                    </a:lnTo>
                    <a:lnTo>
                      <a:pt x="1405" y="3766"/>
                    </a:lnTo>
                    <a:lnTo>
                      <a:pt x="1389" y="3783"/>
                    </a:lnTo>
                    <a:lnTo>
                      <a:pt x="1371" y="3796"/>
                    </a:lnTo>
                    <a:lnTo>
                      <a:pt x="1351" y="3806"/>
                    </a:lnTo>
                    <a:lnTo>
                      <a:pt x="1331" y="3813"/>
                    </a:lnTo>
                    <a:lnTo>
                      <a:pt x="1309" y="3814"/>
                    </a:lnTo>
                    <a:lnTo>
                      <a:pt x="1283" y="3811"/>
                    </a:lnTo>
                    <a:lnTo>
                      <a:pt x="1259" y="3803"/>
                    </a:lnTo>
                    <a:lnTo>
                      <a:pt x="1237" y="3790"/>
                    </a:lnTo>
                    <a:lnTo>
                      <a:pt x="1218" y="3773"/>
                    </a:lnTo>
                    <a:lnTo>
                      <a:pt x="1205" y="3754"/>
                    </a:lnTo>
                    <a:lnTo>
                      <a:pt x="1195" y="3733"/>
                    </a:lnTo>
                    <a:lnTo>
                      <a:pt x="1190" y="3710"/>
                    </a:lnTo>
                    <a:lnTo>
                      <a:pt x="1189" y="3687"/>
                    </a:lnTo>
                    <a:lnTo>
                      <a:pt x="1193" y="3665"/>
                    </a:lnTo>
                    <a:lnTo>
                      <a:pt x="1200" y="3643"/>
                    </a:lnTo>
                    <a:lnTo>
                      <a:pt x="1212" y="3622"/>
                    </a:lnTo>
                    <a:lnTo>
                      <a:pt x="1662" y="3020"/>
                    </a:lnTo>
                    <a:lnTo>
                      <a:pt x="318" y="3020"/>
                    </a:lnTo>
                    <a:lnTo>
                      <a:pt x="290" y="3016"/>
                    </a:lnTo>
                    <a:lnTo>
                      <a:pt x="266" y="3008"/>
                    </a:lnTo>
                    <a:lnTo>
                      <a:pt x="242" y="2993"/>
                    </a:lnTo>
                    <a:lnTo>
                      <a:pt x="224" y="2974"/>
                    </a:lnTo>
                    <a:lnTo>
                      <a:pt x="210" y="2952"/>
                    </a:lnTo>
                    <a:lnTo>
                      <a:pt x="201" y="2927"/>
                    </a:lnTo>
                    <a:lnTo>
                      <a:pt x="198" y="2900"/>
                    </a:lnTo>
                    <a:lnTo>
                      <a:pt x="198" y="836"/>
                    </a:lnTo>
                    <a:lnTo>
                      <a:pt x="119" y="836"/>
                    </a:lnTo>
                    <a:lnTo>
                      <a:pt x="93" y="832"/>
                    </a:lnTo>
                    <a:lnTo>
                      <a:pt x="67" y="823"/>
                    </a:lnTo>
                    <a:lnTo>
                      <a:pt x="45" y="809"/>
                    </a:lnTo>
                    <a:lnTo>
                      <a:pt x="27" y="791"/>
                    </a:lnTo>
                    <a:lnTo>
                      <a:pt x="12" y="768"/>
                    </a:lnTo>
                    <a:lnTo>
                      <a:pt x="3" y="743"/>
                    </a:lnTo>
                    <a:lnTo>
                      <a:pt x="0" y="715"/>
                    </a:lnTo>
                    <a:lnTo>
                      <a:pt x="0" y="318"/>
                    </a:lnTo>
                    <a:lnTo>
                      <a:pt x="3" y="291"/>
                    </a:lnTo>
                    <a:lnTo>
                      <a:pt x="12" y="265"/>
                    </a:lnTo>
                    <a:lnTo>
                      <a:pt x="27" y="243"/>
                    </a:lnTo>
                    <a:lnTo>
                      <a:pt x="45" y="224"/>
                    </a:lnTo>
                    <a:lnTo>
                      <a:pt x="67" y="210"/>
                    </a:lnTo>
                    <a:lnTo>
                      <a:pt x="93" y="201"/>
                    </a:lnTo>
                    <a:lnTo>
                      <a:pt x="119" y="197"/>
                    </a:lnTo>
                    <a:lnTo>
                      <a:pt x="1783" y="197"/>
                    </a:lnTo>
                    <a:lnTo>
                      <a:pt x="1783" y="120"/>
                    </a:lnTo>
                    <a:lnTo>
                      <a:pt x="1785" y="92"/>
                    </a:lnTo>
                    <a:lnTo>
                      <a:pt x="1795" y="67"/>
                    </a:lnTo>
                    <a:lnTo>
                      <a:pt x="1809" y="44"/>
                    </a:lnTo>
                    <a:lnTo>
                      <a:pt x="1828" y="25"/>
                    </a:lnTo>
                    <a:lnTo>
                      <a:pt x="1850" y="11"/>
                    </a:lnTo>
                    <a:lnTo>
                      <a:pt x="1876" y="2"/>
                    </a:lnTo>
                    <a:lnTo>
                      <a:pt x="190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33" tIns="45716" rIns="91433" bIns="45716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IN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36"/>
              <p:cNvSpPr/>
              <p:nvPr/>
            </p:nvSpPr>
            <p:spPr bwMode="auto">
              <a:xfrm>
                <a:off x="4451350" y="6343650"/>
                <a:ext cx="3211513" cy="382588"/>
              </a:xfrm>
              <a:custGeom>
                <a:avLst/>
                <a:gdLst>
                  <a:gd name="T0" fmla="*/ 120 w 2023"/>
                  <a:gd name="T1" fmla="*/ 0 h 241"/>
                  <a:gd name="T2" fmla="*/ 1903 w 2023"/>
                  <a:gd name="T3" fmla="*/ 0 h 241"/>
                  <a:gd name="T4" fmla="*/ 1931 w 2023"/>
                  <a:gd name="T5" fmla="*/ 2 h 241"/>
                  <a:gd name="T6" fmla="*/ 1956 w 2023"/>
                  <a:gd name="T7" fmla="*/ 12 h 241"/>
                  <a:gd name="T8" fmla="*/ 1978 w 2023"/>
                  <a:gd name="T9" fmla="*/ 26 h 241"/>
                  <a:gd name="T10" fmla="*/ 1997 w 2023"/>
                  <a:gd name="T11" fmla="*/ 44 h 241"/>
                  <a:gd name="T12" fmla="*/ 2011 w 2023"/>
                  <a:gd name="T13" fmla="*/ 68 h 241"/>
                  <a:gd name="T14" fmla="*/ 2020 w 2023"/>
                  <a:gd name="T15" fmla="*/ 92 h 241"/>
                  <a:gd name="T16" fmla="*/ 2023 w 2023"/>
                  <a:gd name="T17" fmla="*/ 120 h 241"/>
                  <a:gd name="T18" fmla="*/ 2020 w 2023"/>
                  <a:gd name="T19" fmla="*/ 148 h 241"/>
                  <a:gd name="T20" fmla="*/ 2011 w 2023"/>
                  <a:gd name="T21" fmla="*/ 173 h 241"/>
                  <a:gd name="T22" fmla="*/ 1997 w 2023"/>
                  <a:gd name="T23" fmla="*/ 196 h 241"/>
                  <a:gd name="T24" fmla="*/ 1978 w 2023"/>
                  <a:gd name="T25" fmla="*/ 214 h 241"/>
                  <a:gd name="T26" fmla="*/ 1956 w 2023"/>
                  <a:gd name="T27" fmla="*/ 228 h 241"/>
                  <a:gd name="T28" fmla="*/ 1931 w 2023"/>
                  <a:gd name="T29" fmla="*/ 237 h 241"/>
                  <a:gd name="T30" fmla="*/ 1903 w 2023"/>
                  <a:gd name="T31" fmla="*/ 241 h 241"/>
                  <a:gd name="T32" fmla="*/ 120 w 2023"/>
                  <a:gd name="T33" fmla="*/ 241 h 241"/>
                  <a:gd name="T34" fmla="*/ 93 w 2023"/>
                  <a:gd name="T35" fmla="*/ 237 h 241"/>
                  <a:gd name="T36" fmla="*/ 68 w 2023"/>
                  <a:gd name="T37" fmla="*/ 228 h 241"/>
                  <a:gd name="T38" fmla="*/ 46 w 2023"/>
                  <a:gd name="T39" fmla="*/ 214 h 241"/>
                  <a:gd name="T40" fmla="*/ 27 w 2023"/>
                  <a:gd name="T41" fmla="*/ 196 h 241"/>
                  <a:gd name="T42" fmla="*/ 12 w 2023"/>
                  <a:gd name="T43" fmla="*/ 173 h 241"/>
                  <a:gd name="T44" fmla="*/ 4 w 2023"/>
                  <a:gd name="T45" fmla="*/ 148 h 241"/>
                  <a:gd name="T46" fmla="*/ 0 w 2023"/>
                  <a:gd name="T47" fmla="*/ 120 h 241"/>
                  <a:gd name="T48" fmla="*/ 4 w 2023"/>
                  <a:gd name="T49" fmla="*/ 92 h 241"/>
                  <a:gd name="T50" fmla="*/ 12 w 2023"/>
                  <a:gd name="T51" fmla="*/ 68 h 241"/>
                  <a:gd name="T52" fmla="*/ 27 w 2023"/>
                  <a:gd name="T53" fmla="*/ 44 h 241"/>
                  <a:gd name="T54" fmla="*/ 46 w 2023"/>
                  <a:gd name="T55" fmla="*/ 26 h 241"/>
                  <a:gd name="T56" fmla="*/ 68 w 2023"/>
                  <a:gd name="T57" fmla="*/ 12 h 241"/>
                  <a:gd name="T58" fmla="*/ 93 w 2023"/>
                  <a:gd name="T59" fmla="*/ 2 h 241"/>
                  <a:gd name="T60" fmla="*/ 120 w 2023"/>
                  <a:gd name="T6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23" h="241">
                    <a:moveTo>
                      <a:pt x="120" y="0"/>
                    </a:moveTo>
                    <a:lnTo>
                      <a:pt x="1903" y="0"/>
                    </a:lnTo>
                    <a:lnTo>
                      <a:pt x="1931" y="2"/>
                    </a:lnTo>
                    <a:lnTo>
                      <a:pt x="1956" y="12"/>
                    </a:lnTo>
                    <a:lnTo>
                      <a:pt x="1978" y="26"/>
                    </a:lnTo>
                    <a:lnTo>
                      <a:pt x="1997" y="44"/>
                    </a:lnTo>
                    <a:lnTo>
                      <a:pt x="2011" y="68"/>
                    </a:lnTo>
                    <a:lnTo>
                      <a:pt x="2020" y="92"/>
                    </a:lnTo>
                    <a:lnTo>
                      <a:pt x="2023" y="120"/>
                    </a:lnTo>
                    <a:lnTo>
                      <a:pt x="2020" y="148"/>
                    </a:lnTo>
                    <a:lnTo>
                      <a:pt x="2011" y="173"/>
                    </a:lnTo>
                    <a:lnTo>
                      <a:pt x="1997" y="196"/>
                    </a:lnTo>
                    <a:lnTo>
                      <a:pt x="1978" y="214"/>
                    </a:lnTo>
                    <a:lnTo>
                      <a:pt x="1956" y="228"/>
                    </a:lnTo>
                    <a:lnTo>
                      <a:pt x="1931" y="237"/>
                    </a:lnTo>
                    <a:lnTo>
                      <a:pt x="1903" y="241"/>
                    </a:lnTo>
                    <a:lnTo>
                      <a:pt x="120" y="241"/>
                    </a:lnTo>
                    <a:lnTo>
                      <a:pt x="93" y="237"/>
                    </a:lnTo>
                    <a:lnTo>
                      <a:pt x="68" y="228"/>
                    </a:lnTo>
                    <a:lnTo>
                      <a:pt x="46" y="214"/>
                    </a:lnTo>
                    <a:lnTo>
                      <a:pt x="27" y="196"/>
                    </a:lnTo>
                    <a:lnTo>
                      <a:pt x="12" y="173"/>
                    </a:lnTo>
                    <a:lnTo>
                      <a:pt x="4" y="148"/>
                    </a:lnTo>
                    <a:lnTo>
                      <a:pt x="0" y="120"/>
                    </a:lnTo>
                    <a:lnTo>
                      <a:pt x="4" y="92"/>
                    </a:lnTo>
                    <a:lnTo>
                      <a:pt x="12" y="68"/>
                    </a:lnTo>
                    <a:lnTo>
                      <a:pt x="27" y="44"/>
                    </a:lnTo>
                    <a:lnTo>
                      <a:pt x="46" y="26"/>
                    </a:lnTo>
                    <a:lnTo>
                      <a:pt x="68" y="12"/>
                    </a:lnTo>
                    <a:lnTo>
                      <a:pt x="93" y="2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33" tIns="45716" rIns="91433" bIns="45716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IN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37"/>
              <p:cNvSpPr/>
              <p:nvPr/>
            </p:nvSpPr>
            <p:spPr bwMode="auto">
              <a:xfrm>
                <a:off x="4451350" y="5711825"/>
                <a:ext cx="1009650" cy="382588"/>
              </a:xfrm>
              <a:custGeom>
                <a:avLst/>
                <a:gdLst>
                  <a:gd name="T0" fmla="*/ 120 w 636"/>
                  <a:gd name="T1" fmla="*/ 0 h 241"/>
                  <a:gd name="T2" fmla="*/ 517 w 636"/>
                  <a:gd name="T3" fmla="*/ 0 h 241"/>
                  <a:gd name="T4" fmla="*/ 544 w 636"/>
                  <a:gd name="T5" fmla="*/ 4 h 241"/>
                  <a:gd name="T6" fmla="*/ 569 w 636"/>
                  <a:gd name="T7" fmla="*/ 13 h 241"/>
                  <a:gd name="T8" fmla="*/ 592 w 636"/>
                  <a:gd name="T9" fmla="*/ 27 h 241"/>
                  <a:gd name="T10" fmla="*/ 611 w 636"/>
                  <a:gd name="T11" fmla="*/ 46 h 241"/>
                  <a:gd name="T12" fmla="*/ 624 w 636"/>
                  <a:gd name="T13" fmla="*/ 68 h 241"/>
                  <a:gd name="T14" fmla="*/ 634 w 636"/>
                  <a:gd name="T15" fmla="*/ 94 h 241"/>
                  <a:gd name="T16" fmla="*/ 636 w 636"/>
                  <a:gd name="T17" fmla="*/ 121 h 241"/>
                  <a:gd name="T18" fmla="*/ 634 w 636"/>
                  <a:gd name="T19" fmla="*/ 148 h 241"/>
                  <a:gd name="T20" fmla="*/ 624 w 636"/>
                  <a:gd name="T21" fmla="*/ 174 h 241"/>
                  <a:gd name="T22" fmla="*/ 611 w 636"/>
                  <a:gd name="T23" fmla="*/ 196 h 241"/>
                  <a:gd name="T24" fmla="*/ 592 w 636"/>
                  <a:gd name="T25" fmla="*/ 214 h 241"/>
                  <a:gd name="T26" fmla="*/ 569 w 636"/>
                  <a:gd name="T27" fmla="*/ 230 h 241"/>
                  <a:gd name="T28" fmla="*/ 544 w 636"/>
                  <a:gd name="T29" fmla="*/ 238 h 241"/>
                  <a:gd name="T30" fmla="*/ 517 w 636"/>
                  <a:gd name="T31" fmla="*/ 241 h 241"/>
                  <a:gd name="T32" fmla="*/ 120 w 636"/>
                  <a:gd name="T33" fmla="*/ 241 h 241"/>
                  <a:gd name="T34" fmla="*/ 93 w 636"/>
                  <a:gd name="T35" fmla="*/ 238 h 241"/>
                  <a:gd name="T36" fmla="*/ 68 w 636"/>
                  <a:gd name="T37" fmla="*/ 230 h 241"/>
                  <a:gd name="T38" fmla="*/ 46 w 636"/>
                  <a:gd name="T39" fmla="*/ 214 h 241"/>
                  <a:gd name="T40" fmla="*/ 27 w 636"/>
                  <a:gd name="T41" fmla="*/ 196 h 241"/>
                  <a:gd name="T42" fmla="*/ 12 w 636"/>
                  <a:gd name="T43" fmla="*/ 174 h 241"/>
                  <a:gd name="T44" fmla="*/ 4 w 636"/>
                  <a:gd name="T45" fmla="*/ 148 h 241"/>
                  <a:gd name="T46" fmla="*/ 0 w 636"/>
                  <a:gd name="T47" fmla="*/ 121 h 241"/>
                  <a:gd name="T48" fmla="*/ 4 w 636"/>
                  <a:gd name="T49" fmla="*/ 94 h 241"/>
                  <a:gd name="T50" fmla="*/ 12 w 636"/>
                  <a:gd name="T51" fmla="*/ 68 h 241"/>
                  <a:gd name="T52" fmla="*/ 27 w 636"/>
                  <a:gd name="T53" fmla="*/ 46 h 241"/>
                  <a:gd name="T54" fmla="*/ 46 w 636"/>
                  <a:gd name="T55" fmla="*/ 27 h 241"/>
                  <a:gd name="T56" fmla="*/ 68 w 636"/>
                  <a:gd name="T57" fmla="*/ 13 h 241"/>
                  <a:gd name="T58" fmla="*/ 93 w 636"/>
                  <a:gd name="T59" fmla="*/ 4 h 241"/>
                  <a:gd name="T60" fmla="*/ 120 w 636"/>
                  <a:gd name="T61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6" h="241">
                    <a:moveTo>
                      <a:pt x="120" y="0"/>
                    </a:moveTo>
                    <a:lnTo>
                      <a:pt x="517" y="0"/>
                    </a:lnTo>
                    <a:lnTo>
                      <a:pt x="544" y="4"/>
                    </a:lnTo>
                    <a:lnTo>
                      <a:pt x="569" y="13"/>
                    </a:lnTo>
                    <a:lnTo>
                      <a:pt x="592" y="27"/>
                    </a:lnTo>
                    <a:lnTo>
                      <a:pt x="611" y="46"/>
                    </a:lnTo>
                    <a:lnTo>
                      <a:pt x="624" y="68"/>
                    </a:lnTo>
                    <a:lnTo>
                      <a:pt x="634" y="94"/>
                    </a:lnTo>
                    <a:lnTo>
                      <a:pt x="636" y="121"/>
                    </a:lnTo>
                    <a:lnTo>
                      <a:pt x="634" y="148"/>
                    </a:lnTo>
                    <a:lnTo>
                      <a:pt x="624" y="174"/>
                    </a:lnTo>
                    <a:lnTo>
                      <a:pt x="611" y="196"/>
                    </a:lnTo>
                    <a:lnTo>
                      <a:pt x="592" y="214"/>
                    </a:lnTo>
                    <a:lnTo>
                      <a:pt x="569" y="230"/>
                    </a:lnTo>
                    <a:lnTo>
                      <a:pt x="544" y="238"/>
                    </a:lnTo>
                    <a:lnTo>
                      <a:pt x="517" y="241"/>
                    </a:lnTo>
                    <a:lnTo>
                      <a:pt x="120" y="241"/>
                    </a:lnTo>
                    <a:lnTo>
                      <a:pt x="93" y="238"/>
                    </a:lnTo>
                    <a:lnTo>
                      <a:pt x="68" y="230"/>
                    </a:lnTo>
                    <a:lnTo>
                      <a:pt x="46" y="214"/>
                    </a:lnTo>
                    <a:lnTo>
                      <a:pt x="27" y="196"/>
                    </a:lnTo>
                    <a:lnTo>
                      <a:pt x="12" y="174"/>
                    </a:lnTo>
                    <a:lnTo>
                      <a:pt x="4" y="148"/>
                    </a:lnTo>
                    <a:lnTo>
                      <a:pt x="0" y="121"/>
                    </a:lnTo>
                    <a:lnTo>
                      <a:pt x="4" y="94"/>
                    </a:lnTo>
                    <a:lnTo>
                      <a:pt x="12" y="68"/>
                    </a:lnTo>
                    <a:lnTo>
                      <a:pt x="27" y="46"/>
                    </a:lnTo>
                    <a:lnTo>
                      <a:pt x="46" y="27"/>
                    </a:lnTo>
                    <a:lnTo>
                      <a:pt x="68" y="13"/>
                    </a:lnTo>
                    <a:lnTo>
                      <a:pt x="93" y="4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33" tIns="45716" rIns="91433" bIns="45716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IN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38"/>
              <p:cNvSpPr/>
              <p:nvPr/>
            </p:nvSpPr>
            <p:spPr bwMode="auto">
              <a:xfrm>
                <a:off x="4451350" y="6973888"/>
                <a:ext cx="2270125" cy="381000"/>
              </a:xfrm>
              <a:custGeom>
                <a:avLst/>
                <a:gdLst>
                  <a:gd name="T0" fmla="*/ 120 w 1430"/>
                  <a:gd name="T1" fmla="*/ 0 h 240"/>
                  <a:gd name="T2" fmla="*/ 1309 w 1430"/>
                  <a:gd name="T3" fmla="*/ 0 h 240"/>
                  <a:gd name="T4" fmla="*/ 1337 w 1430"/>
                  <a:gd name="T5" fmla="*/ 3 h 240"/>
                  <a:gd name="T6" fmla="*/ 1362 w 1430"/>
                  <a:gd name="T7" fmla="*/ 12 h 240"/>
                  <a:gd name="T8" fmla="*/ 1384 w 1430"/>
                  <a:gd name="T9" fmla="*/ 26 h 240"/>
                  <a:gd name="T10" fmla="*/ 1403 w 1430"/>
                  <a:gd name="T11" fmla="*/ 45 h 240"/>
                  <a:gd name="T12" fmla="*/ 1417 w 1430"/>
                  <a:gd name="T13" fmla="*/ 67 h 240"/>
                  <a:gd name="T14" fmla="*/ 1426 w 1430"/>
                  <a:gd name="T15" fmla="*/ 93 h 240"/>
                  <a:gd name="T16" fmla="*/ 1430 w 1430"/>
                  <a:gd name="T17" fmla="*/ 121 h 240"/>
                  <a:gd name="T18" fmla="*/ 1426 w 1430"/>
                  <a:gd name="T19" fmla="*/ 147 h 240"/>
                  <a:gd name="T20" fmla="*/ 1417 w 1430"/>
                  <a:gd name="T21" fmla="*/ 173 h 240"/>
                  <a:gd name="T22" fmla="*/ 1403 w 1430"/>
                  <a:gd name="T23" fmla="*/ 195 h 240"/>
                  <a:gd name="T24" fmla="*/ 1384 w 1430"/>
                  <a:gd name="T25" fmla="*/ 214 h 240"/>
                  <a:gd name="T26" fmla="*/ 1362 w 1430"/>
                  <a:gd name="T27" fmla="*/ 229 h 240"/>
                  <a:gd name="T28" fmla="*/ 1337 w 1430"/>
                  <a:gd name="T29" fmla="*/ 237 h 240"/>
                  <a:gd name="T30" fmla="*/ 1309 w 1430"/>
                  <a:gd name="T31" fmla="*/ 240 h 240"/>
                  <a:gd name="T32" fmla="*/ 120 w 1430"/>
                  <a:gd name="T33" fmla="*/ 240 h 240"/>
                  <a:gd name="T34" fmla="*/ 93 w 1430"/>
                  <a:gd name="T35" fmla="*/ 237 h 240"/>
                  <a:gd name="T36" fmla="*/ 68 w 1430"/>
                  <a:gd name="T37" fmla="*/ 229 h 240"/>
                  <a:gd name="T38" fmla="*/ 46 w 1430"/>
                  <a:gd name="T39" fmla="*/ 214 h 240"/>
                  <a:gd name="T40" fmla="*/ 27 w 1430"/>
                  <a:gd name="T41" fmla="*/ 195 h 240"/>
                  <a:gd name="T42" fmla="*/ 12 w 1430"/>
                  <a:gd name="T43" fmla="*/ 173 h 240"/>
                  <a:gd name="T44" fmla="*/ 4 w 1430"/>
                  <a:gd name="T45" fmla="*/ 147 h 240"/>
                  <a:gd name="T46" fmla="*/ 0 w 1430"/>
                  <a:gd name="T47" fmla="*/ 121 h 240"/>
                  <a:gd name="T48" fmla="*/ 4 w 1430"/>
                  <a:gd name="T49" fmla="*/ 93 h 240"/>
                  <a:gd name="T50" fmla="*/ 12 w 1430"/>
                  <a:gd name="T51" fmla="*/ 67 h 240"/>
                  <a:gd name="T52" fmla="*/ 27 w 1430"/>
                  <a:gd name="T53" fmla="*/ 45 h 240"/>
                  <a:gd name="T54" fmla="*/ 46 w 1430"/>
                  <a:gd name="T55" fmla="*/ 26 h 240"/>
                  <a:gd name="T56" fmla="*/ 68 w 1430"/>
                  <a:gd name="T57" fmla="*/ 12 h 240"/>
                  <a:gd name="T58" fmla="*/ 93 w 1430"/>
                  <a:gd name="T59" fmla="*/ 3 h 240"/>
                  <a:gd name="T60" fmla="*/ 120 w 1430"/>
                  <a:gd name="T61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30" h="240">
                    <a:moveTo>
                      <a:pt x="120" y="0"/>
                    </a:moveTo>
                    <a:lnTo>
                      <a:pt x="1309" y="0"/>
                    </a:lnTo>
                    <a:lnTo>
                      <a:pt x="1337" y="3"/>
                    </a:lnTo>
                    <a:lnTo>
                      <a:pt x="1362" y="12"/>
                    </a:lnTo>
                    <a:lnTo>
                      <a:pt x="1384" y="26"/>
                    </a:lnTo>
                    <a:lnTo>
                      <a:pt x="1403" y="45"/>
                    </a:lnTo>
                    <a:lnTo>
                      <a:pt x="1417" y="67"/>
                    </a:lnTo>
                    <a:lnTo>
                      <a:pt x="1426" y="93"/>
                    </a:lnTo>
                    <a:lnTo>
                      <a:pt x="1430" y="121"/>
                    </a:lnTo>
                    <a:lnTo>
                      <a:pt x="1426" y="147"/>
                    </a:lnTo>
                    <a:lnTo>
                      <a:pt x="1417" y="173"/>
                    </a:lnTo>
                    <a:lnTo>
                      <a:pt x="1403" y="195"/>
                    </a:lnTo>
                    <a:lnTo>
                      <a:pt x="1384" y="214"/>
                    </a:lnTo>
                    <a:lnTo>
                      <a:pt x="1362" y="229"/>
                    </a:lnTo>
                    <a:lnTo>
                      <a:pt x="1337" y="237"/>
                    </a:lnTo>
                    <a:lnTo>
                      <a:pt x="1309" y="240"/>
                    </a:lnTo>
                    <a:lnTo>
                      <a:pt x="120" y="240"/>
                    </a:lnTo>
                    <a:lnTo>
                      <a:pt x="93" y="237"/>
                    </a:lnTo>
                    <a:lnTo>
                      <a:pt x="68" y="229"/>
                    </a:lnTo>
                    <a:lnTo>
                      <a:pt x="46" y="214"/>
                    </a:lnTo>
                    <a:lnTo>
                      <a:pt x="27" y="195"/>
                    </a:lnTo>
                    <a:lnTo>
                      <a:pt x="12" y="173"/>
                    </a:lnTo>
                    <a:lnTo>
                      <a:pt x="4" y="147"/>
                    </a:lnTo>
                    <a:lnTo>
                      <a:pt x="0" y="121"/>
                    </a:lnTo>
                    <a:lnTo>
                      <a:pt x="4" y="93"/>
                    </a:lnTo>
                    <a:lnTo>
                      <a:pt x="12" y="67"/>
                    </a:lnTo>
                    <a:lnTo>
                      <a:pt x="27" y="45"/>
                    </a:lnTo>
                    <a:lnTo>
                      <a:pt x="46" y="26"/>
                    </a:lnTo>
                    <a:lnTo>
                      <a:pt x="68" y="12"/>
                    </a:lnTo>
                    <a:lnTo>
                      <a:pt x="93" y="3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33" tIns="45716" rIns="91433" bIns="45716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IN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2476653" y="8041721"/>
            <a:ext cx="1141354" cy="1141137"/>
            <a:chOff x="5722373" y="5889150"/>
            <a:chExt cx="741258" cy="741258"/>
          </a:xfrm>
        </p:grpSpPr>
        <p:sp>
          <p:nvSpPr>
            <p:cNvPr id="18" name="Oval 17"/>
            <p:cNvSpPr/>
            <p:nvPr/>
          </p:nvSpPr>
          <p:spPr>
            <a:xfrm>
              <a:off x="5722373" y="5889150"/>
              <a:ext cx="741258" cy="741258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Freeform 43"/>
            <p:cNvSpPr>
              <a:spLocks noEditPoints="1"/>
            </p:cNvSpPr>
            <p:nvPr/>
          </p:nvSpPr>
          <p:spPr bwMode="auto">
            <a:xfrm>
              <a:off x="5963186" y="6118470"/>
              <a:ext cx="297651" cy="299028"/>
            </a:xfrm>
            <a:custGeom>
              <a:avLst/>
              <a:gdLst>
                <a:gd name="T0" fmla="*/ 2070 w 3457"/>
                <a:gd name="T1" fmla="*/ 2823 h 3473"/>
                <a:gd name="T2" fmla="*/ 2022 w 3457"/>
                <a:gd name="T3" fmla="*/ 2884 h 3473"/>
                <a:gd name="T4" fmla="*/ 2309 w 3457"/>
                <a:gd name="T5" fmla="*/ 3172 h 3473"/>
                <a:gd name="T6" fmla="*/ 2368 w 3457"/>
                <a:gd name="T7" fmla="*/ 3132 h 3473"/>
                <a:gd name="T8" fmla="*/ 3089 w 3457"/>
                <a:gd name="T9" fmla="*/ 2415 h 3473"/>
                <a:gd name="T10" fmla="*/ 1512 w 3457"/>
                <a:gd name="T11" fmla="*/ 1954 h 3473"/>
                <a:gd name="T12" fmla="*/ 648 w 3457"/>
                <a:gd name="T13" fmla="*/ 1954 h 3473"/>
                <a:gd name="T14" fmla="*/ 3154 w 3457"/>
                <a:gd name="T15" fmla="*/ 1747 h 3473"/>
                <a:gd name="T16" fmla="*/ 3241 w 3457"/>
                <a:gd name="T17" fmla="*/ 1800 h 3473"/>
                <a:gd name="T18" fmla="*/ 3434 w 3457"/>
                <a:gd name="T19" fmla="*/ 2010 h 3473"/>
                <a:gd name="T20" fmla="*/ 3457 w 3457"/>
                <a:gd name="T21" fmla="*/ 2107 h 3473"/>
                <a:gd name="T22" fmla="*/ 3434 w 3457"/>
                <a:gd name="T23" fmla="*/ 2204 h 3473"/>
                <a:gd name="T24" fmla="*/ 2466 w 3457"/>
                <a:gd name="T25" fmla="*/ 3193 h 3473"/>
                <a:gd name="T26" fmla="*/ 2426 w 3457"/>
                <a:gd name="T27" fmla="*/ 3224 h 3473"/>
                <a:gd name="T28" fmla="*/ 2365 w 3457"/>
                <a:gd name="T29" fmla="*/ 3265 h 3473"/>
                <a:gd name="T30" fmla="*/ 2298 w 3457"/>
                <a:gd name="T31" fmla="*/ 3308 h 3473"/>
                <a:gd name="T32" fmla="*/ 2240 w 3457"/>
                <a:gd name="T33" fmla="*/ 3343 h 3473"/>
                <a:gd name="T34" fmla="*/ 2208 w 3457"/>
                <a:gd name="T35" fmla="*/ 3363 h 3473"/>
                <a:gd name="T36" fmla="*/ 1836 w 3457"/>
                <a:gd name="T37" fmla="*/ 2994 h 3473"/>
                <a:gd name="T38" fmla="*/ 1854 w 3457"/>
                <a:gd name="T39" fmla="*/ 2941 h 3473"/>
                <a:gd name="T40" fmla="*/ 1898 w 3457"/>
                <a:gd name="T41" fmla="*/ 2870 h 3473"/>
                <a:gd name="T42" fmla="*/ 1950 w 3457"/>
                <a:gd name="T43" fmla="*/ 2799 h 3473"/>
                <a:gd name="T44" fmla="*/ 1997 w 3457"/>
                <a:gd name="T45" fmla="*/ 2744 h 3473"/>
                <a:gd name="T46" fmla="*/ 2962 w 3457"/>
                <a:gd name="T47" fmla="*/ 1778 h 3473"/>
                <a:gd name="T48" fmla="*/ 3055 w 3457"/>
                <a:gd name="T49" fmla="*/ 1739 h 3473"/>
                <a:gd name="T50" fmla="*/ 2377 w 3457"/>
                <a:gd name="T51" fmla="*/ 1520 h 3473"/>
                <a:gd name="T52" fmla="*/ 648 w 3457"/>
                <a:gd name="T53" fmla="*/ 1520 h 3473"/>
                <a:gd name="T54" fmla="*/ 2377 w 3457"/>
                <a:gd name="T55" fmla="*/ 1302 h 3473"/>
                <a:gd name="T56" fmla="*/ 648 w 3457"/>
                <a:gd name="T57" fmla="*/ 651 h 3473"/>
                <a:gd name="T58" fmla="*/ 648 w 3457"/>
                <a:gd name="T59" fmla="*/ 868 h 3473"/>
                <a:gd name="T60" fmla="*/ 2593 w 3457"/>
                <a:gd name="T61" fmla="*/ 0 h 3473"/>
                <a:gd name="T62" fmla="*/ 2749 w 3457"/>
                <a:gd name="T63" fmla="*/ 29 h 3473"/>
                <a:gd name="T64" fmla="*/ 2880 w 3457"/>
                <a:gd name="T65" fmla="*/ 110 h 3473"/>
                <a:gd name="T66" fmla="*/ 2974 w 3457"/>
                <a:gd name="T67" fmla="*/ 230 h 3473"/>
                <a:gd name="T68" fmla="*/ 3022 w 3457"/>
                <a:gd name="T69" fmla="*/ 380 h 3473"/>
                <a:gd name="T70" fmla="*/ 2809 w 3457"/>
                <a:gd name="T71" fmla="*/ 1710 h 3473"/>
                <a:gd name="T72" fmla="*/ 2797 w 3457"/>
                <a:gd name="T73" fmla="*/ 366 h 3473"/>
                <a:gd name="T74" fmla="*/ 2745 w 3457"/>
                <a:gd name="T75" fmla="*/ 281 h 3473"/>
                <a:gd name="T76" fmla="*/ 2661 w 3457"/>
                <a:gd name="T77" fmla="*/ 228 h 3473"/>
                <a:gd name="T78" fmla="*/ 432 w 3457"/>
                <a:gd name="T79" fmla="*/ 217 h 3473"/>
                <a:gd name="T80" fmla="*/ 333 w 3457"/>
                <a:gd name="T81" fmla="*/ 242 h 3473"/>
                <a:gd name="T82" fmla="*/ 257 w 3457"/>
                <a:gd name="T83" fmla="*/ 306 h 3473"/>
                <a:gd name="T84" fmla="*/ 219 w 3457"/>
                <a:gd name="T85" fmla="*/ 399 h 3473"/>
                <a:gd name="T86" fmla="*/ 219 w 3457"/>
                <a:gd name="T87" fmla="*/ 3074 h 3473"/>
                <a:gd name="T88" fmla="*/ 257 w 3457"/>
                <a:gd name="T89" fmla="*/ 3167 h 3473"/>
                <a:gd name="T90" fmla="*/ 333 w 3457"/>
                <a:gd name="T91" fmla="*/ 3232 h 3473"/>
                <a:gd name="T92" fmla="*/ 432 w 3457"/>
                <a:gd name="T93" fmla="*/ 3256 h 3473"/>
                <a:gd name="T94" fmla="*/ 432 w 3457"/>
                <a:gd name="T95" fmla="*/ 3473 h 3473"/>
                <a:gd name="T96" fmla="*/ 276 w 3457"/>
                <a:gd name="T97" fmla="*/ 3444 h 3473"/>
                <a:gd name="T98" fmla="*/ 145 w 3457"/>
                <a:gd name="T99" fmla="*/ 3364 h 3473"/>
                <a:gd name="T100" fmla="*/ 50 w 3457"/>
                <a:gd name="T101" fmla="*/ 3243 h 3473"/>
                <a:gd name="T102" fmla="*/ 3 w 3457"/>
                <a:gd name="T103" fmla="*/ 3093 h 3473"/>
                <a:gd name="T104" fmla="*/ 3 w 3457"/>
                <a:gd name="T105" fmla="*/ 380 h 3473"/>
                <a:gd name="T106" fmla="*/ 50 w 3457"/>
                <a:gd name="T107" fmla="*/ 230 h 3473"/>
                <a:gd name="T108" fmla="*/ 145 w 3457"/>
                <a:gd name="T109" fmla="*/ 110 h 3473"/>
                <a:gd name="T110" fmla="*/ 276 w 3457"/>
                <a:gd name="T111" fmla="*/ 29 h 3473"/>
                <a:gd name="T112" fmla="*/ 432 w 3457"/>
                <a:gd name="T113" fmla="*/ 0 h 3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57" h="3473">
                  <a:moveTo>
                    <a:pt x="2782" y="2107"/>
                  </a:moveTo>
                  <a:lnTo>
                    <a:pt x="2084" y="2809"/>
                  </a:lnTo>
                  <a:lnTo>
                    <a:pt x="2070" y="2823"/>
                  </a:lnTo>
                  <a:lnTo>
                    <a:pt x="2056" y="2841"/>
                  </a:lnTo>
                  <a:lnTo>
                    <a:pt x="2039" y="2861"/>
                  </a:lnTo>
                  <a:lnTo>
                    <a:pt x="2022" y="2884"/>
                  </a:lnTo>
                  <a:lnTo>
                    <a:pt x="2003" y="2907"/>
                  </a:lnTo>
                  <a:lnTo>
                    <a:pt x="2283" y="3189"/>
                  </a:lnTo>
                  <a:lnTo>
                    <a:pt x="2309" y="3172"/>
                  </a:lnTo>
                  <a:lnTo>
                    <a:pt x="2331" y="3158"/>
                  </a:lnTo>
                  <a:lnTo>
                    <a:pt x="2351" y="3145"/>
                  </a:lnTo>
                  <a:lnTo>
                    <a:pt x="2368" y="3132"/>
                  </a:lnTo>
                  <a:lnTo>
                    <a:pt x="2381" y="3122"/>
                  </a:lnTo>
                  <a:lnTo>
                    <a:pt x="2390" y="3116"/>
                  </a:lnTo>
                  <a:lnTo>
                    <a:pt x="3089" y="2415"/>
                  </a:lnTo>
                  <a:lnTo>
                    <a:pt x="2782" y="2107"/>
                  </a:lnTo>
                  <a:close/>
                  <a:moveTo>
                    <a:pt x="648" y="1954"/>
                  </a:moveTo>
                  <a:lnTo>
                    <a:pt x="1512" y="1954"/>
                  </a:lnTo>
                  <a:lnTo>
                    <a:pt x="1512" y="2171"/>
                  </a:lnTo>
                  <a:lnTo>
                    <a:pt x="648" y="2171"/>
                  </a:lnTo>
                  <a:lnTo>
                    <a:pt x="648" y="1954"/>
                  </a:lnTo>
                  <a:close/>
                  <a:moveTo>
                    <a:pt x="3089" y="1737"/>
                  </a:moveTo>
                  <a:lnTo>
                    <a:pt x="3122" y="1739"/>
                  </a:lnTo>
                  <a:lnTo>
                    <a:pt x="3154" y="1747"/>
                  </a:lnTo>
                  <a:lnTo>
                    <a:pt x="3184" y="1760"/>
                  </a:lnTo>
                  <a:lnTo>
                    <a:pt x="3214" y="1778"/>
                  </a:lnTo>
                  <a:lnTo>
                    <a:pt x="3241" y="1800"/>
                  </a:lnTo>
                  <a:lnTo>
                    <a:pt x="3394" y="1954"/>
                  </a:lnTo>
                  <a:lnTo>
                    <a:pt x="3416" y="1981"/>
                  </a:lnTo>
                  <a:lnTo>
                    <a:pt x="3434" y="2010"/>
                  </a:lnTo>
                  <a:lnTo>
                    <a:pt x="3447" y="2042"/>
                  </a:lnTo>
                  <a:lnTo>
                    <a:pt x="3455" y="2074"/>
                  </a:lnTo>
                  <a:lnTo>
                    <a:pt x="3457" y="2107"/>
                  </a:lnTo>
                  <a:lnTo>
                    <a:pt x="3455" y="2140"/>
                  </a:lnTo>
                  <a:lnTo>
                    <a:pt x="3447" y="2173"/>
                  </a:lnTo>
                  <a:lnTo>
                    <a:pt x="3434" y="2204"/>
                  </a:lnTo>
                  <a:lnTo>
                    <a:pt x="3416" y="2234"/>
                  </a:lnTo>
                  <a:lnTo>
                    <a:pt x="3394" y="2261"/>
                  </a:lnTo>
                  <a:lnTo>
                    <a:pt x="2466" y="3193"/>
                  </a:lnTo>
                  <a:lnTo>
                    <a:pt x="2457" y="3201"/>
                  </a:lnTo>
                  <a:lnTo>
                    <a:pt x="2443" y="3212"/>
                  </a:lnTo>
                  <a:lnTo>
                    <a:pt x="2426" y="3224"/>
                  </a:lnTo>
                  <a:lnTo>
                    <a:pt x="2408" y="3238"/>
                  </a:lnTo>
                  <a:lnTo>
                    <a:pt x="2386" y="3252"/>
                  </a:lnTo>
                  <a:lnTo>
                    <a:pt x="2365" y="3265"/>
                  </a:lnTo>
                  <a:lnTo>
                    <a:pt x="2343" y="3280"/>
                  </a:lnTo>
                  <a:lnTo>
                    <a:pt x="2319" y="3294"/>
                  </a:lnTo>
                  <a:lnTo>
                    <a:pt x="2298" y="3308"/>
                  </a:lnTo>
                  <a:lnTo>
                    <a:pt x="2277" y="3321"/>
                  </a:lnTo>
                  <a:lnTo>
                    <a:pt x="2258" y="3333"/>
                  </a:lnTo>
                  <a:lnTo>
                    <a:pt x="2240" y="3343"/>
                  </a:lnTo>
                  <a:lnTo>
                    <a:pt x="2226" y="3352"/>
                  </a:lnTo>
                  <a:lnTo>
                    <a:pt x="2215" y="3358"/>
                  </a:lnTo>
                  <a:lnTo>
                    <a:pt x="2208" y="3363"/>
                  </a:lnTo>
                  <a:lnTo>
                    <a:pt x="2206" y="3365"/>
                  </a:lnTo>
                  <a:lnTo>
                    <a:pt x="1728" y="3473"/>
                  </a:lnTo>
                  <a:lnTo>
                    <a:pt x="1836" y="2994"/>
                  </a:lnTo>
                  <a:lnTo>
                    <a:pt x="1839" y="2979"/>
                  </a:lnTo>
                  <a:lnTo>
                    <a:pt x="1845" y="2962"/>
                  </a:lnTo>
                  <a:lnTo>
                    <a:pt x="1854" y="2941"/>
                  </a:lnTo>
                  <a:lnTo>
                    <a:pt x="1867" y="2918"/>
                  </a:lnTo>
                  <a:lnTo>
                    <a:pt x="1881" y="2895"/>
                  </a:lnTo>
                  <a:lnTo>
                    <a:pt x="1898" y="2870"/>
                  </a:lnTo>
                  <a:lnTo>
                    <a:pt x="1915" y="2845"/>
                  </a:lnTo>
                  <a:lnTo>
                    <a:pt x="1933" y="2822"/>
                  </a:lnTo>
                  <a:lnTo>
                    <a:pt x="1950" y="2799"/>
                  </a:lnTo>
                  <a:lnTo>
                    <a:pt x="1967" y="2778"/>
                  </a:lnTo>
                  <a:lnTo>
                    <a:pt x="1983" y="2760"/>
                  </a:lnTo>
                  <a:lnTo>
                    <a:pt x="1997" y="2744"/>
                  </a:lnTo>
                  <a:lnTo>
                    <a:pt x="2008" y="2732"/>
                  </a:lnTo>
                  <a:lnTo>
                    <a:pt x="2935" y="1800"/>
                  </a:lnTo>
                  <a:lnTo>
                    <a:pt x="2962" y="1778"/>
                  </a:lnTo>
                  <a:lnTo>
                    <a:pt x="2992" y="1760"/>
                  </a:lnTo>
                  <a:lnTo>
                    <a:pt x="3023" y="1747"/>
                  </a:lnTo>
                  <a:lnTo>
                    <a:pt x="3055" y="1739"/>
                  </a:lnTo>
                  <a:lnTo>
                    <a:pt x="3089" y="1737"/>
                  </a:lnTo>
                  <a:close/>
                  <a:moveTo>
                    <a:pt x="648" y="1520"/>
                  </a:moveTo>
                  <a:lnTo>
                    <a:pt x="2377" y="1520"/>
                  </a:lnTo>
                  <a:lnTo>
                    <a:pt x="2377" y="1737"/>
                  </a:lnTo>
                  <a:lnTo>
                    <a:pt x="648" y="1737"/>
                  </a:lnTo>
                  <a:lnTo>
                    <a:pt x="648" y="1520"/>
                  </a:lnTo>
                  <a:close/>
                  <a:moveTo>
                    <a:pt x="648" y="1085"/>
                  </a:moveTo>
                  <a:lnTo>
                    <a:pt x="2377" y="1085"/>
                  </a:lnTo>
                  <a:lnTo>
                    <a:pt x="2377" y="1302"/>
                  </a:lnTo>
                  <a:lnTo>
                    <a:pt x="648" y="1302"/>
                  </a:lnTo>
                  <a:lnTo>
                    <a:pt x="648" y="1085"/>
                  </a:lnTo>
                  <a:close/>
                  <a:moveTo>
                    <a:pt x="648" y="651"/>
                  </a:moveTo>
                  <a:lnTo>
                    <a:pt x="2377" y="651"/>
                  </a:lnTo>
                  <a:lnTo>
                    <a:pt x="2377" y="868"/>
                  </a:lnTo>
                  <a:lnTo>
                    <a:pt x="648" y="868"/>
                  </a:lnTo>
                  <a:lnTo>
                    <a:pt x="648" y="651"/>
                  </a:lnTo>
                  <a:close/>
                  <a:moveTo>
                    <a:pt x="432" y="0"/>
                  </a:moveTo>
                  <a:lnTo>
                    <a:pt x="2593" y="0"/>
                  </a:lnTo>
                  <a:lnTo>
                    <a:pt x="2647" y="4"/>
                  </a:lnTo>
                  <a:lnTo>
                    <a:pt x="2699" y="13"/>
                  </a:lnTo>
                  <a:lnTo>
                    <a:pt x="2749" y="29"/>
                  </a:lnTo>
                  <a:lnTo>
                    <a:pt x="2796" y="52"/>
                  </a:lnTo>
                  <a:lnTo>
                    <a:pt x="2840" y="78"/>
                  </a:lnTo>
                  <a:lnTo>
                    <a:pt x="2880" y="110"/>
                  </a:lnTo>
                  <a:lnTo>
                    <a:pt x="2915" y="146"/>
                  </a:lnTo>
                  <a:lnTo>
                    <a:pt x="2947" y="186"/>
                  </a:lnTo>
                  <a:lnTo>
                    <a:pt x="2974" y="230"/>
                  </a:lnTo>
                  <a:lnTo>
                    <a:pt x="2996" y="277"/>
                  </a:lnTo>
                  <a:lnTo>
                    <a:pt x="3012" y="327"/>
                  </a:lnTo>
                  <a:lnTo>
                    <a:pt x="3022" y="380"/>
                  </a:lnTo>
                  <a:lnTo>
                    <a:pt x="3025" y="434"/>
                  </a:lnTo>
                  <a:lnTo>
                    <a:pt x="3025" y="1493"/>
                  </a:lnTo>
                  <a:lnTo>
                    <a:pt x="2809" y="1710"/>
                  </a:lnTo>
                  <a:lnTo>
                    <a:pt x="2809" y="434"/>
                  </a:lnTo>
                  <a:lnTo>
                    <a:pt x="2806" y="399"/>
                  </a:lnTo>
                  <a:lnTo>
                    <a:pt x="2797" y="366"/>
                  </a:lnTo>
                  <a:lnTo>
                    <a:pt x="2784" y="335"/>
                  </a:lnTo>
                  <a:lnTo>
                    <a:pt x="2767" y="306"/>
                  </a:lnTo>
                  <a:lnTo>
                    <a:pt x="2745" y="281"/>
                  </a:lnTo>
                  <a:lnTo>
                    <a:pt x="2721" y="259"/>
                  </a:lnTo>
                  <a:lnTo>
                    <a:pt x="2692" y="242"/>
                  </a:lnTo>
                  <a:lnTo>
                    <a:pt x="2661" y="228"/>
                  </a:lnTo>
                  <a:lnTo>
                    <a:pt x="2628" y="220"/>
                  </a:lnTo>
                  <a:lnTo>
                    <a:pt x="2593" y="217"/>
                  </a:lnTo>
                  <a:lnTo>
                    <a:pt x="432" y="217"/>
                  </a:lnTo>
                  <a:lnTo>
                    <a:pt x="397" y="220"/>
                  </a:lnTo>
                  <a:lnTo>
                    <a:pt x="364" y="228"/>
                  </a:lnTo>
                  <a:lnTo>
                    <a:pt x="333" y="242"/>
                  </a:lnTo>
                  <a:lnTo>
                    <a:pt x="304" y="259"/>
                  </a:lnTo>
                  <a:lnTo>
                    <a:pt x="279" y="281"/>
                  </a:lnTo>
                  <a:lnTo>
                    <a:pt x="257" y="306"/>
                  </a:lnTo>
                  <a:lnTo>
                    <a:pt x="240" y="335"/>
                  </a:lnTo>
                  <a:lnTo>
                    <a:pt x="227" y="366"/>
                  </a:lnTo>
                  <a:lnTo>
                    <a:pt x="219" y="399"/>
                  </a:lnTo>
                  <a:lnTo>
                    <a:pt x="216" y="434"/>
                  </a:lnTo>
                  <a:lnTo>
                    <a:pt x="216" y="3039"/>
                  </a:lnTo>
                  <a:lnTo>
                    <a:pt x="219" y="3074"/>
                  </a:lnTo>
                  <a:lnTo>
                    <a:pt x="227" y="3107"/>
                  </a:lnTo>
                  <a:lnTo>
                    <a:pt x="240" y="3138"/>
                  </a:lnTo>
                  <a:lnTo>
                    <a:pt x="257" y="3167"/>
                  </a:lnTo>
                  <a:lnTo>
                    <a:pt x="279" y="3193"/>
                  </a:lnTo>
                  <a:lnTo>
                    <a:pt x="304" y="3214"/>
                  </a:lnTo>
                  <a:lnTo>
                    <a:pt x="333" y="3232"/>
                  </a:lnTo>
                  <a:lnTo>
                    <a:pt x="364" y="3245"/>
                  </a:lnTo>
                  <a:lnTo>
                    <a:pt x="397" y="3254"/>
                  </a:lnTo>
                  <a:lnTo>
                    <a:pt x="432" y="3256"/>
                  </a:lnTo>
                  <a:lnTo>
                    <a:pt x="1620" y="3256"/>
                  </a:lnTo>
                  <a:lnTo>
                    <a:pt x="1620" y="3473"/>
                  </a:lnTo>
                  <a:lnTo>
                    <a:pt x="432" y="3473"/>
                  </a:lnTo>
                  <a:lnTo>
                    <a:pt x="378" y="3470"/>
                  </a:lnTo>
                  <a:lnTo>
                    <a:pt x="326" y="3460"/>
                  </a:lnTo>
                  <a:lnTo>
                    <a:pt x="276" y="3444"/>
                  </a:lnTo>
                  <a:lnTo>
                    <a:pt x="229" y="3423"/>
                  </a:lnTo>
                  <a:lnTo>
                    <a:pt x="185" y="3395"/>
                  </a:lnTo>
                  <a:lnTo>
                    <a:pt x="145" y="3364"/>
                  </a:lnTo>
                  <a:lnTo>
                    <a:pt x="109" y="3327"/>
                  </a:lnTo>
                  <a:lnTo>
                    <a:pt x="78" y="3287"/>
                  </a:lnTo>
                  <a:lnTo>
                    <a:pt x="50" y="3243"/>
                  </a:lnTo>
                  <a:lnTo>
                    <a:pt x="29" y="3196"/>
                  </a:lnTo>
                  <a:lnTo>
                    <a:pt x="13" y="3146"/>
                  </a:lnTo>
                  <a:lnTo>
                    <a:pt x="3" y="3093"/>
                  </a:lnTo>
                  <a:lnTo>
                    <a:pt x="0" y="3039"/>
                  </a:lnTo>
                  <a:lnTo>
                    <a:pt x="0" y="434"/>
                  </a:lnTo>
                  <a:lnTo>
                    <a:pt x="3" y="380"/>
                  </a:lnTo>
                  <a:lnTo>
                    <a:pt x="13" y="327"/>
                  </a:lnTo>
                  <a:lnTo>
                    <a:pt x="29" y="277"/>
                  </a:lnTo>
                  <a:lnTo>
                    <a:pt x="50" y="230"/>
                  </a:lnTo>
                  <a:lnTo>
                    <a:pt x="78" y="186"/>
                  </a:lnTo>
                  <a:lnTo>
                    <a:pt x="109" y="146"/>
                  </a:lnTo>
                  <a:lnTo>
                    <a:pt x="145" y="110"/>
                  </a:lnTo>
                  <a:lnTo>
                    <a:pt x="185" y="78"/>
                  </a:lnTo>
                  <a:lnTo>
                    <a:pt x="229" y="52"/>
                  </a:lnTo>
                  <a:lnTo>
                    <a:pt x="276" y="29"/>
                  </a:lnTo>
                  <a:lnTo>
                    <a:pt x="326" y="13"/>
                  </a:lnTo>
                  <a:lnTo>
                    <a:pt x="378" y="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567685" y="4799791"/>
            <a:ext cx="1141354" cy="1141137"/>
            <a:chOff x="3588695" y="2177761"/>
            <a:chExt cx="741258" cy="741258"/>
          </a:xfrm>
        </p:grpSpPr>
        <p:sp>
          <p:nvSpPr>
            <p:cNvPr id="36" name="Oval 35"/>
            <p:cNvSpPr/>
            <p:nvPr/>
          </p:nvSpPr>
          <p:spPr>
            <a:xfrm>
              <a:off x="3588695" y="2177761"/>
              <a:ext cx="741258" cy="74125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3777435" y="2382739"/>
              <a:ext cx="357771" cy="357553"/>
              <a:chOff x="3500438" y="1303338"/>
              <a:chExt cx="5207000" cy="5203826"/>
            </a:xfrm>
            <a:solidFill>
              <a:schemeClr val="bg1"/>
            </a:solidFill>
          </p:grpSpPr>
          <p:sp>
            <p:nvSpPr>
              <p:cNvPr id="38" name="Freeform 11"/>
              <p:cNvSpPr/>
              <p:nvPr/>
            </p:nvSpPr>
            <p:spPr bwMode="auto">
              <a:xfrm>
                <a:off x="4343400" y="5464176"/>
                <a:ext cx="3519488" cy="1042988"/>
              </a:xfrm>
              <a:custGeom>
                <a:avLst/>
                <a:gdLst>
                  <a:gd name="T0" fmla="*/ 710 w 4436"/>
                  <a:gd name="T1" fmla="*/ 0 h 1314"/>
                  <a:gd name="T2" fmla="*/ 3728 w 4436"/>
                  <a:gd name="T3" fmla="*/ 0 h 1314"/>
                  <a:gd name="T4" fmla="*/ 3728 w 4436"/>
                  <a:gd name="T5" fmla="*/ 397 h 1314"/>
                  <a:gd name="T6" fmla="*/ 3893 w 4436"/>
                  <a:gd name="T7" fmla="*/ 397 h 1314"/>
                  <a:gd name="T8" fmla="*/ 3975 w 4436"/>
                  <a:gd name="T9" fmla="*/ 403 h 1314"/>
                  <a:gd name="T10" fmla="*/ 4051 w 4436"/>
                  <a:gd name="T11" fmla="*/ 421 h 1314"/>
                  <a:gd name="T12" fmla="*/ 4123 w 4436"/>
                  <a:gd name="T13" fmla="*/ 449 h 1314"/>
                  <a:gd name="T14" fmla="*/ 4189 w 4436"/>
                  <a:gd name="T15" fmla="*/ 485 h 1314"/>
                  <a:gd name="T16" fmla="*/ 4250 w 4436"/>
                  <a:gd name="T17" fmla="*/ 531 h 1314"/>
                  <a:gd name="T18" fmla="*/ 4304 w 4436"/>
                  <a:gd name="T19" fmla="*/ 584 h 1314"/>
                  <a:gd name="T20" fmla="*/ 4350 w 4436"/>
                  <a:gd name="T21" fmla="*/ 644 h 1314"/>
                  <a:gd name="T22" fmla="*/ 4386 w 4436"/>
                  <a:gd name="T23" fmla="*/ 712 h 1314"/>
                  <a:gd name="T24" fmla="*/ 4414 w 4436"/>
                  <a:gd name="T25" fmla="*/ 784 h 1314"/>
                  <a:gd name="T26" fmla="*/ 4430 w 4436"/>
                  <a:gd name="T27" fmla="*/ 860 h 1314"/>
                  <a:gd name="T28" fmla="*/ 4436 w 4436"/>
                  <a:gd name="T29" fmla="*/ 939 h 1314"/>
                  <a:gd name="T30" fmla="*/ 4436 w 4436"/>
                  <a:gd name="T31" fmla="*/ 1314 h 1314"/>
                  <a:gd name="T32" fmla="*/ 0 w 4436"/>
                  <a:gd name="T33" fmla="*/ 1314 h 1314"/>
                  <a:gd name="T34" fmla="*/ 0 w 4436"/>
                  <a:gd name="T35" fmla="*/ 939 h 1314"/>
                  <a:gd name="T36" fmla="*/ 6 w 4436"/>
                  <a:gd name="T37" fmla="*/ 860 h 1314"/>
                  <a:gd name="T38" fmla="*/ 24 w 4436"/>
                  <a:gd name="T39" fmla="*/ 784 h 1314"/>
                  <a:gd name="T40" fmla="*/ 52 w 4436"/>
                  <a:gd name="T41" fmla="*/ 712 h 1314"/>
                  <a:gd name="T42" fmla="*/ 88 w 4436"/>
                  <a:gd name="T43" fmla="*/ 644 h 1314"/>
                  <a:gd name="T44" fmla="*/ 134 w 4436"/>
                  <a:gd name="T45" fmla="*/ 584 h 1314"/>
                  <a:gd name="T46" fmla="*/ 188 w 4436"/>
                  <a:gd name="T47" fmla="*/ 531 h 1314"/>
                  <a:gd name="T48" fmla="*/ 247 w 4436"/>
                  <a:gd name="T49" fmla="*/ 485 h 1314"/>
                  <a:gd name="T50" fmla="*/ 315 w 4436"/>
                  <a:gd name="T51" fmla="*/ 449 h 1314"/>
                  <a:gd name="T52" fmla="*/ 387 w 4436"/>
                  <a:gd name="T53" fmla="*/ 421 h 1314"/>
                  <a:gd name="T54" fmla="*/ 463 w 4436"/>
                  <a:gd name="T55" fmla="*/ 403 h 1314"/>
                  <a:gd name="T56" fmla="*/ 543 w 4436"/>
                  <a:gd name="T57" fmla="*/ 397 h 1314"/>
                  <a:gd name="T58" fmla="*/ 710 w 4436"/>
                  <a:gd name="T59" fmla="*/ 397 h 1314"/>
                  <a:gd name="T60" fmla="*/ 710 w 4436"/>
                  <a:gd name="T61" fmla="*/ 0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36" h="1314">
                    <a:moveTo>
                      <a:pt x="710" y="0"/>
                    </a:moveTo>
                    <a:lnTo>
                      <a:pt x="3728" y="0"/>
                    </a:lnTo>
                    <a:lnTo>
                      <a:pt x="3728" y="397"/>
                    </a:lnTo>
                    <a:lnTo>
                      <a:pt x="3893" y="397"/>
                    </a:lnTo>
                    <a:lnTo>
                      <a:pt x="3975" y="403"/>
                    </a:lnTo>
                    <a:lnTo>
                      <a:pt x="4051" y="421"/>
                    </a:lnTo>
                    <a:lnTo>
                      <a:pt x="4123" y="449"/>
                    </a:lnTo>
                    <a:lnTo>
                      <a:pt x="4189" y="485"/>
                    </a:lnTo>
                    <a:lnTo>
                      <a:pt x="4250" y="531"/>
                    </a:lnTo>
                    <a:lnTo>
                      <a:pt x="4304" y="584"/>
                    </a:lnTo>
                    <a:lnTo>
                      <a:pt x="4350" y="644"/>
                    </a:lnTo>
                    <a:lnTo>
                      <a:pt x="4386" y="712"/>
                    </a:lnTo>
                    <a:lnTo>
                      <a:pt x="4414" y="784"/>
                    </a:lnTo>
                    <a:lnTo>
                      <a:pt x="4430" y="860"/>
                    </a:lnTo>
                    <a:lnTo>
                      <a:pt x="4436" y="939"/>
                    </a:lnTo>
                    <a:lnTo>
                      <a:pt x="4436" y="1314"/>
                    </a:lnTo>
                    <a:lnTo>
                      <a:pt x="0" y="1314"/>
                    </a:lnTo>
                    <a:lnTo>
                      <a:pt x="0" y="939"/>
                    </a:lnTo>
                    <a:lnTo>
                      <a:pt x="6" y="860"/>
                    </a:lnTo>
                    <a:lnTo>
                      <a:pt x="24" y="784"/>
                    </a:lnTo>
                    <a:lnTo>
                      <a:pt x="52" y="712"/>
                    </a:lnTo>
                    <a:lnTo>
                      <a:pt x="88" y="644"/>
                    </a:lnTo>
                    <a:lnTo>
                      <a:pt x="134" y="584"/>
                    </a:lnTo>
                    <a:lnTo>
                      <a:pt x="188" y="531"/>
                    </a:lnTo>
                    <a:lnTo>
                      <a:pt x="247" y="485"/>
                    </a:lnTo>
                    <a:lnTo>
                      <a:pt x="315" y="449"/>
                    </a:lnTo>
                    <a:lnTo>
                      <a:pt x="387" y="421"/>
                    </a:lnTo>
                    <a:lnTo>
                      <a:pt x="463" y="403"/>
                    </a:lnTo>
                    <a:lnTo>
                      <a:pt x="543" y="397"/>
                    </a:lnTo>
                    <a:lnTo>
                      <a:pt x="710" y="397"/>
                    </a:lnTo>
                    <a:lnTo>
                      <a:pt x="7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33" tIns="45716" rIns="91433" bIns="45716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IN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3500438" y="1303338"/>
                <a:ext cx="5207000" cy="3852863"/>
              </a:xfrm>
              <a:custGeom>
                <a:avLst/>
                <a:gdLst>
                  <a:gd name="T0" fmla="*/ 2082 w 6560"/>
                  <a:gd name="T1" fmla="*/ 1692 h 4854"/>
                  <a:gd name="T2" fmla="*/ 3279 w 6560"/>
                  <a:gd name="T3" fmla="*/ 2709 h 4854"/>
                  <a:gd name="T4" fmla="*/ 4478 w 6560"/>
                  <a:gd name="T5" fmla="*/ 1692 h 4854"/>
                  <a:gd name="T6" fmla="*/ 5319 w 6560"/>
                  <a:gd name="T7" fmla="*/ 801 h 4854"/>
                  <a:gd name="T8" fmla="*/ 5513 w 6560"/>
                  <a:gd name="T9" fmla="*/ 1874 h 4854"/>
                  <a:gd name="T10" fmla="*/ 5768 w 6560"/>
                  <a:gd name="T11" fmla="*/ 1678 h 4854"/>
                  <a:gd name="T12" fmla="*/ 5974 w 6560"/>
                  <a:gd name="T13" fmla="*/ 1401 h 4854"/>
                  <a:gd name="T14" fmla="*/ 6111 w 6560"/>
                  <a:gd name="T15" fmla="*/ 1058 h 4854"/>
                  <a:gd name="T16" fmla="*/ 5319 w 6560"/>
                  <a:gd name="T17" fmla="*/ 801 h 4854"/>
                  <a:gd name="T18" fmla="*/ 449 w 6560"/>
                  <a:gd name="T19" fmla="*/ 1058 h 4854"/>
                  <a:gd name="T20" fmla="*/ 586 w 6560"/>
                  <a:gd name="T21" fmla="*/ 1401 h 4854"/>
                  <a:gd name="T22" fmla="*/ 790 w 6560"/>
                  <a:gd name="T23" fmla="*/ 1678 h 4854"/>
                  <a:gd name="T24" fmla="*/ 1047 w 6560"/>
                  <a:gd name="T25" fmla="*/ 1874 h 4854"/>
                  <a:gd name="T26" fmla="*/ 1241 w 6560"/>
                  <a:gd name="T27" fmla="*/ 801 h 4854"/>
                  <a:gd name="T28" fmla="*/ 5319 w 6560"/>
                  <a:gd name="T29" fmla="*/ 0 h 4854"/>
                  <a:gd name="T30" fmla="*/ 6560 w 6560"/>
                  <a:gd name="T31" fmla="*/ 608 h 4854"/>
                  <a:gd name="T32" fmla="*/ 6522 w 6560"/>
                  <a:gd name="T33" fmla="*/ 1013 h 4854"/>
                  <a:gd name="T34" fmla="*/ 6410 w 6560"/>
                  <a:gd name="T35" fmla="*/ 1389 h 4854"/>
                  <a:gd name="T36" fmla="*/ 6229 w 6560"/>
                  <a:gd name="T37" fmla="*/ 1728 h 4854"/>
                  <a:gd name="T38" fmla="*/ 5994 w 6560"/>
                  <a:gd name="T39" fmla="*/ 2003 h 4854"/>
                  <a:gd name="T40" fmla="*/ 5722 w 6560"/>
                  <a:gd name="T41" fmla="*/ 2203 h 4854"/>
                  <a:gd name="T42" fmla="*/ 5423 w 6560"/>
                  <a:gd name="T43" fmla="*/ 2322 h 4854"/>
                  <a:gd name="T44" fmla="*/ 5313 w 6560"/>
                  <a:gd name="T45" fmla="*/ 2502 h 4854"/>
                  <a:gd name="T46" fmla="*/ 5226 w 6560"/>
                  <a:gd name="T47" fmla="*/ 2952 h 4854"/>
                  <a:gd name="T48" fmla="*/ 5046 w 6560"/>
                  <a:gd name="T49" fmla="*/ 3361 h 4854"/>
                  <a:gd name="T50" fmla="*/ 4787 w 6560"/>
                  <a:gd name="T51" fmla="*/ 3718 h 4854"/>
                  <a:gd name="T52" fmla="*/ 4456 w 6560"/>
                  <a:gd name="T53" fmla="*/ 4009 h 4854"/>
                  <a:gd name="T54" fmla="*/ 4069 w 6560"/>
                  <a:gd name="T55" fmla="*/ 4224 h 4854"/>
                  <a:gd name="T56" fmla="*/ 3784 w 6560"/>
                  <a:gd name="T57" fmla="*/ 4854 h 4854"/>
                  <a:gd name="T58" fmla="*/ 2631 w 6560"/>
                  <a:gd name="T59" fmla="*/ 4278 h 4854"/>
                  <a:gd name="T60" fmla="*/ 2226 w 6560"/>
                  <a:gd name="T61" fmla="*/ 4090 h 4854"/>
                  <a:gd name="T62" fmla="*/ 1877 w 6560"/>
                  <a:gd name="T63" fmla="*/ 3821 h 4854"/>
                  <a:gd name="T64" fmla="*/ 1592 w 6560"/>
                  <a:gd name="T65" fmla="*/ 3486 h 4854"/>
                  <a:gd name="T66" fmla="*/ 1382 w 6560"/>
                  <a:gd name="T67" fmla="*/ 3094 h 4854"/>
                  <a:gd name="T68" fmla="*/ 1265 w 6560"/>
                  <a:gd name="T69" fmla="*/ 2655 h 4854"/>
                  <a:gd name="T70" fmla="*/ 1241 w 6560"/>
                  <a:gd name="T71" fmla="*/ 2344 h 4854"/>
                  <a:gd name="T72" fmla="*/ 933 w 6560"/>
                  <a:gd name="T73" fmla="*/ 2250 h 4854"/>
                  <a:gd name="T74" fmla="*/ 652 w 6560"/>
                  <a:gd name="T75" fmla="*/ 2079 h 4854"/>
                  <a:gd name="T76" fmla="*/ 407 w 6560"/>
                  <a:gd name="T77" fmla="*/ 1830 h 4854"/>
                  <a:gd name="T78" fmla="*/ 203 w 6560"/>
                  <a:gd name="T79" fmla="*/ 1507 h 4854"/>
                  <a:gd name="T80" fmla="*/ 68 w 6560"/>
                  <a:gd name="T81" fmla="*/ 1142 h 4854"/>
                  <a:gd name="T82" fmla="*/ 4 w 6560"/>
                  <a:gd name="T83" fmla="*/ 743 h 4854"/>
                  <a:gd name="T84" fmla="*/ 1241 w 6560"/>
                  <a:gd name="T85" fmla="*/ 413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560" h="4854">
                    <a:moveTo>
                      <a:pt x="3279" y="823"/>
                    </a:moveTo>
                    <a:lnTo>
                      <a:pt x="2910" y="1571"/>
                    </a:lnTo>
                    <a:lnTo>
                      <a:pt x="2082" y="1692"/>
                    </a:lnTo>
                    <a:lnTo>
                      <a:pt x="2681" y="2274"/>
                    </a:lnTo>
                    <a:lnTo>
                      <a:pt x="2539" y="3098"/>
                    </a:lnTo>
                    <a:lnTo>
                      <a:pt x="3279" y="2709"/>
                    </a:lnTo>
                    <a:lnTo>
                      <a:pt x="4019" y="3098"/>
                    </a:lnTo>
                    <a:lnTo>
                      <a:pt x="3877" y="2274"/>
                    </a:lnTo>
                    <a:lnTo>
                      <a:pt x="4478" y="1692"/>
                    </a:lnTo>
                    <a:lnTo>
                      <a:pt x="3650" y="1571"/>
                    </a:lnTo>
                    <a:lnTo>
                      <a:pt x="3279" y="823"/>
                    </a:lnTo>
                    <a:close/>
                    <a:moveTo>
                      <a:pt x="5319" y="801"/>
                    </a:moveTo>
                    <a:lnTo>
                      <a:pt x="5319" y="1947"/>
                    </a:lnTo>
                    <a:lnTo>
                      <a:pt x="5417" y="1916"/>
                    </a:lnTo>
                    <a:lnTo>
                      <a:pt x="5513" y="1874"/>
                    </a:lnTo>
                    <a:lnTo>
                      <a:pt x="5603" y="1818"/>
                    </a:lnTo>
                    <a:lnTo>
                      <a:pt x="5688" y="1754"/>
                    </a:lnTo>
                    <a:lnTo>
                      <a:pt x="5768" y="1678"/>
                    </a:lnTo>
                    <a:lnTo>
                      <a:pt x="5844" y="1595"/>
                    </a:lnTo>
                    <a:lnTo>
                      <a:pt x="5912" y="1503"/>
                    </a:lnTo>
                    <a:lnTo>
                      <a:pt x="5974" y="1401"/>
                    </a:lnTo>
                    <a:lnTo>
                      <a:pt x="6027" y="1294"/>
                    </a:lnTo>
                    <a:lnTo>
                      <a:pt x="6073" y="1180"/>
                    </a:lnTo>
                    <a:lnTo>
                      <a:pt x="6111" y="1058"/>
                    </a:lnTo>
                    <a:lnTo>
                      <a:pt x="6139" y="933"/>
                    </a:lnTo>
                    <a:lnTo>
                      <a:pt x="6159" y="801"/>
                    </a:lnTo>
                    <a:lnTo>
                      <a:pt x="5319" y="801"/>
                    </a:lnTo>
                    <a:close/>
                    <a:moveTo>
                      <a:pt x="401" y="801"/>
                    </a:moveTo>
                    <a:lnTo>
                      <a:pt x="421" y="933"/>
                    </a:lnTo>
                    <a:lnTo>
                      <a:pt x="449" y="1058"/>
                    </a:lnTo>
                    <a:lnTo>
                      <a:pt x="487" y="1180"/>
                    </a:lnTo>
                    <a:lnTo>
                      <a:pt x="533" y="1294"/>
                    </a:lnTo>
                    <a:lnTo>
                      <a:pt x="586" y="1401"/>
                    </a:lnTo>
                    <a:lnTo>
                      <a:pt x="648" y="1503"/>
                    </a:lnTo>
                    <a:lnTo>
                      <a:pt x="716" y="1595"/>
                    </a:lnTo>
                    <a:lnTo>
                      <a:pt x="790" y="1678"/>
                    </a:lnTo>
                    <a:lnTo>
                      <a:pt x="872" y="1754"/>
                    </a:lnTo>
                    <a:lnTo>
                      <a:pt x="957" y="1818"/>
                    </a:lnTo>
                    <a:lnTo>
                      <a:pt x="1047" y="1874"/>
                    </a:lnTo>
                    <a:lnTo>
                      <a:pt x="1143" y="1916"/>
                    </a:lnTo>
                    <a:lnTo>
                      <a:pt x="1241" y="1947"/>
                    </a:lnTo>
                    <a:lnTo>
                      <a:pt x="1241" y="801"/>
                    </a:lnTo>
                    <a:lnTo>
                      <a:pt x="401" y="801"/>
                    </a:lnTo>
                    <a:close/>
                    <a:moveTo>
                      <a:pt x="1241" y="0"/>
                    </a:moveTo>
                    <a:lnTo>
                      <a:pt x="5319" y="0"/>
                    </a:lnTo>
                    <a:lnTo>
                      <a:pt x="5319" y="413"/>
                    </a:lnTo>
                    <a:lnTo>
                      <a:pt x="6560" y="413"/>
                    </a:lnTo>
                    <a:lnTo>
                      <a:pt x="6560" y="608"/>
                    </a:lnTo>
                    <a:lnTo>
                      <a:pt x="6556" y="743"/>
                    </a:lnTo>
                    <a:lnTo>
                      <a:pt x="6542" y="879"/>
                    </a:lnTo>
                    <a:lnTo>
                      <a:pt x="6522" y="1013"/>
                    </a:lnTo>
                    <a:lnTo>
                      <a:pt x="6492" y="1142"/>
                    </a:lnTo>
                    <a:lnTo>
                      <a:pt x="6454" y="1268"/>
                    </a:lnTo>
                    <a:lnTo>
                      <a:pt x="6410" y="1389"/>
                    </a:lnTo>
                    <a:lnTo>
                      <a:pt x="6357" y="1507"/>
                    </a:lnTo>
                    <a:lnTo>
                      <a:pt x="6297" y="1621"/>
                    </a:lnTo>
                    <a:lnTo>
                      <a:pt x="6229" y="1728"/>
                    </a:lnTo>
                    <a:lnTo>
                      <a:pt x="6153" y="1830"/>
                    </a:lnTo>
                    <a:lnTo>
                      <a:pt x="6075" y="1922"/>
                    </a:lnTo>
                    <a:lnTo>
                      <a:pt x="5994" y="2003"/>
                    </a:lnTo>
                    <a:lnTo>
                      <a:pt x="5908" y="2079"/>
                    </a:lnTo>
                    <a:lnTo>
                      <a:pt x="5816" y="2145"/>
                    </a:lnTo>
                    <a:lnTo>
                      <a:pt x="5722" y="2203"/>
                    </a:lnTo>
                    <a:lnTo>
                      <a:pt x="5627" y="2250"/>
                    </a:lnTo>
                    <a:lnTo>
                      <a:pt x="5527" y="2290"/>
                    </a:lnTo>
                    <a:lnTo>
                      <a:pt x="5423" y="2322"/>
                    </a:lnTo>
                    <a:lnTo>
                      <a:pt x="5319" y="2344"/>
                    </a:lnTo>
                    <a:lnTo>
                      <a:pt x="5319" y="2346"/>
                    </a:lnTo>
                    <a:lnTo>
                      <a:pt x="5313" y="2502"/>
                    </a:lnTo>
                    <a:lnTo>
                      <a:pt x="5295" y="2655"/>
                    </a:lnTo>
                    <a:lnTo>
                      <a:pt x="5266" y="2807"/>
                    </a:lnTo>
                    <a:lnTo>
                      <a:pt x="5226" y="2952"/>
                    </a:lnTo>
                    <a:lnTo>
                      <a:pt x="5176" y="3094"/>
                    </a:lnTo>
                    <a:lnTo>
                      <a:pt x="5116" y="3229"/>
                    </a:lnTo>
                    <a:lnTo>
                      <a:pt x="5046" y="3361"/>
                    </a:lnTo>
                    <a:lnTo>
                      <a:pt x="4968" y="3486"/>
                    </a:lnTo>
                    <a:lnTo>
                      <a:pt x="4883" y="3604"/>
                    </a:lnTo>
                    <a:lnTo>
                      <a:pt x="4787" y="3718"/>
                    </a:lnTo>
                    <a:lnTo>
                      <a:pt x="4683" y="3821"/>
                    </a:lnTo>
                    <a:lnTo>
                      <a:pt x="4573" y="3919"/>
                    </a:lnTo>
                    <a:lnTo>
                      <a:pt x="4456" y="4009"/>
                    </a:lnTo>
                    <a:lnTo>
                      <a:pt x="4332" y="4090"/>
                    </a:lnTo>
                    <a:lnTo>
                      <a:pt x="4202" y="4162"/>
                    </a:lnTo>
                    <a:lnTo>
                      <a:pt x="4069" y="4224"/>
                    </a:lnTo>
                    <a:lnTo>
                      <a:pt x="3929" y="4278"/>
                    </a:lnTo>
                    <a:lnTo>
                      <a:pt x="3784" y="4320"/>
                    </a:lnTo>
                    <a:lnTo>
                      <a:pt x="3784" y="4854"/>
                    </a:lnTo>
                    <a:lnTo>
                      <a:pt x="2776" y="4854"/>
                    </a:lnTo>
                    <a:lnTo>
                      <a:pt x="2776" y="4320"/>
                    </a:lnTo>
                    <a:lnTo>
                      <a:pt x="2631" y="4278"/>
                    </a:lnTo>
                    <a:lnTo>
                      <a:pt x="2491" y="4224"/>
                    </a:lnTo>
                    <a:lnTo>
                      <a:pt x="2356" y="4162"/>
                    </a:lnTo>
                    <a:lnTo>
                      <a:pt x="2226" y="4090"/>
                    </a:lnTo>
                    <a:lnTo>
                      <a:pt x="2104" y="4009"/>
                    </a:lnTo>
                    <a:lnTo>
                      <a:pt x="1987" y="3919"/>
                    </a:lnTo>
                    <a:lnTo>
                      <a:pt x="1877" y="3821"/>
                    </a:lnTo>
                    <a:lnTo>
                      <a:pt x="1773" y="3718"/>
                    </a:lnTo>
                    <a:lnTo>
                      <a:pt x="1677" y="3604"/>
                    </a:lnTo>
                    <a:lnTo>
                      <a:pt x="1592" y="3486"/>
                    </a:lnTo>
                    <a:lnTo>
                      <a:pt x="1512" y="3361"/>
                    </a:lnTo>
                    <a:lnTo>
                      <a:pt x="1444" y="3229"/>
                    </a:lnTo>
                    <a:lnTo>
                      <a:pt x="1382" y="3094"/>
                    </a:lnTo>
                    <a:lnTo>
                      <a:pt x="1332" y="2952"/>
                    </a:lnTo>
                    <a:lnTo>
                      <a:pt x="1294" y="2807"/>
                    </a:lnTo>
                    <a:lnTo>
                      <a:pt x="1265" y="2655"/>
                    </a:lnTo>
                    <a:lnTo>
                      <a:pt x="1247" y="2502"/>
                    </a:lnTo>
                    <a:lnTo>
                      <a:pt x="1241" y="2346"/>
                    </a:lnTo>
                    <a:lnTo>
                      <a:pt x="1241" y="2344"/>
                    </a:lnTo>
                    <a:lnTo>
                      <a:pt x="1137" y="2322"/>
                    </a:lnTo>
                    <a:lnTo>
                      <a:pt x="1033" y="2290"/>
                    </a:lnTo>
                    <a:lnTo>
                      <a:pt x="933" y="2250"/>
                    </a:lnTo>
                    <a:lnTo>
                      <a:pt x="836" y="2203"/>
                    </a:lnTo>
                    <a:lnTo>
                      <a:pt x="742" y="2145"/>
                    </a:lnTo>
                    <a:lnTo>
                      <a:pt x="652" y="2079"/>
                    </a:lnTo>
                    <a:lnTo>
                      <a:pt x="566" y="2003"/>
                    </a:lnTo>
                    <a:lnTo>
                      <a:pt x="485" y="1922"/>
                    </a:lnTo>
                    <a:lnTo>
                      <a:pt x="407" y="1830"/>
                    </a:lnTo>
                    <a:lnTo>
                      <a:pt x="331" y="1728"/>
                    </a:lnTo>
                    <a:lnTo>
                      <a:pt x="263" y="1621"/>
                    </a:lnTo>
                    <a:lnTo>
                      <a:pt x="203" y="1507"/>
                    </a:lnTo>
                    <a:lnTo>
                      <a:pt x="150" y="1389"/>
                    </a:lnTo>
                    <a:lnTo>
                      <a:pt x="106" y="1268"/>
                    </a:lnTo>
                    <a:lnTo>
                      <a:pt x="68" y="1142"/>
                    </a:lnTo>
                    <a:lnTo>
                      <a:pt x="38" y="1013"/>
                    </a:lnTo>
                    <a:lnTo>
                      <a:pt x="18" y="879"/>
                    </a:lnTo>
                    <a:lnTo>
                      <a:pt x="4" y="743"/>
                    </a:lnTo>
                    <a:lnTo>
                      <a:pt x="0" y="608"/>
                    </a:lnTo>
                    <a:lnTo>
                      <a:pt x="0" y="413"/>
                    </a:lnTo>
                    <a:lnTo>
                      <a:pt x="1241" y="413"/>
                    </a:lnTo>
                    <a:lnTo>
                      <a:pt x="124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33" tIns="45716" rIns="91433" bIns="45716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IN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47" name="Freeform 46"/>
          <p:cNvSpPr/>
          <p:nvPr/>
        </p:nvSpPr>
        <p:spPr bwMode="auto">
          <a:xfrm>
            <a:off x="8768565" y="4725494"/>
            <a:ext cx="2525941" cy="2523292"/>
          </a:xfrm>
          <a:custGeom>
            <a:avLst/>
            <a:gdLst>
              <a:gd name="T0" fmla="*/ 582 w 1164"/>
              <a:gd name="T1" fmla="*/ 0 h 1163"/>
              <a:gd name="T2" fmla="*/ 645 w 1164"/>
              <a:gd name="T3" fmla="*/ 3 h 1163"/>
              <a:gd name="T4" fmla="*/ 706 w 1164"/>
              <a:gd name="T5" fmla="*/ 14 h 1163"/>
              <a:gd name="T6" fmla="*/ 765 w 1164"/>
              <a:gd name="T7" fmla="*/ 30 h 1163"/>
              <a:gd name="T8" fmla="*/ 822 w 1164"/>
              <a:gd name="T9" fmla="*/ 52 h 1163"/>
              <a:gd name="T10" fmla="*/ 875 w 1164"/>
              <a:gd name="T11" fmla="*/ 79 h 1163"/>
              <a:gd name="T12" fmla="*/ 926 w 1164"/>
              <a:gd name="T13" fmla="*/ 112 h 1163"/>
              <a:gd name="T14" fmla="*/ 972 w 1164"/>
              <a:gd name="T15" fmla="*/ 150 h 1163"/>
              <a:gd name="T16" fmla="*/ 1013 w 1164"/>
              <a:gd name="T17" fmla="*/ 192 h 1163"/>
              <a:gd name="T18" fmla="*/ 1052 w 1164"/>
              <a:gd name="T19" fmla="*/ 239 h 1163"/>
              <a:gd name="T20" fmla="*/ 1084 w 1164"/>
              <a:gd name="T21" fmla="*/ 288 h 1163"/>
              <a:gd name="T22" fmla="*/ 1112 w 1164"/>
              <a:gd name="T23" fmla="*/ 341 h 1163"/>
              <a:gd name="T24" fmla="*/ 1134 w 1164"/>
              <a:gd name="T25" fmla="*/ 398 h 1163"/>
              <a:gd name="T26" fmla="*/ 1150 w 1164"/>
              <a:gd name="T27" fmla="*/ 457 h 1163"/>
              <a:gd name="T28" fmla="*/ 1160 w 1164"/>
              <a:gd name="T29" fmla="*/ 518 h 1163"/>
              <a:gd name="T30" fmla="*/ 1164 w 1164"/>
              <a:gd name="T31" fmla="*/ 581 h 1163"/>
              <a:gd name="T32" fmla="*/ 1160 w 1164"/>
              <a:gd name="T33" fmla="*/ 645 h 1163"/>
              <a:gd name="T34" fmla="*/ 1150 w 1164"/>
              <a:gd name="T35" fmla="*/ 706 h 1163"/>
              <a:gd name="T36" fmla="*/ 1134 w 1164"/>
              <a:gd name="T37" fmla="*/ 765 h 1163"/>
              <a:gd name="T38" fmla="*/ 1112 w 1164"/>
              <a:gd name="T39" fmla="*/ 822 h 1163"/>
              <a:gd name="T40" fmla="*/ 1084 w 1164"/>
              <a:gd name="T41" fmla="*/ 875 h 1163"/>
              <a:gd name="T42" fmla="*/ 1052 w 1164"/>
              <a:gd name="T43" fmla="*/ 925 h 1163"/>
              <a:gd name="T44" fmla="*/ 1013 w 1164"/>
              <a:gd name="T45" fmla="*/ 972 h 1163"/>
              <a:gd name="T46" fmla="*/ 972 w 1164"/>
              <a:gd name="T47" fmla="*/ 1013 h 1163"/>
              <a:gd name="T48" fmla="*/ 926 w 1164"/>
              <a:gd name="T49" fmla="*/ 1051 h 1163"/>
              <a:gd name="T50" fmla="*/ 875 w 1164"/>
              <a:gd name="T51" fmla="*/ 1084 h 1163"/>
              <a:gd name="T52" fmla="*/ 822 w 1164"/>
              <a:gd name="T53" fmla="*/ 1111 h 1163"/>
              <a:gd name="T54" fmla="*/ 765 w 1164"/>
              <a:gd name="T55" fmla="*/ 1133 h 1163"/>
              <a:gd name="T56" fmla="*/ 706 w 1164"/>
              <a:gd name="T57" fmla="*/ 1149 h 1163"/>
              <a:gd name="T58" fmla="*/ 645 w 1164"/>
              <a:gd name="T59" fmla="*/ 1160 h 1163"/>
              <a:gd name="T60" fmla="*/ 582 w 1164"/>
              <a:gd name="T61" fmla="*/ 1163 h 1163"/>
              <a:gd name="T62" fmla="*/ 518 w 1164"/>
              <a:gd name="T63" fmla="*/ 1160 h 1163"/>
              <a:gd name="T64" fmla="*/ 457 w 1164"/>
              <a:gd name="T65" fmla="*/ 1149 h 1163"/>
              <a:gd name="T66" fmla="*/ 398 w 1164"/>
              <a:gd name="T67" fmla="*/ 1133 h 1163"/>
              <a:gd name="T68" fmla="*/ 342 w 1164"/>
              <a:gd name="T69" fmla="*/ 1111 h 1163"/>
              <a:gd name="T70" fmla="*/ 288 w 1164"/>
              <a:gd name="T71" fmla="*/ 1084 h 1163"/>
              <a:gd name="T72" fmla="*/ 238 w 1164"/>
              <a:gd name="T73" fmla="*/ 1051 h 1163"/>
              <a:gd name="T74" fmla="*/ 191 w 1164"/>
              <a:gd name="T75" fmla="*/ 1013 h 1163"/>
              <a:gd name="T76" fmla="*/ 150 w 1164"/>
              <a:gd name="T77" fmla="*/ 972 h 1163"/>
              <a:gd name="T78" fmla="*/ 112 w 1164"/>
              <a:gd name="T79" fmla="*/ 925 h 1163"/>
              <a:gd name="T80" fmla="*/ 79 w 1164"/>
              <a:gd name="T81" fmla="*/ 875 h 1163"/>
              <a:gd name="T82" fmla="*/ 52 w 1164"/>
              <a:gd name="T83" fmla="*/ 822 h 1163"/>
              <a:gd name="T84" fmla="*/ 30 w 1164"/>
              <a:gd name="T85" fmla="*/ 765 h 1163"/>
              <a:gd name="T86" fmla="*/ 14 w 1164"/>
              <a:gd name="T87" fmla="*/ 706 h 1163"/>
              <a:gd name="T88" fmla="*/ 3 w 1164"/>
              <a:gd name="T89" fmla="*/ 645 h 1163"/>
              <a:gd name="T90" fmla="*/ 0 w 1164"/>
              <a:gd name="T91" fmla="*/ 581 h 1163"/>
              <a:gd name="T92" fmla="*/ 3 w 1164"/>
              <a:gd name="T93" fmla="*/ 518 h 1163"/>
              <a:gd name="T94" fmla="*/ 14 w 1164"/>
              <a:gd name="T95" fmla="*/ 457 h 1163"/>
              <a:gd name="T96" fmla="*/ 30 w 1164"/>
              <a:gd name="T97" fmla="*/ 398 h 1163"/>
              <a:gd name="T98" fmla="*/ 52 w 1164"/>
              <a:gd name="T99" fmla="*/ 341 h 1163"/>
              <a:gd name="T100" fmla="*/ 79 w 1164"/>
              <a:gd name="T101" fmla="*/ 288 h 1163"/>
              <a:gd name="T102" fmla="*/ 112 w 1164"/>
              <a:gd name="T103" fmla="*/ 239 h 1163"/>
              <a:gd name="T104" fmla="*/ 150 w 1164"/>
              <a:gd name="T105" fmla="*/ 192 h 1163"/>
              <a:gd name="T106" fmla="*/ 191 w 1164"/>
              <a:gd name="T107" fmla="*/ 150 h 1163"/>
              <a:gd name="T108" fmla="*/ 238 w 1164"/>
              <a:gd name="T109" fmla="*/ 112 h 1163"/>
              <a:gd name="T110" fmla="*/ 288 w 1164"/>
              <a:gd name="T111" fmla="*/ 79 h 1163"/>
              <a:gd name="T112" fmla="*/ 342 w 1164"/>
              <a:gd name="T113" fmla="*/ 52 h 1163"/>
              <a:gd name="T114" fmla="*/ 398 w 1164"/>
              <a:gd name="T115" fmla="*/ 30 h 1163"/>
              <a:gd name="T116" fmla="*/ 457 w 1164"/>
              <a:gd name="T117" fmla="*/ 14 h 1163"/>
              <a:gd name="T118" fmla="*/ 518 w 1164"/>
              <a:gd name="T119" fmla="*/ 3 h 1163"/>
              <a:gd name="T120" fmla="*/ 582 w 1164"/>
              <a:gd name="T121" fmla="*/ 0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64" h="1163">
                <a:moveTo>
                  <a:pt x="582" y="0"/>
                </a:moveTo>
                <a:lnTo>
                  <a:pt x="645" y="3"/>
                </a:lnTo>
                <a:lnTo>
                  <a:pt x="706" y="14"/>
                </a:lnTo>
                <a:lnTo>
                  <a:pt x="765" y="30"/>
                </a:lnTo>
                <a:lnTo>
                  <a:pt x="822" y="52"/>
                </a:lnTo>
                <a:lnTo>
                  <a:pt x="875" y="79"/>
                </a:lnTo>
                <a:lnTo>
                  <a:pt x="926" y="112"/>
                </a:lnTo>
                <a:lnTo>
                  <a:pt x="972" y="150"/>
                </a:lnTo>
                <a:lnTo>
                  <a:pt x="1013" y="192"/>
                </a:lnTo>
                <a:lnTo>
                  <a:pt x="1052" y="239"/>
                </a:lnTo>
                <a:lnTo>
                  <a:pt x="1084" y="288"/>
                </a:lnTo>
                <a:lnTo>
                  <a:pt x="1112" y="341"/>
                </a:lnTo>
                <a:lnTo>
                  <a:pt x="1134" y="398"/>
                </a:lnTo>
                <a:lnTo>
                  <a:pt x="1150" y="457"/>
                </a:lnTo>
                <a:lnTo>
                  <a:pt x="1160" y="518"/>
                </a:lnTo>
                <a:lnTo>
                  <a:pt x="1164" y="581"/>
                </a:lnTo>
                <a:lnTo>
                  <a:pt x="1160" y="645"/>
                </a:lnTo>
                <a:lnTo>
                  <a:pt x="1150" y="706"/>
                </a:lnTo>
                <a:lnTo>
                  <a:pt x="1134" y="765"/>
                </a:lnTo>
                <a:lnTo>
                  <a:pt x="1112" y="822"/>
                </a:lnTo>
                <a:lnTo>
                  <a:pt x="1084" y="875"/>
                </a:lnTo>
                <a:lnTo>
                  <a:pt x="1052" y="925"/>
                </a:lnTo>
                <a:lnTo>
                  <a:pt x="1013" y="972"/>
                </a:lnTo>
                <a:lnTo>
                  <a:pt x="972" y="1013"/>
                </a:lnTo>
                <a:lnTo>
                  <a:pt x="926" y="1051"/>
                </a:lnTo>
                <a:lnTo>
                  <a:pt x="875" y="1084"/>
                </a:lnTo>
                <a:lnTo>
                  <a:pt x="822" y="1111"/>
                </a:lnTo>
                <a:lnTo>
                  <a:pt x="765" y="1133"/>
                </a:lnTo>
                <a:lnTo>
                  <a:pt x="706" y="1149"/>
                </a:lnTo>
                <a:lnTo>
                  <a:pt x="645" y="1160"/>
                </a:lnTo>
                <a:lnTo>
                  <a:pt x="582" y="1163"/>
                </a:lnTo>
                <a:lnTo>
                  <a:pt x="518" y="1160"/>
                </a:lnTo>
                <a:lnTo>
                  <a:pt x="457" y="1149"/>
                </a:lnTo>
                <a:lnTo>
                  <a:pt x="398" y="1133"/>
                </a:lnTo>
                <a:lnTo>
                  <a:pt x="342" y="1111"/>
                </a:lnTo>
                <a:lnTo>
                  <a:pt x="288" y="1084"/>
                </a:lnTo>
                <a:lnTo>
                  <a:pt x="238" y="1051"/>
                </a:lnTo>
                <a:lnTo>
                  <a:pt x="191" y="1013"/>
                </a:lnTo>
                <a:lnTo>
                  <a:pt x="150" y="972"/>
                </a:lnTo>
                <a:lnTo>
                  <a:pt x="112" y="925"/>
                </a:lnTo>
                <a:lnTo>
                  <a:pt x="79" y="875"/>
                </a:lnTo>
                <a:lnTo>
                  <a:pt x="52" y="822"/>
                </a:lnTo>
                <a:lnTo>
                  <a:pt x="30" y="765"/>
                </a:lnTo>
                <a:lnTo>
                  <a:pt x="14" y="706"/>
                </a:lnTo>
                <a:lnTo>
                  <a:pt x="3" y="645"/>
                </a:lnTo>
                <a:lnTo>
                  <a:pt x="0" y="581"/>
                </a:lnTo>
                <a:lnTo>
                  <a:pt x="3" y="518"/>
                </a:lnTo>
                <a:lnTo>
                  <a:pt x="14" y="457"/>
                </a:lnTo>
                <a:lnTo>
                  <a:pt x="30" y="398"/>
                </a:lnTo>
                <a:lnTo>
                  <a:pt x="52" y="341"/>
                </a:lnTo>
                <a:lnTo>
                  <a:pt x="79" y="288"/>
                </a:lnTo>
                <a:lnTo>
                  <a:pt x="112" y="239"/>
                </a:lnTo>
                <a:lnTo>
                  <a:pt x="150" y="192"/>
                </a:lnTo>
                <a:lnTo>
                  <a:pt x="191" y="150"/>
                </a:lnTo>
                <a:lnTo>
                  <a:pt x="238" y="112"/>
                </a:lnTo>
                <a:lnTo>
                  <a:pt x="288" y="79"/>
                </a:lnTo>
                <a:lnTo>
                  <a:pt x="342" y="52"/>
                </a:lnTo>
                <a:lnTo>
                  <a:pt x="398" y="30"/>
                </a:lnTo>
                <a:lnTo>
                  <a:pt x="457" y="14"/>
                </a:lnTo>
                <a:lnTo>
                  <a:pt x="518" y="3"/>
                </a:lnTo>
                <a:lnTo>
                  <a:pt x="582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  <a:effectLst>
            <a:outerShdw blurRad="152400" sx="102000" sy="102000" algn="ctr" rotWithShape="0">
              <a:prstClr val="black">
                <a:alpha val="20000"/>
              </a:prstClr>
            </a:outerShdw>
          </a:effectLst>
        </p:spPr>
        <p:txBody>
          <a:bodyPr vert="horz" wrap="square" lIns="150791" tIns="75395" rIns="150791" bIns="75395" numCol="1" anchor="t" anchorCtr="0" compatLnSpc="1">
            <a:prstTxWarp prst="textNoShape">
              <a:avLst/>
            </a:prstTxWarp>
          </a:bodyPr>
          <a:lstStyle/>
          <a:p>
            <a:pPr defTabSz="914309">
              <a:defRPr/>
            </a:pPr>
            <a:endParaRPr lang="en-IN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9514340" y="5404048"/>
            <a:ext cx="1038732" cy="604890"/>
            <a:chOff x="1127125" y="4879975"/>
            <a:chExt cx="7307263" cy="42560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9" name="Freeform 17"/>
            <p:cNvSpPr/>
            <p:nvPr/>
          </p:nvSpPr>
          <p:spPr bwMode="auto">
            <a:xfrm>
              <a:off x="1127125" y="4879975"/>
              <a:ext cx="1825625" cy="3040062"/>
            </a:xfrm>
            <a:custGeom>
              <a:avLst/>
              <a:gdLst>
                <a:gd name="T0" fmla="*/ 133 w 1150"/>
                <a:gd name="T1" fmla="*/ 3 h 1915"/>
                <a:gd name="T2" fmla="*/ 225 w 1150"/>
                <a:gd name="T3" fmla="*/ 11 h 1915"/>
                <a:gd name="T4" fmla="*/ 336 w 1150"/>
                <a:gd name="T5" fmla="*/ 21 h 1915"/>
                <a:gd name="T6" fmla="*/ 462 w 1150"/>
                <a:gd name="T7" fmla="*/ 33 h 1915"/>
                <a:gd name="T8" fmla="*/ 593 w 1150"/>
                <a:gd name="T9" fmla="*/ 50 h 1915"/>
                <a:gd name="T10" fmla="*/ 723 w 1150"/>
                <a:gd name="T11" fmla="*/ 71 h 1915"/>
                <a:gd name="T12" fmla="*/ 847 w 1150"/>
                <a:gd name="T13" fmla="*/ 98 h 1915"/>
                <a:gd name="T14" fmla="*/ 958 w 1150"/>
                <a:gd name="T15" fmla="*/ 128 h 1915"/>
                <a:gd name="T16" fmla="*/ 1049 w 1150"/>
                <a:gd name="T17" fmla="*/ 166 h 1915"/>
                <a:gd name="T18" fmla="*/ 1113 w 1150"/>
                <a:gd name="T19" fmla="*/ 210 h 1915"/>
                <a:gd name="T20" fmla="*/ 1139 w 1150"/>
                <a:gd name="T21" fmla="*/ 234 h 1915"/>
                <a:gd name="T22" fmla="*/ 1149 w 1150"/>
                <a:gd name="T23" fmla="*/ 263 h 1915"/>
                <a:gd name="T24" fmla="*/ 1150 w 1150"/>
                <a:gd name="T25" fmla="*/ 287 h 1915"/>
                <a:gd name="T26" fmla="*/ 1138 w 1150"/>
                <a:gd name="T27" fmla="*/ 406 h 1915"/>
                <a:gd name="T28" fmla="*/ 1116 w 1150"/>
                <a:gd name="T29" fmla="*/ 538 h 1915"/>
                <a:gd name="T30" fmla="*/ 1086 w 1150"/>
                <a:gd name="T31" fmla="*/ 680 h 1915"/>
                <a:gd name="T32" fmla="*/ 1053 w 1150"/>
                <a:gd name="T33" fmla="*/ 828 h 1915"/>
                <a:gd name="T34" fmla="*/ 1015 w 1150"/>
                <a:gd name="T35" fmla="*/ 979 h 1915"/>
                <a:gd name="T36" fmla="*/ 975 w 1150"/>
                <a:gd name="T37" fmla="*/ 1128 h 1915"/>
                <a:gd name="T38" fmla="*/ 934 w 1150"/>
                <a:gd name="T39" fmla="*/ 1273 h 1915"/>
                <a:gd name="T40" fmla="*/ 895 w 1150"/>
                <a:gd name="T41" fmla="*/ 1411 h 1915"/>
                <a:gd name="T42" fmla="*/ 859 w 1150"/>
                <a:gd name="T43" fmla="*/ 1535 h 1915"/>
                <a:gd name="T44" fmla="*/ 825 w 1150"/>
                <a:gd name="T45" fmla="*/ 1645 h 1915"/>
                <a:gd name="T46" fmla="*/ 799 w 1150"/>
                <a:gd name="T47" fmla="*/ 1737 h 1915"/>
                <a:gd name="T48" fmla="*/ 779 w 1150"/>
                <a:gd name="T49" fmla="*/ 1805 h 1915"/>
                <a:gd name="T50" fmla="*/ 768 w 1150"/>
                <a:gd name="T51" fmla="*/ 1847 h 1915"/>
                <a:gd name="T52" fmla="*/ 754 w 1150"/>
                <a:gd name="T53" fmla="*/ 1878 h 1915"/>
                <a:gd name="T54" fmla="*/ 716 w 1150"/>
                <a:gd name="T55" fmla="*/ 1906 h 1915"/>
                <a:gd name="T56" fmla="*/ 672 w 1150"/>
                <a:gd name="T57" fmla="*/ 1915 h 1915"/>
                <a:gd name="T58" fmla="*/ 68 w 1150"/>
                <a:gd name="T59" fmla="*/ 1911 h 1915"/>
                <a:gd name="T60" fmla="*/ 27 w 1150"/>
                <a:gd name="T61" fmla="*/ 1889 h 1915"/>
                <a:gd name="T62" fmla="*/ 3 w 1150"/>
                <a:gd name="T63" fmla="*/ 1846 h 1915"/>
                <a:gd name="T64" fmla="*/ 0 w 1150"/>
                <a:gd name="T65" fmla="*/ 96 h 1915"/>
                <a:gd name="T66" fmla="*/ 8 w 1150"/>
                <a:gd name="T67" fmla="*/ 65 h 1915"/>
                <a:gd name="T68" fmla="*/ 27 w 1150"/>
                <a:gd name="T69" fmla="*/ 32 h 1915"/>
                <a:gd name="T70" fmla="*/ 53 w 1150"/>
                <a:gd name="T71" fmla="*/ 8 h 1915"/>
                <a:gd name="T72" fmla="*/ 81 w 1150"/>
                <a:gd name="T73" fmla="*/ 0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0" h="1914">
                  <a:moveTo>
                    <a:pt x="96" y="0"/>
                  </a:moveTo>
                  <a:lnTo>
                    <a:pt x="133" y="3"/>
                  </a:lnTo>
                  <a:lnTo>
                    <a:pt x="176" y="7"/>
                  </a:lnTo>
                  <a:lnTo>
                    <a:pt x="225" y="11"/>
                  </a:lnTo>
                  <a:lnTo>
                    <a:pt x="279" y="15"/>
                  </a:lnTo>
                  <a:lnTo>
                    <a:pt x="336" y="21"/>
                  </a:lnTo>
                  <a:lnTo>
                    <a:pt x="398" y="26"/>
                  </a:lnTo>
                  <a:lnTo>
                    <a:pt x="462" y="33"/>
                  </a:lnTo>
                  <a:lnTo>
                    <a:pt x="526" y="42"/>
                  </a:lnTo>
                  <a:lnTo>
                    <a:pt x="593" y="50"/>
                  </a:lnTo>
                  <a:lnTo>
                    <a:pt x="659" y="60"/>
                  </a:lnTo>
                  <a:lnTo>
                    <a:pt x="723" y="71"/>
                  </a:lnTo>
                  <a:lnTo>
                    <a:pt x="786" y="84"/>
                  </a:lnTo>
                  <a:lnTo>
                    <a:pt x="847" y="98"/>
                  </a:lnTo>
                  <a:lnTo>
                    <a:pt x="905" y="111"/>
                  </a:lnTo>
                  <a:lnTo>
                    <a:pt x="958" y="128"/>
                  </a:lnTo>
                  <a:lnTo>
                    <a:pt x="1007" y="146"/>
                  </a:lnTo>
                  <a:lnTo>
                    <a:pt x="1049" y="166"/>
                  </a:lnTo>
                  <a:lnTo>
                    <a:pt x="1085" y="187"/>
                  </a:lnTo>
                  <a:lnTo>
                    <a:pt x="1113" y="210"/>
                  </a:lnTo>
                  <a:lnTo>
                    <a:pt x="1128" y="222"/>
                  </a:lnTo>
                  <a:lnTo>
                    <a:pt x="1139" y="234"/>
                  </a:lnTo>
                  <a:lnTo>
                    <a:pt x="1146" y="249"/>
                  </a:lnTo>
                  <a:lnTo>
                    <a:pt x="1149" y="263"/>
                  </a:lnTo>
                  <a:lnTo>
                    <a:pt x="1150" y="276"/>
                  </a:lnTo>
                  <a:lnTo>
                    <a:pt x="1150" y="287"/>
                  </a:lnTo>
                  <a:lnTo>
                    <a:pt x="1145" y="344"/>
                  </a:lnTo>
                  <a:lnTo>
                    <a:pt x="1138" y="406"/>
                  </a:lnTo>
                  <a:lnTo>
                    <a:pt x="1128" y="470"/>
                  </a:lnTo>
                  <a:lnTo>
                    <a:pt x="1116" y="538"/>
                  </a:lnTo>
                  <a:lnTo>
                    <a:pt x="1102" y="608"/>
                  </a:lnTo>
                  <a:lnTo>
                    <a:pt x="1086" y="680"/>
                  </a:lnTo>
                  <a:lnTo>
                    <a:pt x="1071" y="753"/>
                  </a:lnTo>
                  <a:lnTo>
                    <a:pt x="1053" y="828"/>
                  </a:lnTo>
                  <a:lnTo>
                    <a:pt x="1035" y="903"/>
                  </a:lnTo>
                  <a:lnTo>
                    <a:pt x="1015" y="979"/>
                  </a:lnTo>
                  <a:lnTo>
                    <a:pt x="995" y="1054"/>
                  </a:lnTo>
                  <a:lnTo>
                    <a:pt x="975" y="1128"/>
                  </a:lnTo>
                  <a:lnTo>
                    <a:pt x="955" y="1202"/>
                  </a:lnTo>
                  <a:lnTo>
                    <a:pt x="934" y="1273"/>
                  </a:lnTo>
                  <a:lnTo>
                    <a:pt x="914" y="1342"/>
                  </a:lnTo>
                  <a:lnTo>
                    <a:pt x="895" y="1411"/>
                  </a:lnTo>
                  <a:lnTo>
                    <a:pt x="875" y="1475"/>
                  </a:lnTo>
                  <a:lnTo>
                    <a:pt x="859" y="1535"/>
                  </a:lnTo>
                  <a:lnTo>
                    <a:pt x="841" y="1592"/>
                  </a:lnTo>
                  <a:lnTo>
                    <a:pt x="825" y="1645"/>
                  </a:lnTo>
                  <a:lnTo>
                    <a:pt x="811" y="1694"/>
                  </a:lnTo>
                  <a:lnTo>
                    <a:pt x="799" y="1737"/>
                  </a:lnTo>
                  <a:lnTo>
                    <a:pt x="787" y="1773"/>
                  </a:lnTo>
                  <a:lnTo>
                    <a:pt x="779" y="1805"/>
                  </a:lnTo>
                  <a:lnTo>
                    <a:pt x="772" y="1829"/>
                  </a:lnTo>
                  <a:lnTo>
                    <a:pt x="768" y="1847"/>
                  </a:lnTo>
                  <a:lnTo>
                    <a:pt x="767" y="1857"/>
                  </a:lnTo>
                  <a:lnTo>
                    <a:pt x="754" y="1878"/>
                  </a:lnTo>
                  <a:lnTo>
                    <a:pt x="736" y="1894"/>
                  </a:lnTo>
                  <a:lnTo>
                    <a:pt x="716" y="1906"/>
                  </a:lnTo>
                  <a:lnTo>
                    <a:pt x="694" y="1913"/>
                  </a:lnTo>
                  <a:lnTo>
                    <a:pt x="672" y="1915"/>
                  </a:lnTo>
                  <a:lnTo>
                    <a:pt x="96" y="1915"/>
                  </a:lnTo>
                  <a:lnTo>
                    <a:pt x="68" y="1911"/>
                  </a:lnTo>
                  <a:lnTo>
                    <a:pt x="46" y="1903"/>
                  </a:lnTo>
                  <a:lnTo>
                    <a:pt x="27" y="1889"/>
                  </a:lnTo>
                  <a:lnTo>
                    <a:pt x="13" y="1869"/>
                  </a:lnTo>
                  <a:lnTo>
                    <a:pt x="3" y="1846"/>
                  </a:lnTo>
                  <a:lnTo>
                    <a:pt x="0" y="1819"/>
                  </a:lnTo>
                  <a:lnTo>
                    <a:pt x="0" y="96"/>
                  </a:lnTo>
                  <a:lnTo>
                    <a:pt x="3" y="82"/>
                  </a:lnTo>
                  <a:lnTo>
                    <a:pt x="8" y="65"/>
                  </a:lnTo>
                  <a:lnTo>
                    <a:pt x="17" y="49"/>
                  </a:lnTo>
                  <a:lnTo>
                    <a:pt x="27" y="32"/>
                  </a:lnTo>
                  <a:lnTo>
                    <a:pt x="38" y="19"/>
                  </a:lnTo>
                  <a:lnTo>
                    <a:pt x="53" y="8"/>
                  </a:lnTo>
                  <a:lnTo>
                    <a:pt x="67" y="3"/>
                  </a:lnTo>
                  <a:lnTo>
                    <a:pt x="81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3711575" y="5519738"/>
              <a:ext cx="3168650" cy="2338387"/>
            </a:xfrm>
            <a:custGeom>
              <a:avLst/>
              <a:gdLst>
                <a:gd name="T0" fmla="*/ 790 w 1996"/>
                <a:gd name="T1" fmla="*/ 4 h 1473"/>
                <a:gd name="T2" fmla="*/ 898 w 1996"/>
                <a:gd name="T3" fmla="*/ 29 h 1473"/>
                <a:gd name="T4" fmla="*/ 1019 w 1996"/>
                <a:gd name="T5" fmla="*/ 75 h 1473"/>
                <a:gd name="T6" fmla="*/ 1212 w 1996"/>
                <a:gd name="T7" fmla="*/ 152 h 1473"/>
                <a:gd name="T8" fmla="*/ 1424 w 1996"/>
                <a:gd name="T9" fmla="*/ 231 h 1473"/>
                <a:gd name="T10" fmla="*/ 1552 w 1996"/>
                <a:gd name="T11" fmla="*/ 298 h 1473"/>
                <a:gd name="T12" fmla="*/ 1592 w 1996"/>
                <a:gd name="T13" fmla="*/ 382 h 1473"/>
                <a:gd name="T14" fmla="*/ 1636 w 1996"/>
                <a:gd name="T15" fmla="*/ 489 h 1473"/>
                <a:gd name="T16" fmla="*/ 1685 w 1996"/>
                <a:gd name="T17" fmla="*/ 615 h 1473"/>
                <a:gd name="T18" fmla="*/ 1738 w 1996"/>
                <a:gd name="T19" fmla="*/ 755 h 1473"/>
                <a:gd name="T20" fmla="*/ 1794 w 1996"/>
                <a:gd name="T21" fmla="*/ 903 h 1473"/>
                <a:gd name="T22" fmla="*/ 1848 w 1996"/>
                <a:gd name="T23" fmla="*/ 1054 h 1473"/>
                <a:gd name="T24" fmla="*/ 1902 w 1996"/>
                <a:gd name="T25" fmla="*/ 1203 h 1473"/>
                <a:gd name="T26" fmla="*/ 1952 w 1996"/>
                <a:gd name="T27" fmla="*/ 1345 h 1473"/>
                <a:gd name="T28" fmla="*/ 1996 w 1996"/>
                <a:gd name="T29" fmla="*/ 1473 h 1473"/>
                <a:gd name="T30" fmla="*/ 1938 w 1996"/>
                <a:gd name="T31" fmla="*/ 1426 h 1473"/>
                <a:gd name="T32" fmla="*/ 1840 w 1996"/>
                <a:gd name="T33" fmla="*/ 1321 h 1473"/>
                <a:gd name="T34" fmla="*/ 1724 w 1996"/>
                <a:gd name="T35" fmla="*/ 1210 h 1473"/>
                <a:gd name="T36" fmla="*/ 1593 w 1996"/>
                <a:gd name="T37" fmla="*/ 1094 h 1473"/>
                <a:gd name="T38" fmla="*/ 1452 w 1996"/>
                <a:gd name="T39" fmla="*/ 977 h 1473"/>
                <a:gd name="T40" fmla="*/ 1307 w 1996"/>
                <a:gd name="T41" fmla="*/ 861 h 1473"/>
                <a:gd name="T42" fmla="*/ 1178 w 1996"/>
                <a:gd name="T43" fmla="*/ 750 h 1473"/>
                <a:gd name="T44" fmla="*/ 1057 w 1996"/>
                <a:gd name="T45" fmla="*/ 648 h 1473"/>
                <a:gd name="T46" fmla="*/ 951 w 1996"/>
                <a:gd name="T47" fmla="*/ 556 h 1473"/>
                <a:gd name="T48" fmla="*/ 866 w 1996"/>
                <a:gd name="T49" fmla="*/ 478 h 1473"/>
                <a:gd name="T50" fmla="*/ 835 w 1996"/>
                <a:gd name="T51" fmla="*/ 471 h 1473"/>
                <a:gd name="T52" fmla="*/ 801 w 1996"/>
                <a:gd name="T53" fmla="*/ 461 h 1473"/>
                <a:gd name="T54" fmla="*/ 750 w 1996"/>
                <a:gd name="T55" fmla="*/ 458 h 1473"/>
                <a:gd name="T56" fmla="*/ 676 w 1996"/>
                <a:gd name="T57" fmla="*/ 488 h 1473"/>
                <a:gd name="T58" fmla="*/ 616 w 1996"/>
                <a:gd name="T59" fmla="*/ 516 h 1473"/>
                <a:gd name="T60" fmla="*/ 568 w 1996"/>
                <a:gd name="T61" fmla="*/ 535 h 1473"/>
                <a:gd name="T62" fmla="*/ 529 w 1996"/>
                <a:gd name="T63" fmla="*/ 549 h 1473"/>
                <a:gd name="T64" fmla="*/ 482 w 1996"/>
                <a:gd name="T65" fmla="*/ 555 h 1473"/>
                <a:gd name="T66" fmla="*/ 444 w 1996"/>
                <a:gd name="T67" fmla="*/ 563 h 1473"/>
                <a:gd name="T68" fmla="*/ 416 w 1996"/>
                <a:gd name="T69" fmla="*/ 581 h 1473"/>
                <a:gd name="T70" fmla="*/ 371 w 1996"/>
                <a:gd name="T71" fmla="*/ 641 h 1473"/>
                <a:gd name="T72" fmla="*/ 304 w 1996"/>
                <a:gd name="T73" fmla="*/ 711 h 1473"/>
                <a:gd name="T74" fmla="*/ 240 w 1996"/>
                <a:gd name="T75" fmla="*/ 751 h 1473"/>
                <a:gd name="T76" fmla="*/ 177 w 1996"/>
                <a:gd name="T77" fmla="*/ 768 h 1473"/>
                <a:gd name="T78" fmla="*/ 119 w 1996"/>
                <a:gd name="T79" fmla="*/ 768 h 1473"/>
                <a:gd name="T80" fmla="*/ 66 w 1996"/>
                <a:gd name="T81" fmla="*/ 755 h 1473"/>
                <a:gd name="T82" fmla="*/ 25 w 1996"/>
                <a:gd name="T83" fmla="*/ 737 h 1473"/>
                <a:gd name="T84" fmla="*/ 7 w 1996"/>
                <a:gd name="T85" fmla="*/ 726 h 1473"/>
                <a:gd name="T86" fmla="*/ 3 w 1996"/>
                <a:gd name="T87" fmla="*/ 716 h 1473"/>
                <a:gd name="T88" fmla="*/ 0 w 1996"/>
                <a:gd name="T89" fmla="*/ 686 h 1473"/>
                <a:gd name="T90" fmla="*/ 8 w 1996"/>
                <a:gd name="T91" fmla="*/ 631 h 1473"/>
                <a:gd name="T92" fmla="*/ 32 w 1996"/>
                <a:gd name="T93" fmla="*/ 564 h 1473"/>
                <a:gd name="T94" fmla="*/ 71 w 1996"/>
                <a:gd name="T95" fmla="*/ 491 h 1473"/>
                <a:gd name="T96" fmla="*/ 121 w 1996"/>
                <a:gd name="T97" fmla="*/ 414 h 1473"/>
                <a:gd name="T98" fmla="*/ 180 w 1996"/>
                <a:gd name="T99" fmla="*/ 340 h 1473"/>
                <a:gd name="T100" fmla="*/ 269 w 1996"/>
                <a:gd name="T101" fmla="*/ 251 h 1473"/>
                <a:gd name="T102" fmla="*/ 371 w 1996"/>
                <a:gd name="T103" fmla="*/ 157 h 1473"/>
                <a:gd name="T104" fmla="*/ 466 w 1996"/>
                <a:gd name="T105" fmla="*/ 86 h 1473"/>
                <a:gd name="T106" fmla="*/ 557 w 1996"/>
                <a:gd name="T107" fmla="*/ 35 h 1473"/>
                <a:gd name="T108" fmla="*/ 646 w 1996"/>
                <a:gd name="T109" fmla="*/ 7 h 1473"/>
                <a:gd name="T110" fmla="*/ 741 w 1996"/>
                <a:gd name="T111" fmla="*/ 0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6" h="1473">
                  <a:moveTo>
                    <a:pt x="741" y="0"/>
                  </a:moveTo>
                  <a:lnTo>
                    <a:pt x="790" y="4"/>
                  </a:lnTo>
                  <a:lnTo>
                    <a:pt x="842" y="14"/>
                  </a:lnTo>
                  <a:lnTo>
                    <a:pt x="898" y="29"/>
                  </a:lnTo>
                  <a:lnTo>
                    <a:pt x="956" y="50"/>
                  </a:lnTo>
                  <a:lnTo>
                    <a:pt x="1019" y="75"/>
                  </a:lnTo>
                  <a:lnTo>
                    <a:pt x="1113" y="113"/>
                  </a:lnTo>
                  <a:lnTo>
                    <a:pt x="1212" y="152"/>
                  </a:lnTo>
                  <a:lnTo>
                    <a:pt x="1315" y="192"/>
                  </a:lnTo>
                  <a:lnTo>
                    <a:pt x="1424" y="231"/>
                  </a:lnTo>
                  <a:lnTo>
                    <a:pt x="1537" y="267"/>
                  </a:lnTo>
                  <a:lnTo>
                    <a:pt x="1552" y="298"/>
                  </a:lnTo>
                  <a:lnTo>
                    <a:pt x="1571" y="337"/>
                  </a:lnTo>
                  <a:lnTo>
                    <a:pt x="1592" y="382"/>
                  </a:lnTo>
                  <a:lnTo>
                    <a:pt x="1613" y="433"/>
                  </a:lnTo>
                  <a:lnTo>
                    <a:pt x="1636" y="489"/>
                  </a:lnTo>
                  <a:lnTo>
                    <a:pt x="1660" y="550"/>
                  </a:lnTo>
                  <a:lnTo>
                    <a:pt x="1685" y="615"/>
                  </a:lnTo>
                  <a:lnTo>
                    <a:pt x="1712" y="684"/>
                  </a:lnTo>
                  <a:lnTo>
                    <a:pt x="1738" y="755"/>
                  </a:lnTo>
                  <a:lnTo>
                    <a:pt x="1766" y="828"/>
                  </a:lnTo>
                  <a:lnTo>
                    <a:pt x="1794" y="903"/>
                  </a:lnTo>
                  <a:lnTo>
                    <a:pt x="1821" y="978"/>
                  </a:lnTo>
                  <a:lnTo>
                    <a:pt x="1848" y="1054"/>
                  </a:lnTo>
                  <a:lnTo>
                    <a:pt x="1875" y="1129"/>
                  </a:lnTo>
                  <a:lnTo>
                    <a:pt x="1902" y="1203"/>
                  </a:lnTo>
                  <a:lnTo>
                    <a:pt x="1927" y="1275"/>
                  </a:lnTo>
                  <a:lnTo>
                    <a:pt x="1952" y="1345"/>
                  </a:lnTo>
                  <a:lnTo>
                    <a:pt x="1974" y="1411"/>
                  </a:lnTo>
                  <a:lnTo>
                    <a:pt x="1996" y="1473"/>
                  </a:lnTo>
                  <a:lnTo>
                    <a:pt x="1977" y="1473"/>
                  </a:lnTo>
                  <a:lnTo>
                    <a:pt x="1938" y="1426"/>
                  </a:lnTo>
                  <a:lnTo>
                    <a:pt x="1892" y="1374"/>
                  </a:lnTo>
                  <a:lnTo>
                    <a:pt x="1840" y="1321"/>
                  </a:lnTo>
                  <a:lnTo>
                    <a:pt x="1784" y="1267"/>
                  </a:lnTo>
                  <a:lnTo>
                    <a:pt x="1724" y="1210"/>
                  </a:lnTo>
                  <a:lnTo>
                    <a:pt x="1660" y="1153"/>
                  </a:lnTo>
                  <a:lnTo>
                    <a:pt x="1593" y="1094"/>
                  </a:lnTo>
                  <a:lnTo>
                    <a:pt x="1523" y="1036"/>
                  </a:lnTo>
                  <a:lnTo>
                    <a:pt x="1452" y="977"/>
                  </a:lnTo>
                  <a:lnTo>
                    <a:pt x="1379" y="918"/>
                  </a:lnTo>
                  <a:lnTo>
                    <a:pt x="1307" y="861"/>
                  </a:lnTo>
                  <a:lnTo>
                    <a:pt x="1241" y="804"/>
                  </a:lnTo>
                  <a:lnTo>
                    <a:pt x="1178" y="750"/>
                  </a:lnTo>
                  <a:lnTo>
                    <a:pt x="1117" y="698"/>
                  </a:lnTo>
                  <a:lnTo>
                    <a:pt x="1057" y="648"/>
                  </a:lnTo>
                  <a:lnTo>
                    <a:pt x="1001" y="601"/>
                  </a:lnTo>
                  <a:lnTo>
                    <a:pt x="951" y="556"/>
                  </a:lnTo>
                  <a:lnTo>
                    <a:pt x="905" y="516"/>
                  </a:lnTo>
                  <a:lnTo>
                    <a:pt x="866" y="478"/>
                  </a:lnTo>
                  <a:lnTo>
                    <a:pt x="852" y="475"/>
                  </a:lnTo>
                  <a:lnTo>
                    <a:pt x="835" y="471"/>
                  </a:lnTo>
                  <a:lnTo>
                    <a:pt x="818" y="465"/>
                  </a:lnTo>
                  <a:lnTo>
                    <a:pt x="801" y="461"/>
                  </a:lnTo>
                  <a:lnTo>
                    <a:pt x="789" y="458"/>
                  </a:lnTo>
                  <a:lnTo>
                    <a:pt x="750" y="458"/>
                  </a:lnTo>
                  <a:lnTo>
                    <a:pt x="711" y="472"/>
                  </a:lnTo>
                  <a:lnTo>
                    <a:pt x="676" y="488"/>
                  </a:lnTo>
                  <a:lnTo>
                    <a:pt x="645" y="502"/>
                  </a:lnTo>
                  <a:lnTo>
                    <a:pt x="616" y="516"/>
                  </a:lnTo>
                  <a:lnTo>
                    <a:pt x="591" y="525"/>
                  </a:lnTo>
                  <a:lnTo>
                    <a:pt x="568" y="535"/>
                  </a:lnTo>
                  <a:lnTo>
                    <a:pt x="549" y="542"/>
                  </a:lnTo>
                  <a:lnTo>
                    <a:pt x="529" y="549"/>
                  </a:lnTo>
                  <a:lnTo>
                    <a:pt x="508" y="553"/>
                  </a:lnTo>
                  <a:lnTo>
                    <a:pt x="482" y="555"/>
                  </a:lnTo>
                  <a:lnTo>
                    <a:pt x="461" y="556"/>
                  </a:lnTo>
                  <a:lnTo>
                    <a:pt x="444" y="563"/>
                  </a:lnTo>
                  <a:lnTo>
                    <a:pt x="429" y="571"/>
                  </a:lnTo>
                  <a:lnTo>
                    <a:pt x="416" y="581"/>
                  </a:lnTo>
                  <a:lnTo>
                    <a:pt x="405" y="592"/>
                  </a:lnTo>
                  <a:lnTo>
                    <a:pt x="371" y="641"/>
                  </a:lnTo>
                  <a:lnTo>
                    <a:pt x="338" y="680"/>
                  </a:lnTo>
                  <a:lnTo>
                    <a:pt x="304" y="711"/>
                  </a:lnTo>
                  <a:lnTo>
                    <a:pt x="272" y="734"/>
                  </a:lnTo>
                  <a:lnTo>
                    <a:pt x="240" y="751"/>
                  </a:lnTo>
                  <a:lnTo>
                    <a:pt x="208" y="762"/>
                  </a:lnTo>
                  <a:lnTo>
                    <a:pt x="177" y="768"/>
                  </a:lnTo>
                  <a:lnTo>
                    <a:pt x="148" y="771"/>
                  </a:lnTo>
                  <a:lnTo>
                    <a:pt x="119" y="768"/>
                  </a:lnTo>
                  <a:lnTo>
                    <a:pt x="92" y="762"/>
                  </a:lnTo>
                  <a:lnTo>
                    <a:pt x="66" y="755"/>
                  </a:lnTo>
                  <a:lnTo>
                    <a:pt x="40" y="746"/>
                  </a:lnTo>
                  <a:lnTo>
                    <a:pt x="25" y="737"/>
                  </a:lnTo>
                  <a:lnTo>
                    <a:pt x="14" y="732"/>
                  </a:lnTo>
                  <a:lnTo>
                    <a:pt x="7" y="726"/>
                  </a:lnTo>
                  <a:lnTo>
                    <a:pt x="4" y="722"/>
                  </a:lnTo>
                  <a:lnTo>
                    <a:pt x="3" y="716"/>
                  </a:lnTo>
                  <a:lnTo>
                    <a:pt x="3" y="708"/>
                  </a:lnTo>
                  <a:lnTo>
                    <a:pt x="0" y="686"/>
                  </a:lnTo>
                  <a:lnTo>
                    <a:pt x="1" y="661"/>
                  </a:lnTo>
                  <a:lnTo>
                    <a:pt x="8" y="631"/>
                  </a:lnTo>
                  <a:lnTo>
                    <a:pt x="18" y="599"/>
                  </a:lnTo>
                  <a:lnTo>
                    <a:pt x="32" y="564"/>
                  </a:lnTo>
                  <a:lnTo>
                    <a:pt x="50" y="528"/>
                  </a:lnTo>
                  <a:lnTo>
                    <a:pt x="71" y="491"/>
                  </a:lnTo>
                  <a:lnTo>
                    <a:pt x="95" y="453"/>
                  </a:lnTo>
                  <a:lnTo>
                    <a:pt x="121" y="414"/>
                  </a:lnTo>
                  <a:lnTo>
                    <a:pt x="149" y="376"/>
                  </a:lnTo>
                  <a:lnTo>
                    <a:pt x="180" y="340"/>
                  </a:lnTo>
                  <a:lnTo>
                    <a:pt x="214" y="305"/>
                  </a:lnTo>
                  <a:lnTo>
                    <a:pt x="269" y="251"/>
                  </a:lnTo>
                  <a:lnTo>
                    <a:pt x="321" y="202"/>
                  </a:lnTo>
                  <a:lnTo>
                    <a:pt x="371" y="157"/>
                  </a:lnTo>
                  <a:lnTo>
                    <a:pt x="420" y="118"/>
                  </a:lnTo>
                  <a:lnTo>
                    <a:pt x="466" y="86"/>
                  </a:lnTo>
                  <a:lnTo>
                    <a:pt x="512" y="58"/>
                  </a:lnTo>
                  <a:lnTo>
                    <a:pt x="557" y="35"/>
                  </a:lnTo>
                  <a:lnTo>
                    <a:pt x="602" y="18"/>
                  </a:lnTo>
                  <a:lnTo>
                    <a:pt x="646" y="7"/>
                  </a:lnTo>
                  <a:lnTo>
                    <a:pt x="692" y="0"/>
                  </a:lnTo>
                  <a:lnTo>
                    <a:pt x="7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19"/>
            <p:cNvSpPr/>
            <p:nvPr/>
          </p:nvSpPr>
          <p:spPr bwMode="auto">
            <a:xfrm>
              <a:off x="6302375" y="5183188"/>
              <a:ext cx="2132013" cy="3040062"/>
            </a:xfrm>
            <a:custGeom>
              <a:avLst/>
              <a:gdLst>
                <a:gd name="T0" fmla="*/ 1273 w 1343"/>
                <a:gd name="T1" fmla="*/ 4 h 1915"/>
                <a:gd name="T2" fmla="*/ 1317 w 1343"/>
                <a:gd name="T3" fmla="*/ 26 h 1915"/>
                <a:gd name="T4" fmla="*/ 1340 w 1343"/>
                <a:gd name="T5" fmla="*/ 70 h 1915"/>
                <a:gd name="T6" fmla="*/ 1343 w 1343"/>
                <a:gd name="T7" fmla="*/ 1819 h 1915"/>
                <a:gd name="T8" fmla="*/ 1331 w 1343"/>
                <a:gd name="T9" fmla="*/ 1869 h 1915"/>
                <a:gd name="T10" fmla="*/ 1297 w 1343"/>
                <a:gd name="T11" fmla="*/ 1903 h 1915"/>
                <a:gd name="T12" fmla="*/ 1247 w 1343"/>
                <a:gd name="T13" fmla="*/ 1915 h 1915"/>
                <a:gd name="T14" fmla="*/ 649 w 1343"/>
                <a:gd name="T15" fmla="*/ 1911 h 1915"/>
                <a:gd name="T16" fmla="*/ 607 w 1343"/>
                <a:gd name="T17" fmla="*/ 1882 h 1915"/>
                <a:gd name="T18" fmla="*/ 575 w 1343"/>
                <a:gd name="T19" fmla="*/ 1839 h 1915"/>
                <a:gd name="T20" fmla="*/ 556 w 1343"/>
                <a:gd name="T21" fmla="*/ 1761 h 1915"/>
                <a:gd name="T22" fmla="*/ 525 w 1343"/>
                <a:gd name="T23" fmla="*/ 1656 h 1915"/>
                <a:gd name="T24" fmla="*/ 486 w 1343"/>
                <a:gd name="T25" fmla="*/ 1533 h 1915"/>
                <a:gd name="T26" fmla="*/ 440 w 1343"/>
                <a:gd name="T27" fmla="*/ 1394 h 1915"/>
                <a:gd name="T28" fmla="*/ 388 w 1343"/>
                <a:gd name="T29" fmla="*/ 1246 h 1915"/>
                <a:gd name="T30" fmla="*/ 334 w 1343"/>
                <a:gd name="T31" fmla="*/ 1093 h 1915"/>
                <a:gd name="T32" fmla="*/ 277 w 1343"/>
                <a:gd name="T33" fmla="*/ 940 h 1915"/>
                <a:gd name="T34" fmla="*/ 221 w 1343"/>
                <a:gd name="T35" fmla="*/ 790 h 1915"/>
                <a:gd name="T36" fmla="*/ 166 w 1343"/>
                <a:gd name="T37" fmla="*/ 654 h 1915"/>
                <a:gd name="T38" fmla="*/ 116 w 1343"/>
                <a:gd name="T39" fmla="*/ 531 h 1915"/>
                <a:gd name="T40" fmla="*/ 71 w 1343"/>
                <a:gd name="T41" fmla="*/ 429 h 1915"/>
                <a:gd name="T42" fmla="*/ 35 w 1343"/>
                <a:gd name="T43" fmla="*/ 353 h 1915"/>
                <a:gd name="T44" fmla="*/ 10 w 1343"/>
                <a:gd name="T45" fmla="*/ 312 h 1915"/>
                <a:gd name="T46" fmla="*/ 1 w 1343"/>
                <a:gd name="T47" fmla="*/ 279 h 1915"/>
                <a:gd name="T48" fmla="*/ 0 w 1343"/>
                <a:gd name="T49" fmla="*/ 249 h 1915"/>
                <a:gd name="T50" fmla="*/ 64 w 1343"/>
                <a:gd name="T51" fmla="*/ 191 h 1915"/>
                <a:gd name="T52" fmla="*/ 101 w 1343"/>
                <a:gd name="T53" fmla="*/ 178 h 1915"/>
                <a:gd name="T54" fmla="*/ 165 w 1343"/>
                <a:gd name="T55" fmla="*/ 156 h 1915"/>
                <a:gd name="T56" fmla="*/ 258 w 1343"/>
                <a:gd name="T57" fmla="*/ 128 h 1915"/>
                <a:gd name="T58" fmla="*/ 380 w 1343"/>
                <a:gd name="T59" fmla="*/ 96 h 1915"/>
                <a:gd name="T60" fmla="*/ 526 w 1343"/>
                <a:gd name="T61" fmla="*/ 65 h 1915"/>
                <a:gd name="T62" fmla="*/ 701 w 1343"/>
                <a:gd name="T63" fmla="*/ 36 h 1915"/>
                <a:gd name="T64" fmla="*/ 901 w 1343"/>
                <a:gd name="T65" fmla="*/ 15 h 1915"/>
                <a:gd name="T66" fmla="*/ 1125 w 1343"/>
                <a:gd name="T67" fmla="*/ 3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3" h="1914">
                  <a:moveTo>
                    <a:pt x="1247" y="0"/>
                  </a:moveTo>
                  <a:lnTo>
                    <a:pt x="1273" y="4"/>
                  </a:lnTo>
                  <a:lnTo>
                    <a:pt x="1297" y="12"/>
                  </a:lnTo>
                  <a:lnTo>
                    <a:pt x="1317" y="26"/>
                  </a:lnTo>
                  <a:lnTo>
                    <a:pt x="1331" y="46"/>
                  </a:lnTo>
                  <a:lnTo>
                    <a:pt x="1340" y="70"/>
                  </a:lnTo>
                  <a:lnTo>
                    <a:pt x="1343" y="96"/>
                  </a:lnTo>
                  <a:lnTo>
                    <a:pt x="1343" y="1819"/>
                  </a:lnTo>
                  <a:lnTo>
                    <a:pt x="1340" y="1847"/>
                  </a:lnTo>
                  <a:lnTo>
                    <a:pt x="1331" y="1869"/>
                  </a:lnTo>
                  <a:lnTo>
                    <a:pt x="1317" y="1889"/>
                  </a:lnTo>
                  <a:lnTo>
                    <a:pt x="1297" y="1903"/>
                  </a:lnTo>
                  <a:lnTo>
                    <a:pt x="1273" y="1913"/>
                  </a:lnTo>
                  <a:lnTo>
                    <a:pt x="1247" y="1915"/>
                  </a:lnTo>
                  <a:lnTo>
                    <a:pt x="672" y="1915"/>
                  </a:lnTo>
                  <a:lnTo>
                    <a:pt x="649" y="1911"/>
                  </a:lnTo>
                  <a:lnTo>
                    <a:pt x="627" y="1900"/>
                  </a:lnTo>
                  <a:lnTo>
                    <a:pt x="607" y="1882"/>
                  </a:lnTo>
                  <a:lnTo>
                    <a:pt x="589" y="1861"/>
                  </a:lnTo>
                  <a:lnTo>
                    <a:pt x="575" y="1839"/>
                  </a:lnTo>
                  <a:lnTo>
                    <a:pt x="567" y="1802"/>
                  </a:lnTo>
                  <a:lnTo>
                    <a:pt x="556" y="1761"/>
                  </a:lnTo>
                  <a:lnTo>
                    <a:pt x="542" y="1712"/>
                  </a:lnTo>
                  <a:lnTo>
                    <a:pt x="525" y="1656"/>
                  </a:lnTo>
                  <a:lnTo>
                    <a:pt x="507" y="1597"/>
                  </a:lnTo>
                  <a:lnTo>
                    <a:pt x="486" y="1533"/>
                  </a:lnTo>
                  <a:lnTo>
                    <a:pt x="464" y="1465"/>
                  </a:lnTo>
                  <a:lnTo>
                    <a:pt x="440" y="1394"/>
                  </a:lnTo>
                  <a:lnTo>
                    <a:pt x="415" y="1321"/>
                  </a:lnTo>
                  <a:lnTo>
                    <a:pt x="388" y="1246"/>
                  </a:lnTo>
                  <a:lnTo>
                    <a:pt x="362" y="1170"/>
                  </a:lnTo>
                  <a:lnTo>
                    <a:pt x="334" y="1093"/>
                  </a:lnTo>
                  <a:lnTo>
                    <a:pt x="304" y="1015"/>
                  </a:lnTo>
                  <a:lnTo>
                    <a:pt x="277" y="940"/>
                  </a:lnTo>
                  <a:lnTo>
                    <a:pt x="249" y="864"/>
                  </a:lnTo>
                  <a:lnTo>
                    <a:pt x="221" y="790"/>
                  </a:lnTo>
                  <a:lnTo>
                    <a:pt x="193" y="721"/>
                  </a:lnTo>
                  <a:lnTo>
                    <a:pt x="166" y="654"/>
                  </a:lnTo>
                  <a:lnTo>
                    <a:pt x="141" y="590"/>
                  </a:lnTo>
                  <a:lnTo>
                    <a:pt x="116" y="531"/>
                  </a:lnTo>
                  <a:lnTo>
                    <a:pt x="94" y="477"/>
                  </a:lnTo>
                  <a:lnTo>
                    <a:pt x="71" y="429"/>
                  </a:lnTo>
                  <a:lnTo>
                    <a:pt x="52" y="387"/>
                  </a:lnTo>
                  <a:lnTo>
                    <a:pt x="35" y="353"/>
                  </a:lnTo>
                  <a:lnTo>
                    <a:pt x="20" y="326"/>
                  </a:lnTo>
                  <a:lnTo>
                    <a:pt x="10" y="312"/>
                  </a:lnTo>
                  <a:lnTo>
                    <a:pt x="4" y="297"/>
                  </a:lnTo>
                  <a:lnTo>
                    <a:pt x="1" y="279"/>
                  </a:lnTo>
                  <a:lnTo>
                    <a:pt x="0" y="263"/>
                  </a:lnTo>
                  <a:lnTo>
                    <a:pt x="0" y="249"/>
                  </a:lnTo>
                  <a:lnTo>
                    <a:pt x="57" y="192"/>
                  </a:lnTo>
                  <a:lnTo>
                    <a:pt x="64" y="191"/>
                  </a:lnTo>
                  <a:lnTo>
                    <a:pt x="80" y="185"/>
                  </a:lnTo>
                  <a:lnTo>
                    <a:pt x="101" y="178"/>
                  </a:lnTo>
                  <a:lnTo>
                    <a:pt x="130" y="167"/>
                  </a:lnTo>
                  <a:lnTo>
                    <a:pt x="165" y="156"/>
                  </a:lnTo>
                  <a:lnTo>
                    <a:pt x="208" y="142"/>
                  </a:lnTo>
                  <a:lnTo>
                    <a:pt x="258" y="128"/>
                  </a:lnTo>
                  <a:lnTo>
                    <a:pt x="316" y="111"/>
                  </a:lnTo>
                  <a:lnTo>
                    <a:pt x="380" y="96"/>
                  </a:lnTo>
                  <a:lnTo>
                    <a:pt x="450" y="81"/>
                  </a:lnTo>
                  <a:lnTo>
                    <a:pt x="526" y="65"/>
                  </a:lnTo>
                  <a:lnTo>
                    <a:pt x="610" y="50"/>
                  </a:lnTo>
                  <a:lnTo>
                    <a:pt x="701" y="36"/>
                  </a:lnTo>
                  <a:lnTo>
                    <a:pt x="797" y="25"/>
                  </a:lnTo>
                  <a:lnTo>
                    <a:pt x="901" y="15"/>
                  </a:lnTo>
                  <a:lnTo>
                    <a:pt x="1010" y="7"/>
                  </a:lnTo>
                  <a:lnTo>
                    <a:pt x="1125" y="3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20"/>
            <p:cNvSpPr/>
            <p:nvPr/>
          </p:nvSpPr>
          <p:spPr bwMode="auto">
            <a:xfrm>
              <a:off x="2709863" y="5791200"/>
              <a:ext cx="3954463" cy="3344862"/>
            </a:xfrm>
            <a:custGeom>
              <a:avLst/>
              <a:gdLst>
                <a:gd name="T0" fmla="*/ 627 w 2491"/>
                <a:gd name="T1" fmla="*/ 71 h 2107"/>
                <a:gd name="T2" fmla="*/ 505 w 2491"/>
                <a:gd name="T3" fmla="*/ 251 h 2107"/>
                <a:gd name="T4" fmla="*/ 426 w 2491"/>
                <a:gd name="T5" fmla="*/ 452 h 2107"/>
                <a:gd name="T6" fmla="*/ 431 w 2491"/>
                <a:gd name="T7" fmla="*/ 622 h 2107"/>
                <a:gd name="T8" fmla="*/ 502 w 2491"/>
                <a:gd name="T9" fmla="*/ 724 h 2107"/>
                <a:gd name="T10" fmla="*/ 657 w 2491"/>
                <a:gd name="T11" fmla="*/ 785 h 2107"/>
                <a:gd name="T12" fmla="*/ 895 w 2491"/>
                <a:gd name="T13" fmla="*/ 771 h 2107"/>
                <a:gd name="T14" fmla="*/ 1104 w 2491"/>
                <a:gd name="T15" fmla="*/ 629 h 2107"/>
                <a:gd name="T16" fmla="*/ 1226 w 2491"/>
                <a:gd name="T17" fmla="*/ 566 h 2107"/>
                <a:gd name="T18" fmla="*/ 1304 w 2491"/>
                <a:gd name="T19" fmla="*/ 537 h 2107"/>
                <a:gd name="T20" fmla="*/ 1339 w 2491"/>
                <a:gd name="T21" fmla="*/ 512 h 2107"/>
                <a:gd name="T22" fmla="*/ 1488 w 2491"/>
                <a:gd name="T23" fmla="*/ 601 h 2107"/>
                <a:gd name="T24" fmla="*/ 1784 w 2491"/>
                <a:gd name="T25" fmla="*/ 844 h 2107"/>
                <a:gd name="T26" fmla="*/ 2033 w 2491"/>
                <a:gd name="T27" fmla="*/ 1043 h 2107"/>
                <a:gd name="T28" fmla="*/ 2260 w 2491"/>
                <a:gd name="T29" fmla="*/ 1238 h 2107"/>
                <a:gd name="T30" fmla="*/ 2426 w 2491"/>
                <a:gd name="T31" fmla="*/ 1415 h 2107"/>
                <a:gd name="T32" fmla="*/ 2491 w 2491"/>
                <a:gd name="T33" fmla="*/ 1548 h 2107"/>
                <a:gd name="T34" fmla="*/ 2471 w 2491"/>
                <a:gd name="T35" fmla="*/ 1626 h 2107"/>
                <a:gd name="T36" fmla="*/ 2410 w 2491"/>
                <a:gd name="T37" fmla="*/ 1668 h 2107"/>
                <a:gd name="T38" fmla="*/ 1784 w 2491"/>
                <a:gd name="T39" fmla="*/ 1111 h 2107"/>
                <a:gd name="T40" fmla="*/ 1693 w 2491"/>
                <a:gd name="T41" fmla="*/ 1086 h 2107"/>
                <a:gd name="T42" fmla="*/ 1624 w 2491"/>
                <a:gd name="T43" fmla="*/ 1155 h 2107"/>
                <a:gd name="T44" fmla="*/ 1650 w 2491"/>
                <a:gd name="T45" fmla="*/ 1245 h 2107"/>
                <a:gd name="T46" fmla="*/ 2140 w 2491"/>
                <a:gd name="T47" fmla="*/ 1833 h 2107"/>
                <a:gd name="T48" fmla="*/ 2058 w 2491"/>
                <a:gd name="T49" fmla="*/ 1870 h 2107"/>
                <a:gd name="T50" fmla="*/ 1968 w 2491"/>
                <a:gd name="T51" fmla="*/ 1866 h 2107"/>
                <a:gd name="T52" fmla="*/ 1434 w 2491"/>
                <a:gd name="T53" fmla="*/ 1354 h 2107"/>
                <a:gd name="T54" fmla="*/ 1343 w 2491"/>
                <a:gd name="T55" fmla="*/ 1379 h 2107"/>
                <a:gd name="T56" fmla="*/ 1318 w 2491"/>
                <a:gd name="T57" fmla="*/ 1470 h 2107"/>
                <a:gd name="T58" fmla="*/ 1774 w 2491"/>
                <a:gd name="T59" fmla="*/ 1981 h 2107"/>
                <a:gd name="T60" fmla="*/ 1714 w 2491"/>
                <a:gd name="T61" fmla="*/ 2058 h 2107"/>
                <a:gd name="T62" fmla="*/ 1631 w 2491"/>
                <a:gd name="T63" fmla="*/ 2073 h 2107"/>
                <a:gd name="T64" fmla="*/ 1189 w 2491"/>
                <a:gd name="T65" fmla="*/ 1666 h 2107"/>
                <a:gd name="T66" fmla="*/ 1099 w 2491"/>
                <a:gd name="T67" fmla="*/ 1641 h 2107"/>
                <a:gd name="T68" fmla="*/ 1029 w 2491"/>
                <a:gd name="T69" fmla="*/ 1709 h 2107"/>
                <a:gd name="T70" fmla="*/ 1055 w 2491"/>
                <a:gd name="T71" fmla="*/ 1800 h 2107"/>
                <a:gd name="T72" fmla="*/ 1252 w 2491"/>
                <a:gd name="T73" fmla="*/ 2100 h 2107"/>
                <a:gd name="T74" fmla="*/ 1127 w 2491"/>
                <a:gd name="T75" fmla="*/ 2058 h 2107"/>
                <a:gd name="T76" fmla="*/ 1036 w 2491"/>
                <a:gd name="T77" fmla="*/ 2002 h 2107"/>
                <a:gd name="T78" fmla="*/ 898 w 2491"/>
                <a:gd name="T79" fmla="*/ 1899 h 2107"/>
                <a:gd name="T80" fmla="*/ 695 w 2491"/>
                <a:gd name="T81" fmla="*/ 1747 h 2107"/>
                <a:gd name="T82" fmla="*/ 458 w 2491"/>
                <a:gd name="T83" fmla="*/ 1562 h 2107"/>
                <a:gd name="T84" fmla="*/ 211 w 2491"/>
                <a:gd name="T85" fmla="*/ 1359 h 2107"/>
                <a:gd name="T86" fmla="*/ 98 w 2491"/>
                <a:gd name="T87" fmla="*/ 1252 h 2107"/>
                <a:gd name="T88" fmla="*/ 24 w 2491"/>
                <a:gd name="T89" fmla="*/ 1083 h 2107"/>
                <a:gd name="T90" fmla="*/ 123 w 2491"/>
                <a:gd name="T91" fmla="*/ 757 h 2107"/>
                <a:gd name="T92" fmla="*/ 223 w 2491"/>
                <a:gd name="T93" fmla="*/ 377 h 2107"/>
                <a:gd name="T94" fmla="*/ 307 w 2491"/>
                <a:gd name="T95" fmla="*/ 0 h 2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91" h="2107">
                  <a:moveTo>
                    <a:pt x="307" y="0"/>
                  </a:moveTo>
                  <a:lnTo>
                    <a:pt x="691" y="0"/>
                  </a:lnTo>
                  <a:lnTo>
                    <a:pt x="659" y="34"/>
                  </a:lnTo>
                  <a:lnTo>
                    <a:pt x="627" y="71"/>
                  </a:lnTo>
                  <a:lnTo>
                    <a:pt x="595" y="112"/>
                  </a:lnTo>
                  <a:lnTo>
                    <a:pt x="563" y="156"/>
                  </a:lnTo>
                  <a:lnTo>
                    <a:pt x="533" y="202"/>
                  </a:lnTo>
                  <a:lnTo>
                    <a:pt x="505" y="251"/>
                  </a:lnTo>
                  <a:lnTo>
                    <a:pt x="479" y="301"/>
                  </a:lnTo>
                  <a:lnTo>
                    <a:pt x="458" y="352"/>
                  </a:lnTo>
                  <a:lnTo>
                    <a:pt x="440" y="402"/>
                  </a:lnTo>
                  <a:lnTo>
                    <a:pt x="426" y="452"/>
                  </a:lnTo>
                  <a:lnTo>
                    <a:pt x="419" y="501"/>
                  </a:lnTo>
                  <a:lnTo>
                    <a:pt x="417" y="548"/>
                  </a:lnTo>
                  <a:lnTo>
                    <a:pt x="423" y="594"/>
                  </a:lnTo>
                  <a:lnTo>
                    <a:pt x="431" y="622"/>
                  </a:lnTo>
                  <a:lnTo>
                    <a:pt x="444" y="651"/>
                  </a:lnTo>
                  <a:lnTo>
                    <a:pt x="461" y="678"/>
                  </a:lnTo>
                  <a:lnTo>
                    <a:pt x="480" y="701"/>
                  </a:lnTo>
                  <a:lnTo>
                    <a:pt x="502" y="724"/>
                  </a:lnTo>
                  <a:lnTo>
                    <a:pt x="530" y="742"/>
                  </a:lnTo>
                  <a:lnTo>
                    <a:pt x="561" y="757"/>
                  </a:lnTo>
                  <a:lnTo>
                    <a:pt x="595" y="767"/>
                  </a:lnTo>
                  <a:lnTo>
                    <a:pt x="657" y="785"/>
                  </a:lnTo>
                  <a:lnTo>
                    <a:pt x="719" y="795"/>
                  </a:lnTo>
                  <a:lnTo>
                    <a:pt x="779" y="795"/>
                  </a:lnTo>
                  <a:lnTo>
                    <a:pt x="838" y="788"/>
                  </a:lnTo>
                  <a:lnTo>
                    <a:pt x="895" y="771"/>
                  </a:lnTo>
                  <a:lnTo>
                    <a:pt x="949" y="747"/>
                  </a:lnTo>
                  <a:lnTo>
                    <a:pt x="1004" y="715"/>
                  </a:lnTo>
                  <a:lnTo>
                    <a:pt x="1054" y="676"/>
                  </a:lnTo>
                  <a:lnTo>
                    <a:pt x="1104" y="629"/>
                  </a:lnTo>
                  <a:lnTo>
                    <a:pt x="1150" y="575"/>
                  </a:lnTo>
                  <a:lnTo>
                    <a:pt x="1181" y="573"/>
                  </a:lnTo>
                  <a:lnTo>
                    <a:pt x="1205" y="570"/>
                  </a:lnTo>
                  <a:lnTo>
                    <a:pt x="1226" y="566"/>
                  </a:lnTo>
                  <a:lnTo>
                    <a:pt x="1244" y="559"/>
                  </a:lnTo>
                  <a:lnTo>
                    <a:pt x="1262" y="552"/>
                  </a:lnTo>
                  <a:lnTo>
                    <a:pt x="1282" y="545"/>
                  </a:lnTo>
                  <a:lnTo>
                    <a:pt x="1304" y="537"/>
                  </a:lnTo>
                  <a:lnTo>
                    <a:pt x="1307" y="529"/>
                  </a:lnTo>
                  <a:lnTo>
                    <a:pt x="1315" y="523"/>
                  </a:lnTo>
                  <a:lnTo>
                    <a:pt x="1326" y="517"/>
                  </a:lnTo>
                  <a:lnTo>
                    <a:pt x="1339" y="512"/>
                  </a:lnTo>
                  <a:lnTo>
                    <a:pt x="1351" y="506"/>
                  </a:lnTo>
                  <a:lnTo>
                    <a:pt x="1363" y="498"/>
                  </a:lnTo>
                  <a:lnTo>
                    <a:pt x="1423" y="548"/>
                  </a:lnTo>
                  <a:lnTo>
                    <a:pt x="1488" y="601"/>
                  </a:lnTo>
                  <a:lnTo>
                    <a:pt x="1558" y="657"/>
                  </a:lnTo>
                  <a:lnTo>
                    <a:pt x="1632" y="715"/>
                  </a:lnTo>
                  <a:lnTo>
                    <a:pt x="1707" y="778"/>
                  </a:lnTo>
                  <a:lnTo>
                    <a:pt x="1784" y="844"/>
                  </a:lnTo>
                  <a:lnTo>
                    <a:pt x="1846" y="892"/>
                  </a:lnTo>
                  <a:lnTo>
                    <a:pt x="1908" y="943"/>
                  </a:lnTo>
                  <a:lnTo>
                    <a:pt x="1971" y="993"/>
                  </a:lnTo>
                  <a:lnTo>
                    <a:pt x="2033" y="1043"/>
                  </a:lnTo>
                  <a:lnTo>
                    <a:pt x="2094" y="1092"/>
                  </a:lnTo>
                  <a:lnTo>
                    <a:pt x="2153" y="1142"/>
                  </a:lnTo>
                  <a:lnTo>
                    <a:pt x="2209" y="1191"/>
                  </a:lnTo>
                  <a:lnTo>
                    <a:pt x="2260" y="1238"/>
                  </a:lnTo>
                  <a:lnTo>
                    <a:pt x="2309" y="1284"/>
                  </a:lnTo>
                  <a:lnTo>
                    <a:pt x="2354" y="1330"/>
                  </a:lnTo>
                  <a:lnTo>
                    <a:pt x="2393" y="1373"/>
                  </a:lnTo>
                  <a:lnTo>
                    <a:pt x="2426" y="1415"/>
                  </a:lnTo>
                  <a:lnTo>
                    <a:pt x="2454" y="1456"/>
                  </a:lnTo>
                  <a:lnTo>
                    <a:pt x="2474" y="1495"/>
                  </a:lnTo>
                  <a:lnTo>
                    <a:pt x="2485" y="1523"/>
                  </a:lnTo>
                  <a:lnTo>
                    <a:pt x="2491" y="1548"/>
                  </a:lnTo>
                  <a:lnTo>
                    <a:pt x="2491" y="1571"/>
                  </a:lnTo>
                  <a:lnTo>
                    <a:pt x="2486" y="1592"/>
                  </a:lnTo>
                  <a:lnTo>
                    <a:pt x="2479" y="1610"/>
                  </a:lnTo>
                  <a:lnTo>
                    <a:pt x="2471" y="1626"/>
                  </a:lnTo>
                  <a:lnTo>
                    <a:pt x="2463" y="1638"/>
                  </a:lnTo>
                  <a:lnTo>
                    <a:pt x="2456" y="1647"/>
                  </a:lnTo>
                  <a:lnTo>
                    <a:pt x="2432" y="1658"/>
                  </a:lnTo>
                  <a:lnTo>
                    <a:pt x="2410" y="1668"/>
                  </a:lnTo>
                  <a:lnTo>
                    <a:pt x="2386" y="1673"/>
                  </a:lnTo>
                  <a:lnTo>
                    <a:pt x="2364" y="1673"/>
                  </a:lnTo>
                  <a:lnTo>
                    <a:pt x="2340" y="1666"/>
                  </a:lnTo>
                  <a:lnTo>
                    <a:pt x="1784" y="1111"/>
                  </a:lnTo>
                  <a:lnTo>
                    <a:pt x="1763" y="1095"/>
                  </a:lnTo>
                  <a:lnTo>
                    <a:pt x="1741" y="1086"/>
                  </a:lnTo>
                  <a:lnTo>
                    <a:pt x="1717" y="1082"/>
                  </a:lnTo>
                  <a:lnTo>
                    <a:pt x="1693" y="1086"/>
                  </a:lnTo>
                  <a:lnTo>
                    <a:pt x="1670" y="1095"/>
                  </a:lnTo>
                  <a:lnTo>
                    <a:pt x="1650" y="1111"/>
                  </a:lnTo>
                  <a:lnTo>
                    <a:pt x="1633" y="1132"/>
                  </a:lnTo>
                  <a:lnTo>
                    <a:pt x="1624" y="1155"/>
                  </a:lnTo>
                  <a:lnTo>
                    <a:pt x="1621" y="1178"/>
                  </a:lnTo>
                  <a:lnTo>
                    <a:pt x="1624" y="1202"/>
                  </a:lnTo>
                  <a:lnTo>
                    <a:pt x="1633" y="1224"/>
                  </a:lnTo>
                  <a:lnTo>
                    <a:pt x="1650" y="1245"/>
                  </a:lnTo>
                  <a:lnTo>
                    <a:pt x="2186" y="1782"/>
                  </a:lnTo>
                  <a:lnTo>
                    <a:pt x="2174" y="1803"/>
                  </a:lnTo>
                  <a:lnTo>
                    <a:pt x="2157" y="1819"/>
                  </a:lnTo>
                  <a:lnTo>
                    <a:pt x="2140" y="1833"/>
                  </a:lnTo>
                  <a:lnTo>
                    <a:pt x="2123" y="1846"/>
                  </a:lnTo>
                  <a:lnTo>
                    <a:pt x="2110" y="1859"/>
                  </a:lnTo>
                  <a:lnTo>
                    <a:pt x="2084" y="1866"/>
                  </a:lnTo>
                  <a:lnTo>
                    <a:pt x="2058" y="1870"/>
                  </a:lnTo>
                  <a:lnTo>
                    <a:pt x="2031" y="1872"/>
                  </a:lnTo>
                  <a:lnTo>
                    <a:pt x="2006" y="1872"/>
                  </a:lnTo>
                  <a:lnTo>
                    <a:pt x="1985" y="1870"/>
                  </a:lnTo>
                  <a:lnTo>
                    <a:pt x="1968" y="1866"/>
                  </a:lnTo>
                  <a:lnTo>
                    <a:pt x="1956" y="1859"/>
                  </a:lnTo>
                  <a:lnTo>
                    <a:pt x="1477" y="1379"/>
                  </a:lnTo>
                  <a:lnTo>
                    <a:pt x="1456" y="1364"/>
                  </a:lnTo>
                  <a:lnTo>
                    <a:pt x="1434" y="1354"/>
                  </a:lnTo>
                  <a:lnTo>
                    <a:pt x="1410" y="1351"/>
                  </a:lnTo>
                  <a:lnTo>
                    <a:pt x="1386" y="1354"/>
                  </a:lnTo>
                  <a:lnTo>
                    <a:pt x="1364" y="1364"/>
                  </a:lnTo>
                  <a:lnTo>
                    <a:pt x="1343" y="1379"/>
                  </a:lnTo>
                  <a:lnTo>
                    <a:pt x="1326" y="1400"/>
                  </a:lnTo>
                  <a:lnTo>
                    <a:pt x="1318" y="1422"/>
                  </a:lnTo>
                  <a:lnTo>
                    <a:pt x="1314" y="1446"/>
                  </a:lnTo>
                  <a:lnTo>
                    <a:pt x="1318" y="1470"/>
                  </a:lnTo>
                  <a:lnTo>
                    <a:pt x="1326" y="1493"/>
                  </a:lnTo>
                  <a:lnTo>
                    <a:pt x="1343" y="1513"/>
                  </a:lnTo>
                  <a:lnTo>
                    <a:pt x="1784" y="1953"/>
                  </a:lnTo>
                  <a:lnTo>
                    <a:pt x="1774" y="1981"/>
                  </a:lnTo>
                  <a:lnTo>
                    <a:pt x="1763" y="2005"/>
                  </a:lnTo>
                  <a:lnTo>
                    <a:pt x="1751" y="2026"/>
                  </a:lnTo>
                  <a:lnTo>
                    <a:pt x="1734" y="2043"/>
                  </a:lnTo>
                  <a:lnTo>
                    <a:pt x="1714" y="2058"/>
                  </a:lnTo>
                  <a:lnTo>
                    <a:pt x="1688" y="2069"/>
                  </a:lnTo>
                  <a:lnTo>
                    <a:pt x="1668" y="2070"/>
                  </a:lnTo>
                  <a:lnTo>
                    <a:pt x="1650" y="2072"/>
                  </a:lnTo>
                  <a:lnTo>
                    <a:pt x="1631" y="2073"/>
                  </a:lnTo>
                  <a:lnTo>
                    <a:pt x="1611" y="2072"/>
                  </a:lnTo>
                  <a:lnTo>
                    <a:pt x="1592" y="2065"/>
                  </a:lnTo>
                  <a:lnTo>
                    <a:pt x="1573" y="2050"/>
                  </a:lnTo>
                  <a:lnTo>
                    <a:pt x="1189" y="1666"/>
                  </a:lnTo>
                  <a:lnTo>
                    <a:pt x="1168" y="1651"/>
                  </a:lnTo>
                  <a:lnTo>
                    <a:pt x="1146" y="1641"/>
                  </a:lnTo>
                  <a:lnTo>
                    <a:pt x="1122" y="1638"/>
                  </a:lnTo>
                  <a:lnTo>
                    <a:pt x="1099" y="1641"/>
                  </a:lnTo>
                  <a:lnTo>
                    <a:pt x="1076" y="1651"/>
                  </a:lnTo>
                  <a:lnTo>
                    <a:pt x="1055" y="1666"/>
                  </a:lnTo>
                  <a:lnTo>
                    <a:pt x="1039" y="1687"/>
                  </a:lnTo>
                  <a:lnTo>
                    <a:pt x="1029" y="1709"/>
                  </a:lnTo>
                  <a:lnTo>
                    <a:pt x="1026" y="1733"/>
                  </a:lnTo>
                  <a:lnTo>
                    <a:pt x="1029" y="1757"/>
                  </a:lnTo>
                  <a:lnTo>
                    <a:pt x="1039" y="1780"/>
                  </a:lnTo>
                  <a:lnTo>
                    <a:pt x="1055" y="1800"/>
                  </a:lnTo>
                  <a:lnTo>
                    <a:pt x="1363" y="2107"/>
                  </a:lnTo>
                  <a:lnTo>
                    <a:pt x="1304" y="2107"/>
                  </a:lnTo>
                  <a:lnTo>
                    <a:pt x="1280" y="2105"/>
                  </a:lnTo>
                  <a:lnTo>
                    <a:pt x="1252" y="2100"/>
                  </a:lnTo>
                  <a:lnTo>
                    <a:pt x="1222" y="2093"/>
                  </a:lnTo>
                  <a:lnTo>
                    <a:pt x="1189" y="2083"/>
                  </a:lnTo>
                  <a:lnTo>
                    <a:pt x="1157" y="2072"/>
                  </a:lnTo>
                  <a:lnTo>
                    <a:pt x="1127" y="2058"/>
                  </a:lnTo>
                  <a:lnTo>
                    <a:pt x="1099" y="2044"/>
                  </a:lnTo>
                  <a:lnTo>
                    <a:pt x="1075" y="2030"/>
                  </a:lnTo>
                  <a:lnTo>
                    <a:pt x="1058" y="2019"/>
                  </a:lnTo>
                  <a:lnTo>
                    <a:pt x="1036" y="2002"/>
                  </a:lnTo>
                  <a:lnTo>
                    <a:pt x="1009" y="1983"/>
                  </a:lnTo>
                  <a:lnTo>
                    <a:pt x="976" y="1958"/>
                  </a:lnTo>
                  <a:lnTo>
                    <a:pt x="940" y="1930"/>
                  </a:lnTo>
                  <a:lnTo>
                    <a:pt x="898" y="1899"/>
                  </a:lnTo>
                  <a:lnTo>
                    <a:pt x="852" y="1866"/>
                  </a:lnTo>
                  <a:lnTo>
                    <a:pt x="803" y="1828"/>
                  </a:lnTo>
                  <a:lnTo>
                    <a:pt x="751" y="1789"/>
                  </a:lnTo>
                  <a:lnTo>
                    <a:pt x="695" y="1747"/>
                  </a:lnTo>
                  <a:lnTo>
                    <a:pt x="639" y="1702"/>
                  </a:lnTo>
                  <a:lnTo>
                    <a:pt x="579" y="1658"/>
                  </a:lnTo>
                  <a:lnTo>
                    <a:pt x="519" y="1610"/>
                  </a:lnTo>
                  <a:lnTo>
                    <a:pt x="458" y="1562"/>
                  </a:lnTo>
                  <a:lnTo>
                    <a:pt x="396" y="1511"/>
                  </a:lnTo>
                  <a:lnTo>
                    <a:pt x="335" y="1461"/>
                  </a:lnTo>
                  <a:lnTo>
                    <a:pt x="272" y="1411"/>
                  </a:lnTo>
                  <a:lnTo>
                    <a:pt x="211" y="1359"/>
                  </a:lnTo>
                  <a:lnTo>
                    <a:pt x="186" y="1340"/>
                  </a:lnTo>
                  <a:lnTo>
                    <a:pt x="158" y="1315"/>
                  </a:lnTo>
                  <a:lnTo>
                    <a:pt x="128" y="1286"/>
                  </a:lnTo>
                  <a:lnTo>
                    <a:pt x="98" y="1252"/>
                  </a:lnTo>
                  <a:lnTo>
                    <a:pt x="65" y="1219"/>
                  </a:lnTo>
                  <a:lnTo>
                    <a:pt x="33" y="1184"/>
                  </a:lnTo>
                  <a:lnTo>
                    <a:pt x="0" y="1149"/>
                  </a:lnTo>
                  <a:lnTo>
                    <a:pt x="24" y="1083"/>
                  </a:lnTo>
                  <a:lnTo>
                    <a:pt x="47" y="1011"/>
                  </a:lnTo>
                  <a:lnTo>
                    <a:pt x="71" y="932"/>
                  </a:lnTo>
                  <a:lnTo>
                    <a:pt x="98" y="846"/>
                  </a:lnTo>
                  <a:lnTo>
                    <a:pt x="123" y="757"/>
                  </a:lnTo>
                  <a:lnTo>
                    <a:pt x="148" y="665"/>
                  </a:lnTo>
                  <a:lnTo>
                    <a:pt x="173" y="570"/>
                  </a:lnTo>
                  <a:lnTo>
                    <a:pt x="198" y="474"/>
                  </a:lnTo>
                  <a:lnTo>
                    <a:pt x="223" y="377"/>
                  </a:lnTo>
                  <a:lnTo>
                    <a:pt x="246" y="279"/>
                  </a:lnTo>
                  <a:lnTo>
                    <a:pt x="268" y="184"/>
                  </a:lnTo>
                  <a:lnTo>
                    <a:pt x="289" y="91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 defTabSz="914309">
                <a:defRPr/>
              </a:pPr>
              <a:endParaRPr lang="en-IN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953171" y="6139342"/>
            <a:ext cx="2182045" cy="860093"/>
          </a:xfrm>
          <a:prstGeom prst="rect">
            <a:avLst/>
          </a:prstGeom>
          <a:noFill/>
        </p:spPr>
        <p:txBody>
          <a:bodyPr wrap="square" lIns="150791" tIns="75395" rIns="150791" bIns="75395" rtlCol="0" anchor="t">
            <a:spAutoFit/>
          </a:bodyPr>
          <a:lstStyle/>
          <a:p>
            <a:pPr algn="ctr" defTabSz="914309">
              <a:defRPr/>
            </a:pPr>
            <a:r>
              <a:rPr lang="en-GB" sz="2300" b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Partnership</a:t>
            </a:r>
          </a:p>
          <a:p>
            <a:pPr algn="ctr" defTabSz="914309">
              <a:defRPr/>
            </a:pPr>
            <a:r>
              <a:rPr lang="en-GB" sz="2300" b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Meetings</a:t>
            </a:r>
            <a:endParaRPr lang="en-IN" sz="2300" b="1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808572" y="8715556"/>
            <a:ext cx="2322290" cy="435395"/>
          </a:xfrm>
          <a:prstGeom prst="rect">
            <a:avLst/>
          </a:prstGeom>
        </p:spPr>
        <p:txBody>
          <a:bodyPr wrap="square" lIns="150791" tIns="75395" rIns="150791" bIns="75395" anchor="ctr">
            <a:spAutoFit/>
          </a:bodyPr>
          <a:lstStyle/>
          <a:p>
            <a:pPr algn="ctr" defTabSz="914309">
              <a:lnSpc>
                <a:spcPct val="80000"/>
              </a:lnSpc>
              <a:defRPr/>
            </a:pPr>
            <a:r>
              <a:rPr lang="en-IN" sz="23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985609" y="3624651"/>
            <a:ext cx="2322290" cy="718527"/>
          </a:xfrm>
          <a:prstGeom prst="rect">
            <a:avLst/>
          </a:prstGeom>
        </p:spPr>
        <p:txBody>
          <a:bodyPr wrap="square" lIns="150791" tIns="75395" rIns="150791" bIns="75395" anchor="ctr">
            <a:spAutoFit/>
          </a:bodyPr>
          <a:lstStyle/>
          <a:p>
            <a:pPr algn="ctr" defTabSz="914309">
              <a:lnSpc>
                <a:spcPct val="80000"/>
              </a:lnSpc>
              <a:defRPr/>
            </a:pPr>
            <a:r>
              <a:rPr lang="en-IN" sz="23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Consistent</a:t>
            </a:r>
          </a:p>
          <a:p>
            <a:pPr algn="ctr" defTabSz="914309">
              <a:lnSpc>
                <a:spcPct val="80000"/>
              </a:lnSpc>
              <a:defRPr/>
            </a:pPr>
            <a:r>
              <a:rPr lang="en-IN" sz="23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489592" y="5246674"/>
            <a:ext cx="2322290" cy="718527"/>
          </a:xfrm>
          <a:prstGeom prst="rect">
            <a:avLst/>
          </a:prstGeom>
        </p:spPr>
        <p:txBody>
          <a:bodyPr wrap="square" lIns="150791" tIns="75395" rIns="150791" bIns="75395" anchor="ctr">
            <a:spAutoFit/>
          </a:bodyPr>
          <a:lstStyle/>
          <a:p>
            <a:pPr algn="ctr" defTabSz="914309">
              <a:lnSpc>
                <a:spcPct val="80000"/>
              </a:lnSpc>
              <a:defRPr/>
            </a:pPr>
            <a:r>
              <a:rPr lang="en-IN" sz="23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Analysis for</a:t>
            </a:r>
          </a:p>
          <a:p>
            <a:pPr algn="ctr" defTabSz="914309">
              <a:lnSpc>
                <a:spcPct val="80000"/>
              </a:lnSpc>
              <a:defRPr/>
            </a:pPr>
            <a:r>
              <a:rPr lang="en-IN" sz="23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Efficiencies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946588" y="7581401"/>
            <a:ext cx="2322290" cy="435395"/>
          </a:xfrm>
          <a:prstGeom prst="rect">
            <a:avLst/>
          </a:prstGeom>
        </p:spPr>
        <p:txBody>
          <a:bodyPr wrap="square" lIns="150791" tIns="75395" rIns="150791" bIns="75395" anchor="ctr">
            <a:spAutoFit/>
          </a:bodyPr>
          <a:lstStyle/>
          <a:p>
            <a:pPr algn="ctr" defTabSz="914309">
              <a:lnSpc>
                <a:spcPct val="80000"/>
              </a:lnSpc>
              <a:defRPr/>
            </a:pPr>
            <a:r>
              <a:rPr lang="en-IN" sz="23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Metrics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333748" y="5456778"/>
            <a:ext cx="2322290" cy="435395"/>
          </a:xfrm>
          <a:prstGeom prst="rect">
            <a:avLst/>
          </a:prstGeom>
        </p:spPr>
        <p:txBody>
          <a:bodyPr wrap="square" lIns="150791" tIns="75395" rIns="150791" bIns="75395" anchor="ctr">
            <a:spAutoFit/>
          </a:bodyPr>
          <a:lstStyle/>
          <a:p>
            <a:pPr algn="ctr" defTabSz="914309">
              <a:lnSpc>
                <a:spcPct val="80000"/>
              </a:lnSpc>
              <a:defRPr/>
            </a:pPr>
            <a:r>
              <a:rPr lang="en-IN" sz="2300" b="1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Recruiting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821436" y="7358470"/>
            <a:ext cx="2322290" cy="718527"/>
          </a:xfrm>
          <a:prstGeom prst="rect">
            <a:avLst/>
          </a:prstGeom>
        </p:spPr>
        <p:txBody>
          <a:bodyPr wrap="square" lIns="150791" tIns="75395" rIns="150791" bIns="75395" anchor="ctr">
            <a:spAutoFit/>
          </a:bodyPr>
          <a:lstStyle/>
          <a:p>
            <a:pPr algn="ctr" defTabSz="914309">
              <a:lnSpc>
                <a:spcPct val="80000"/>
              </a:lnSpc>
              <a:defRPr/>
            </a:pPr>
            <a:r>
              <a:rPr lang="en-IN" sz="23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Process Improvement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768326" y="3294282"/>
            <a:ext cx="2264435" cy="1284791"/>
          </a:xfrm>
          <a:prstGeom prst="rect">
            <a:avLst/>
          </a:prstGeom>
        </p:spPr>
        <p:txBody>
          <a:bodyPr wrap="square" lIns="150791" tIns="75395" rIns="150791" bIns="75395" anchor="ctr">
            <a:spAutoFit/>
          </a:bodyPr>
          <a:lstStyle/>
          <a:p>
            <a:pPr algn="ctr" defTabSz="914309">
              <a:lnSpc>
                <a:spcPct val="80000"/>
              </a:lnSpc>
              <a:defRPr/>
            </a:pPr>
            <a:r>
              <a:rPr lang="en-IN" sz="23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Management </a:t>
            </a:r>
          </a:p>
          <a:p>
            <a:pPr algn="ctr" defTabSz="914309">
              <a:lnSpc>
                <a:spcPct val="80000"/>
              </a:lnSpc>
              <a:defRPr/>
            </a:pPr>
            <a:r>
              <a:rPr lang="en-IN" sz="23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Support/</a:t>
            </a:r>
          </a:p>
          <a:p>
            <a:pPr algn="ctr" defTabSz="914309">
              <a:lnSpc>
                <a:spcPct val="80000"/>
              </a:lnSpc>
              <a:defRPr/>
            </a:pPr>
            <a:r>
              <a:rPr lang="en-IN" sz="23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SME </a:t>
            </a:r>
          </a:p>
          <a:p>
            <a:pPr algn="ctr" defTabSz="914309">
              <a:lnSpc>
                <a:spcPct val="80000"/>
              </a:lnSpc>
              <a:defRPr/>
            </a:pPr>
            <a:r>
              <a:rPr lang="en-IN" sz="23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Utilization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40912" y="8060562"/>
            <a:ext cx="1141354" cy="1141137"/>
            <a:chOff x="3844225" y="4888046"/>
            <a:chExt cx="692041" cy="692041"/>
          </a:xfrm>
        </p:grpSpPr>
        <p:sp>
          <p:nvSpPr>
            <p:cNvPr id="41" name="Oval 40"/>
            <p:cNvSpPr/>
            <p:nvPr/>
          </p:nvSpPr>
          <p:spPr>
            <a:xfrm>
              <a:off x="3844225" y="4888046"/>
              <a:ext cx="692041" cy="69204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lang="en-IN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4051878" y="5095875"/>
              <a:ext cx="276734" cy="276382"/>
              <a:chOff x="-1262063" y="987426"/>
              <a:chExt cx="4983163" cy="4976813"/>
            </a:xfrm>
            <a:solidFill>
              <a:schemeClr val="bg1"/>
            </a:solidFill>
          </p:grpSpPr>
          <p:sp>
            <p:nvSpPr>
              <p:cNvPr id="68" name="Freeform 6"/>
              <p:cNvSpPr/>
              <p:nvPr/>
            </p:nvSpPr>
            <p:spPr bwMode="auto">
              <a:xfrm>
                <a:off x="-1262063" y="987426"/>
                <a:ext cx="4983163" cy="4976813"/>
              </a:xfrm>
              <a:custGeom>
                <a:avLst/>
                <a:gdLst>
                  <a:gd name="T0" fmla="*/ 265 w 6278"/>
                  <a:gd name="T1" fmla="*/ 0 h 6271"/>
                  <a:gd name="T2" fmla="*/ 319 w 6278"/>
                  <a:gd name="T3" fmla="*/ 6 h 6271"/>
                  <a:gd name="T4" fmla="*/ 368 w 6278"/>
                  <a:gd name="T5" fmla="*/ 21 h 6271"/>
                  <a:gd name="T6" fmla="*/ 412 w 6278"/>
                  <a:gd name="T7" fmla="*/ 44 h 6271"/>
                  <a:gd name="T8" fmla="*/ 450 w 6278"/>
                  <a:gd name="T9" fmla="*/ 76 h 6271"/>
                  <a:gd name="T10" fmla="*/ 483 w 6278"/>
                  <a:gd name="T11" fmla="*/ 114 h 6271"/>
                  <a:gd name="T12" fmla="*/ 507 w 6278"/>
                  <a:gd name="T13" fmla="*/ 158 h 6271"/>
                  <a:gd name="T14" fmla="*/ 523 w 6278"/>
                  <a:gd name="T15" fmla="*/ 208 h 6271"/>
                  <a:gd name="T16" fmla="*/ 528 w 6278"/>
                  <a:gd name="T17" fmla="*/ 261 h 6271"/>
                  <a:gd name="T18" fmla="*/ 526 w 6278"/>
                  <a:gd name="T19" fmla="*/ 5747 h 6271"/>
                  <a:gd name="T20" fmla="*/ 6015 w 6278"/>
                  <a:gd name="T21" fmla="*/ 5749 h 6271"/>
                  <a:gd name="T22" fmla="*/ 6068 w 6278"/>
                  <a:gd name="T23" fmla="*/ 5754 h 6271"/>
                  <a:gd name="T24" fmla="*/ 6118 w 6278"/>
                  <a:gd name="T25" fmla="*/ 5770 h 6271"/>
                  <a:gd name="T26" fmla="*/ 6162 w 6278"/>
                  <a:gd name="T27" fmla="*/ 5794 h 6271"/>
                  <a:gd name="T28" fmla="*/ 6200 w 6278"/>
                  <a:gd name="T29" fmla="*/ 5825 h 6271"/>
                  <a:gd name="T30" fmla="*/ 6232 w 6278"/>
                  <a:gd name="T31" fmla="*/ 5863 h 6271"/>
                  <a:gd name="T32" fmla="*/ 6257 w 6278"/>
                  <a:gd name="T33" fmla="*/ 5909 h 6271"/>
                  <a:gd name="T34" fmla="*/ 6272 w 6278"/>
                  <a:gd name="T35" fmla="*/ 5956 h 6271"/>
                  <a:gd name="T36" fmla="*/ 6278 w 6278"/>
                  <a:gd name="T37" fmla="*/ 6010 h 6271"/>
                  <a:gd name="T38" fmla="*/ 6272 w 6278"/>
                  <a:gd name="T39" fmla="*/ 6061 h 6271"/>
                  <a:gd name="T40" fmla="*/ 6257 w 6278"/>
                  <a:gd name="T41" fmla="*/ 6111 h 6271"/>
                  <a:gd name="T42" fmla="*/ 6232 w 6278"/>
                  <a:gd name="T43" fmla="*/ 6155 h 6271"/>
                  <a:gd name="T44" fmla="*/ 6200 w 6278"/>
                  <a:gd name="T45" fmla="*/ 6195 h 6271"/>
                  <a:gd name="T46" fmla="*/ 6162 w 6278"/>
                  <a:gd name="T47" fmla="*/ 6225 h 6271"/>
                  <a:gd name="T48" fmla="*/ 6118 w 6278"/>
                  <a:gd name="T49" fmla="*/ 6250 h 6271"/>
                  <a:gd name="T50" fmla="*/ 6068 w 6278"/>
                  <a:gd name="T51" fmla="*/ 6265 h 6271"/>
                  <a:gd name="T52" fmla="*/ 6015 w 6278"/>
                  <a:gd name="T53" fmla="*/ 6271 h 6271"/>
                  <a:gd name="T54" fmla="*/ 263 w 6278"/>
                  <a:gd name="T55" fmla="*/ 6267 h 6271"/>
                  <a:gd name="T56" fmla="*/ 250 w 6278"/>
                  <a:gd name="T57" fmla="*/ 6267 h 6271"/>
                  <a:gd name="T58" fmla="*/ 200 w 6278"/>
                  <a:gd name="T59" fmla="*/ 6261 h 6271"/>
                  <a:gd name="T60" fmla="*/ 156 w 6278"/>
                  <a:gd name="T61" fmla="*/ 6246 h 6271"/>
                  <a:gd name="T62" fmla="*/ 115 w 6278"/>
                  <a:gd name="T63" fmla="*/ 6223 h 6271"/>
                  <a:gd name="T64" fmla="*/ 78 w 6278"/>
                  <a:gd name="T65" fmla="*/ 6193 h 6271"/>
                  <a:gd name="T66" fmla="*/ 44 w 6278"/>
                  <a:gd name="T67" fmla="*/ 6153 h 6271"/>
                  <a:gd name="T68" fmla="*/ 21 w 6278"/>
                  <a:gd name="T69" fmla="*/ 6107 h 6271"/>
                  <a:gd name="T70" fmla="*/ 6 w 6278"/>
                  <a:gd name="T71" fmla="*/ 6059 h 6271"/>
                  <a:gd name="T72" fmla="*/ 0 w 6278"/>
                  <a:gd name="T73" fmla="*/ 6008 h 6271"/>
                  <a:gd name="T74" fmla="*/ 4 w 6278"/>
                  <a:gd name="T75" fmla="*/ 261 h 6271"/>
                  <a:gd name="T76" fmla="*/ 8 w 6278"/>
                  <a:gd name="T77" fmla="*/ 208 h 6271"/>
                  <a:gd name="T78" fmla="*/ 23 w 6278"/>
                  <a:gd name="T79" fmla="*/ 158 h 6271"/>
                  <a:gd name="T80" fmla="*/ 48 w 6278"/>
                  <a:gd name="T81" fmla="*/ 114 h 6271"/>
                  <a:gd name="T82" fmla="*/ 80 w 6278"/>
                  <a:gd name="T83" fmla="*/ 76 h 6271"/>
                  <a:gd name="T84" fmla="*/ 118 w 6278"/>
                  <a:gd name="T85" fmla="*/ 44 h 6271"/>
                  <a:gd name="T86" fmla="*/ 164 w 6278"/>
                  <a:gd name="T87" fmla="*/ 19 h 6271"/>
                  <a:gd name="T88" fmla="*/ 214 w 6278"/>
                  <a:gd name="T89" fmla="*/ 4 h 6271"/>
                  <a:gd name="T90" fmla="*/ 265 w 6278"/>
                  <a:gd name="T91" fmla="*/ 0 h 6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78" h="6271">
                    <a:moveTo>
                      <a:pt x="265" y="0"/>
                    </a:moveTo>
                    <a:lnTo>
                      <a:pt x="319" y="6"/>
                    </a:lnTo>
                    <a:lnTo>
                      <a:pt x="368" y="21"/>
                    </a:lnTo>
                    <a:lnTo>
                      <a:pt x="412" y="44"/>
                    </a:lnTo>
                    <a:lnTo>
                      <a:pt x="450" y="76"/>
                    </a:lnTo>
                    <a:lnTo>
                      <a:pt x="483" y="114"/>
                    </a:lnTo>
                    <a:lnTo>
                      <a:pt x="507" y="158"/>
                    </a:lnTo>
                    <a:lnTo>
                      <a:pt x="523" y="208"/>
                    </a:lnTo>
                    <a:lnTo>
                      <a:pt x="528" y="261"/>
                    </a:lnTo>
                    <a:lnTo>
                      <a:pt x="526" y="5747"/>
                    </a:lnTo>
                    <a:lnTo>
                      <a:pt x="6015" y="5749"/>
                    </a:lnTo>
                    <a:lnTo>
                      <a:pt x="6068" y="5754"/>
                    </a:lnTo>
                    <a:lnTo>
                      <a:pt x="6118" y="5770"/>
                    </a:lnTo>
                    <a:lnTo>
                      <a:pt x="6162" y="5794"/>
                    </a:lnTo>
                    <a:lnTo>
                      <a:pt x="6200" y="5825"/>
                    </a:lnTo>
                    <a:lnTo>
                      <a:pt x="6232" y="5863"/>
                    </a:lnTo>
                    <a:lnTo>
                      <a:pt x="6257" y="5909"/>
                    </a:lnTo>
                    <a:lnTo>
                      <a:pt x="6272" y="5956"/>
                    </a:lnTo>
                    <a:lnTo>
                      <a:pt x="6278" y="6010"/>
                    </a:lnTo>
                    <a:lnTo>
                      <a:pt x="6272" y="6061"/>
                    </a:lnTo>
                    <a:lnTo>
                      <a:pt x="6257" y="6111"/>
                    </a:lnTo>
                    <a:lnTo>
                      <a:pt x="6232" y="6155"/>
                    </a:lnTo>
                    <a:lnTo>
                      <a:pt x="6200" y="6195"/>
                    </a:lnTo>
                    <a:lnTo>
                      <a:pt x="6162" y="6225"/>
                    </a:lnTo>
                    <a:lnTo>
                      <a:pt x="6118" y="6250"/>
                    </a:lnTo>
                    <a:lnTo>
                      <a:pt x="6068" y="6265"/>
                    </a:lnTo>
                    <a:lnTo>
                      <a:pt x="6015" y="6271"/>
                    </a:lnTo>
                    <a:lnTo>
                      <a:pt x="263" y="6267"/>
                    </a:lnTo>
                    <a:lnTo>
                      <a:pt x="250" y="6267"/>
                    </a:lnTo>
                    <a:lnTo>
                      <a:pt x="200" y="6261"/>
                    </a:lnTo>
                    <a:lnTo>
                      <a:pt x="156" y="6246"/>
                    </a:lnTo>
                    <a:lnTo>
                      <a:pt x="115" y="6223"/>
                    </a:lnTo>
                    <a:lnTo>
                      <a:pt x="78" y="6193"/>
                    </a:lnTo>
                    <a:lnTo>
                      <a:pt x="44" y="6153"/>
                    </a:lnTo>
                    <a:lnTo>
                      <a:pt x="21" y="6107"/>
                    </a:lnTo>
                    <a:lnTo>
                      <a:pt x="6" y="6059"/>
                    </a:lnTo>
                    <a:lnTo>
                      <a:pt x="0" y="6008"/>
                    </a:lnTo>
                    <a:lnTo>
                      <a:pt x="4" y="261"/>
                    </a:lnTo>
                    <a:lnTo>
                      <a:pt x="8" y="208"/>
                    </a:lnTo>
                    <a:lnTo>
                      <a:pt x="23" y="158"/>
                    </a:lnTo>
                    <a:lnTo>
                      <a:pt x="48" y="114"/>
                    </a:lnTo>
                    <a:lnTo>
                      <a:pt x="80" y="76"/>
                    </a:lnTo>
                    <a:lnTo>
                      <a:pt x="118" y="44"/>
                    </a:lnTo>
                    <a:lnTo>
                      <a:pt x="164" y="19"/>
                    </a:lnTo>
                    <a:lnTo>
                      <a:pt x="214" y="4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33" tIns="45716" rIns="91433" bIns="45716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IN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7"/>
              <p:cNvSpPr/>
              <p:nvPr/>
            </p:nvSpPr>
            <p:spPr bwMode="auto">
              <a:xfrm>
                <a:off x="-509588" y="1928813"/>
                <a:ext cx="4157663" cy="3076575"/>
              </a:xfrm>
              <a:custGeom>
                <a:avLst/>
                <a:gdLst>
                  <a:gd name="T0" fmla="*/ 4607 w 5238"/>
                  <a:gd name="T1" fmla="*/ 4 h 3878"/>
                  <a:gd name="T2" fmla="*/ 4682 w 5238"/>
                  <a:gd name="T3" fmla="*/ 25 h 3878"/>
                  <a:gd name="T4" fmla="*/ 4750 w 5238"/>
                  <a:gd name="T5" fmla="*/ 73 h 3878"/>
                  <a:gd name="T6" fmla="*/ 4807 w 5238"/>
                  <a:gd name="T7" fmla="*/ 153 h 3878"/>
                  <a:gd name="T8" fmla="*/ 5231 w 5238"/>
                  <a:gd name="T9" fmla="*/ 1086 h 3878"/>
                  <a:gd name="T10" fmla="*/ 5238 w 5238"/>
                  <a:gd name="T11" fmla="*/ 1176 h 3878"/>
                  <a:gd name="T12" fmla="*/ 5216 w 5238"/>
                  <a:gd name="T13" fmla="*/ 1263 h 3878"/>
                  <a:gd name="T14" fmla="*/ 5164 w 5238"/>
                  <a:gd name="T15" fmla="*/ 1336 h 3878"/>
                  <a:gd name="T16" fmla="*/ 5086 w 5238"/>
                  <a:gd name="T17" fmla="*/ 1387 h 3878"/>
                  <a:gd name="T18" fmla="*/ 5050 w 5238"/>
                  <a:gd name="T19" fmla="*/ 1401 h 3878"/>
                  <a:gd name="T20" fmla="*/ 4994 w 5238"/>
                  <a:gd name="T21" fmla="*/ 1410 h 3878"/>
                  <a:gd name="T22" fmla="*/ 4931 w 5238"/>
                  <a:gd name="T23" fmla="*/ 1408 h 3878"/>
                  <a:gd name="T24" fmla="*/ 4863 w 5238"/>
                  <a:gd name="T25" fmla="*/ 1387 h 3878"/>
                  <a:gd name="T26" fmla="*/ 4796 w 5238"/>
                  <a:gd name="T27" fmla="*/ 1340 h 3878"/>
                  <a:gd name="T28" fmla="*/ 4737 w 5238"/>
                  <a:gd name="T29" fmla="*/ 1258 h 3878"/>
                  <a:gd name="T30" fmla="*/ 3938 w 5238"/>
                  <a:gd name="T31" fmla="*/ 2363 h 3878"/>
                  <a:gd name="T32" fmla="*/ 3884 w 5238"/>
                  <a:gd name="T33" fmla="*/ 2441 h 3878"/>
                  <a:gd name="T34" fmla="*/ 3806 w 5238"/>
                  <a:gd name="T35" fmla="*/ 2492 h 3878"/>
                  <a:gd name="T36" fmla="*/ 3715 w 5238"/>
                  <a:gd name="T37" fmla="*/ 2515 h 3878"/>
                  <a:gd name="T38" fmla="*/ 431 w 5238"/>
                  <a:gd name="T39" fmla="*/ 3819 h 3878"/>
                  <a:gd name="T40" fmla="*/ 353 w 5238"/>
                  <a:gd name="T41" fmla="*/ 3864 h 3878"/>
                  <a:gd name="T42" fmla="*/ 263 w 5238"/>
                  <a:gd name="T43" fmla="*/ 3878 h 3878"/>
                  <a:gd name="T44" fmla="*/ 173 w 5238"/>
                  <a:gd name="T45" fmla="*/ 3862 h 3878"/>
                  <a:gd name="T46" fmla="*/ 93 w 5238"/>
                  <a:gd name="T47" fmla="*/ 3819 h 3878"/>
                  <a:gd name="T48" fmla="*/ 34 w 5238"/>
                  <a:gd name="T49" fmla="*/ 3746 h 3878"/>
                  <a:gd name="T50" fmla="*/ 4 w 5238"/>
                  <a:gd name="T51" fmla="*/ 3660 h 3878"/>
                  <a:gd name="T52" fmla="*/ 4 w 5238"/>
                  <a:gd name="T53" fmla="*/ 3571 h 3878"/>
                  <a:gd name="T54" fmla="*/ 34 w 5238"/>
                  <a:gd name="T55" fmla="*/ 3487 h 3878"/>
                  <a:gd name="T56" fmla="*/ 93 w 5238"/>
                  <a:gd name="T57" fmla="*/ 3417 h 3878"/>
                  <a:gd name="T58" fmla="*/ 1638 w 5238"/>
                  <a:gd name="T59" fmla="*/ 2134 h 3878"/>
                  <a:gd name="T60" fmla="*/ 1716 w 5238"/>
                  <a:gd name="T61" fmla="*/ 2104 h 3878"/>
                  <a:gd name="T62" fmla="*/ 3528 w 5238"/>
                  <a:gd name="T63" fmla="*/ 2001 h 3878"/>
                  <a:gd name="T64" fmla="*/ 3806 w 5238"/>
                  <a:gd name="T65" fmla="*/ 909 h 3878"/>
                  <a:gd name="T66" fmla="*/ 3717 w 5238"/>
                  <a:gd name="T67" fmla="*/ 934 h 3878"/>
                  <a:gd name="T68" fmla="*/ 3627 w 5238"/>
                  <a:gd name="T69" fmla="*/ 926 h 3878"/>
                  <a:gd name="T70" fmla="*/ 3545 w 5238"/>
                  <a:gd name="T71" fmla="*/ 890 h 3878"/>
                  <a:gd name="T72" fmla="*/ 3480 w 5238"/>
                  <a:gd name="T73" fmla="*/ 827 h 3878"/>
                  <a:gd name="T74" fmla="*/ 3440 w 5238"/>
                  <a:gd name="T75" fmla="*/ 741 h 3878"/>
                  <a:gd name="T76" fmla="*/ 3433 w 5238"/>
                  <a:gd name="T77" fmla="*/ 652 h 3878"/>
                  <a:gd name="T78" fmla="*/ 3455 w 5238"/>
                  <a:gd name="T79" fmla="*/ 564 h 3878"/>
                  <a:gd name="T80" fmla="*/ 3507 w 5238"/>
                  <a:gd name="T81" fmla="*/ 492 h 3878"/>
                  <a:gd name="T82" fmla="*/ 3583 w 5238"/>
                  <a:gd name="T83" fmla="*/ 436 h 3878"/>
                  <a:gd name="T84" fmla="*/ 4479 w 5238"/>
                  <a:gd name="T85" fmla="*/ 15 h 3878"/>
                  <a:gd name="T86" fmla="*/ 4537 w 5238"/>
                  <a:gd name="T87" fmla="*/ 2 h 3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38" h="3878">
                    <a:moveTo>
                      <a:pt x="4571" y="0"/>
                    </a:moveTo>
                    <a:lnTo>
                      <a:pt x="4607" y="4"/>
                    </a:lnTo>
                    <a:lnTo>
                      <a:pt x="4643" y="12"/>
                    </a:lnTo>
                    <a:lnTo>
                      <a:pt x="4682" y="25"/>
                    </a:lnTo>
                    <a:lnTo>
                      <a:pt x="4718" y="44"/>
                    </a:lnTo>
                    <a:lnTo>
                      <a:pt x="4750" y="73"/>
                    </a:lnTo>
                    <a:lnTo>
                      <a:pt x="4781" y="109"/>
                    </a:lnTo>
                    <a:lnTo>
                      <a:pt x="4807" y="153"/>
                    </a:lnTo>
                    <a:lnTo>
                      <a:pt x="5216" y="1042"/>
                    </a:lnTo>
                    <a:lnTo>
                      <a:pt x="5231" y="1086"/>
                    </a:lnTo>
                    <a:lnTo>
                      <a:pt x="5238" y="1132"/>
                    </a:lnTo>
                    <a:lnTo>
                      <a:pt x="5238" y="1176"/>
                    </a:lnTo>
                    <a:lnTo>
                      <a:pt x="5231" y="1221"/>
                    </a:lnTo>
                    <a:lnTo>
                      <a:pt x="5216" y="1263"/>
                    </a:lnTo>
                    <a:lnTo>
                      <a:pt x="5193" y="1302"/>
                    </a:lnTo>
                    <a:lnTo>
                      <a:pt x="5164" y="1336"/>
                    </a:lnTo>
                    <a:lnTo>
                      <a:pt x="5128" y="1364"/>
                    </a:lnTo>
                    <a:lnTo>
                      <a:pt x="5086" y="1387"/>
                    </a:lnTo>
                    <a:lnTo>
                      <a:pt x="5071" y="1393"/>
                    </a:lnTo>
                    <a:lnTo>
                      <a:pt x="5050" y="1401"/>
                    </a:lnTo>
                    <a:lnTo>
                      <a:pt x="5023" y="1406"/>
                    </a:lnTo>
                    <a:lnTo>
                      <a:pt x="4994" y="1410"/>
                    </a:lnTo>
                    <a:lnTo>
                      <a:pt x="4964" y="1410"/>
                    </a:lnTo>
                    <a:lnTo>
                      <a:pt x="4931" y="1408"/>
                    </a:lnTo>
                    <a:lnTo>
                      <a:pt x="4897" y="1401"/>
                    </a:lnTo>
                    <a:lnTo>
                      <a:pt x="4863" y="1387"/>
                    </a:lnTo>
                    <a:lnTo>
                      <a:pt x="4828" y="1368"/>
                    </a:lnTo>
                    <a:lnTo>
                      <a:pt x="4796" y="1340"/>
                    </a:lnTo>
                    <a:lnTo>
                      <a:pt x="4766" y="1303"/>
                    </a:lnTo>
                    <a:lnTo>
                      <a:pt x="4737" y="1258"/>
                    </a:lnTo>
                    <a:lnTo>
                      <a:pt x="4598" y="949"/>
                    </a:lnTo>
                    <a:lnTo>
                      <a:pt x="3938" y="2363"/>
                    </a:lnTo>
                    <a:lnTo>
                      <a:pt x="3915" y="2405"/>
                    </a:lnTo>
                    <a:lnTo>
                      <a:pt x="3884" y="2441"/>
                    </a:lnTo>
                    <a:lnTo>
                      <a:pt x="3848" y="2470"/>
                    </a:lnTo>
                    <a:lnTo>
                      <a:pt x="3806" y="2492"/>
                    </a:lnTo>
                    <a:lnTo>
                      <a:pt x="3762" y="2508"/>
                    </a:lnTo>
                    <a:lnTo>
                      <a:pt x="3715" y="2515"/>
                    </a:lnTo>
                    <a:lnTo>
                      <a:pt x="1874" y="2614"/>
                    </a:lnTo>
                    <a:lnTo>
                      <a:pt x="431" y="3819"/>
                    </a:lnTo>
                    <a:lnTo>
                      <a:pt x="393" y="3845"/>
                    </a:lnTo>
                    <a:lnTo>
                      <a:pt x="353" y="3864"/>
                    </a:lnTo>
                    <a:lnTo>
                      <a:pt x="309" y="3876"/>
                    </a:lnTo>
                    <a:lnTo>
                      <a:pt x="263" y="3878"/>
                    </a:lnTo>
                    <a:lnTo>
                      <a:pt x="217" y="3874"/>
                    </a:lnTo>
                    <a:lnTo>
                      <a:pt x="173" y="3862"/>
                    </a:lnTo>
                    <a:lnTo>
                      <a:pt x="131" y="3843"/>
                    </a:lnTo>
                    <a:lnTo>
                      <a:pt x="93" y="3819"/>
                    </a:lnTo>
                    <a:lnTo>
                      <a:pt x="61" y="3786"/>
                    </a:lnTo>
                    <a:lnTo>
                      <a:pt x="34" y="3746"/>
                    </a:lnTo>
                    <a:lnTo>
                      <a:pt x="15" y="3704"/>
                    </a:lnTo>
                    <a:lnTo>
                      <a:pt x="4" y="3660"/>
                    </a:lnTo>
                    <a:lnTo>
                      <a:pt x="0" y="3617"/>
                    </a:lnTo>
                    <a:lnTo>
                      <a:pt x="4" y="3571"/>
                    </a:lnTo>
                    <a:lnTo>
                      <a:pt x="15" y="3529"/>
                    </a:lnTo>
                    <a:lnTo>
                      <a:pt x="34" y="3487"/>
                    </a:lnTo>
                    <a:lnTo>
                      <a:pt x="61" y="3451"/>
                    </a:lnTo>
                    <a:lnTo>
                      <a:pt x="93" y="3417"/>
                    </a:lnTo>
                    <a:lnTo>
                      <a:pt x="1604" y="2157"/>
                    </a:lnTo>
                    <a:lnTo>
                      <a:pt x="1638" y="2134"/>
                    </a:lnTo>
                    <a:lnTo>
                      <a:pt x="1676" y="2115"/>
                    </a:lnTo>
                    <a:lnTo>
                      <a:pt x="1716" y="2104"/>
                    </a:lnTo>
                    <a:lnTo>
                      <a:pt x="1758" y="2098"/>
                    </a:lnTo>
                    <a:lnTo>
                      <a:pt x="3528" y="2001"/>
                    </a:lnTo>
                    <a:lnTo>
                      <a:pt x="4102" y="770"/>
                    </a:lnTo>
                    <a:lnTo>
                      <a:pt x="3806" y="909"/>
                    </a:lnTo>
                    <a:lnTo>
                      <a:pt x="3762" y="926"/>
                    </a:lnTo>
                    <a:lnTo>
                      <a:pt x="3717" y="934"/>
                    </a:lnTo>
                    <a:lnTo>
                      <a:pt x="3671" y="934"/>
                    </a:lnTo>
                    <a:lnTo>
                      <a:pt x="3627" y="926"/>
                    </a:lnTo>
                    <a:lnTo>
                      <a:pt x="3585" y="911"/>
                    </a:lnTo>
                    <a:lnTo>
                      <a:pt x="3545" y="890"/>
                    </a:lnTo>
                    <a:lnTo>
                      <a:pt x="3511" y="861"/>
                    </a:lnTo>
                    <a:lnTo>
                      <a:pt x="3480" y="827"/>
                    </a:lnTo>
                    <a:lnTo>
                      <a:pt x="3457" y="785"/>
                    </a:lnTo>
                    <a:lnTo>
                      <a:pt x="3440" y="741"/>
                    </a:lnTo>
                    <a:lnTo>
                      <a:pt x="3433" y="696"/>
                    </a:lnTo>
                    <a:lnTo>
                      <a:pt x="3433" y="652"/>
                    </a:lnTo>
                    <a:lnTo>
                      <a:pt x="3440" y="606"/>
                    </a:lnTo>
                    <a:lnTo>
                      <a:pt x="3455" y="564"/>
                    </a:lnTo>
                    <a:lnTo>
                      <a:pt x="3478" y="526"/>
                    </a:lnTo>
                    <a:lnTo>
                      <a:pt x="3507" y="492"/>
                    </a:lnTo>
                    <a:lnTo>
                      <a:pt x="3541" y="461"/>
                    </a:lnTo>
                    <a:lnTo>
                      <a:pt x="3583" y="436"/>
                    </a:lnTo>
                    <a:lnTo>
                      <a:pt x="4457" y="25"/>
                    </a:lnTo>
                    <a:lnTo>
                      <a:pt x="4479" y="15"/>
                    </a:lnTo>
                    <a:lnTo>
                      <a:pt x="4506" y="8"/>
                    </a:lnTo>
                    <a:lnTo>
                      <a:pt x="4537" y="2"/>
                    </a:lnTo>
                    <a:lnTo>
                      <a:pt x="45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33" tIns="45716" rIns="91433" bIns="45716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IN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4" name="object 2"/>
          <p:cNvSpPr txBox="1"/>
          <p:nvPr/>
        </p:nvSpPr>
        <p:spPr>
          <a:xfrm>
            <a:off x="1458719" y="10601191"/>
            <a:ext cx="6048472" cy="27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8" defTabSz="914309">
              <a:defRPr/>
            </a:pPr>
            <a:r>
              <a:rPr spc="-10" dirty="0">
                <a:solidFill>
                  <a:srgbClr val="00A8EB"/>
                </a:solidFill>
                <a:latin typeface="Century Gothic"/>
                <a:cs typeface="Century Gothic"/>
              </a:rPr>
              <a:t>People. </a:t>
            </a:r>
            <a:r>
              <a:rPr spc="-15" dirty="0">
                <a:solidFill>
                  <a:srgbClr val="00A8EB"/>
                </a:solidFill>
                <a:latin typeface="Century Gothic"/>
                <a:cs typeface="Century Gothic"/>
              </a:rPr>
              <a:t>Partnership. </a:t>
            </a:r>
            <a:r>
              <a:rPr dirty="0">
                <a:solidFill>
                  <a:srgbClr val="00A8EB"/>
                </a:solidFill>
                <a:latin typeface="Century Gothic"/>
                <a:cs typeface="Century Gothic"/>
              </a:rPr>
              <a:t>Performance.</a:t>
            </a:r>
            <a:r>
              <a:rPr spc="369" dirty="0">
                <a:solidFill>
                  <a:srgbClr val="00A8EB"/>
                </a:solidFill>
                <a:latin typeface="Century Gothic"/>
                <a:cs typeface="Century Gothic"/>
              </a:rPr>
              <a:t> </a:t>
            </a:r>
            <a:r>
              <a:rPr spc="-15" dirty="0">
                <a:solidFill>
                  <a:srgbClr val="82BB00"/>
                </a:solidFill>
                <a:latin typeface="Century Gothic"/>
                <a:cs typeface="Century Gothic"/>
              </a:rPr>
              <a:t>epiqglobal.com</a:t>
            </a:r>
            <a:endParaRPr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001" y="10110512"/>
            <a:ext cx="2346724" cy="981358"/>
          </a:xfrm>
          <a:prstGeom prst="rect">
            <a:avLst/>
          </a:prstGeom>
        </p:spPr>
      </p:pic>
      <p:sp>
        <p:nvSpPr>
          <p:cNvPr id="64" name="object 4">
            <a:extLst>
              <a:ext uri="{FF2B5EF4-FFF2-40B4-BE49-F238E27FC236}">
                <a16:creationId xmlns:a16="http://schemas.microsoft.com/office/drawing/2014/main" id="{D469CFD1-A33E-4930-B924-27B6D064A538}"/>
              </a:ext>
            </a:extLst>
          </p:cNvPr>
          <p:cNvSpPr txBox="1"/>
          <p:nvPr/>
        </p:nvSpPr>
        <p:spPr>
          <a:xfrm>
            <a:off x="795" y="10557122"/>
            <a:ext cx="779082" cy="275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ctr" defTabSz="914309">
              <a:defRPr/>
            </a:pPr>
            <a:fld id="{35230E03-5DA1-4B8E-8683-5327873E2317}" type="slidenum">
              <a:rPr lang="en-US" sz="1750" spc="25">
                <a:solidFill>
                  <a:srgbClr val="00A8EB"/>
                </a:solidFill>
                <a:latin typeface="Century Gothic"/>
                <a:cs typeface="Century Gothic"/>
              </a:rPr>
              <a:pPr marL="12699" algn="ctr" defTabSz="914309">
                <a:defRPr/>
              </a:pPr>
              <a:t>10</a:t>
            </a:fld>
            <a:endParaRPr sz="17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389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8037" y="5392872"/>
            <a:ext cx="2895302" cy="2449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1200"/>
              </a:spcAft>
            </a:pPr>
            <a:r>
              <a:rPr lang="en-US" sz="3100" spc="-15" dirty="0" smtClean="0">
                <a:solidFill>
                  <a:srgbClr val="82BB00"/>
                </a:solidFill>
                <a:latin typeface="Century Gothic"/>
                <a:cs typeface="Century Gothic"/>
              </a:rPr>
              <a:t>talent</a:t>
            </a:r>
            <a:endParaRPr sz="3100" dirty="0">
              <a:latin typeface="Century Gothic"/>
              <a:cs typeface="Century Gothic"/>
            </a:endParaRPr>
          </a:p>
          <a:p>
            <a:pPr marL="12700" marR="5080">
              <a:lnSpc>
                <a:spcPct val="120000"/>
              </a:lnSpc>
              <a:spcBef>
                <a:spcPts val="1800"/>
              </a:spcBef>
            </a:pPr>
            <a:r>
              <a:rPr lang="en-US" sz="2150" spc="-25" dirty="0">
                <a:solidFill>
                  <a:srgbClr val="243746"/>
                </a:solidFill>
                <a:latin typeface="Century Gothic"/>
                <a:cs typeface="Century Gothic"/>
              </a:rPr>
              <a:t>e</a:t>
            </a:r>
            <a:r>
              <a:rPr lang="en-US" sz="2150" spc="-25" dirty="0" smtClean="0">
                <a:solidFill>
                  <a:srgbClr val="243746"/>
                </a:solidFill>
                <a:latin typeface="Century Gothic"/>
                <a:cs typeface="Century Gothic"/>
              </a:rPr>
              <a:t>xperienced and highly trained personnel in each client location</a:t>
            </a:r>
            <a:endParaRPr sz="215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0"/>
              </a:lnSpc>
            </a:pPr>
            <a:r>
              <a:rPr spc="-10" dirty="0"/>
              <a:t>People. </a:t>
            </a:r>
            <a:r>
              <a:rPr spc="-15" dirty="0"/>
              <a:t>Partnership. </a:t>
            </a:r>
            <a:r>
              <a:rPr dirty="0"/>
              <a:t>Performance.</a:t>
            </a:r>
            <a:r>
              <a:rPr spc="370" dirty="0"/>
              <a:t> </a:t>
            </a:r>
            <a:r>
              <a:rPr spc="-15" dirty="0">
                <a:solidFill>
                  <a:srgbClr val="82BB00"/>
                </a:solidFill>
              </a:rPr>
              <a:t>epiqglobal.com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75250" y="5392871"/>
            <a:ext cx="2895302" cy="364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1200"/>
              </a:spcAft>
            </a:pPr>
            <a:r>
              <a:rPr lang="en-US" sz="3100" spc="-10" dirty="0" smtClean="0">
                <a:solidFill>
                  <a:srgbClr val="012E86"/>
                </a:solidFill>
                <a:latin typeface="Century Gothic"/>
                <a:cs typeface="Century Gothic"/>
              </a:rPr>
              <a:t>accountability</a:t>
            </a:r>
            <a:endParaRPr sz="3100" dirty="0">
              <a:solidFill>
                <a:srgbClr val="012E86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20000"/>
              </a:lnSpc>
              <a:spcBef>
                <a:spcPts val="1800"/>
              </a:spcBef>
            </a:pPr>
            <a:r>
              <a:rPr lang="en-US" sz="2150" spc="-25" dirty="0" smtClean="0">
                <a:solidFill>
                  <a:srgbClr val="243746"/>
                </a:solidFill>
                <a:latin typeface="Century Gothic"/>
              </a:rPr>
              <a:t>a single point of contact to simplify and ensure oversight of all services and drive innovation and  cost savings year-over-year </a:t>
            </a:r>
            <a:endParaRPr sz="2150" spc="-25" dirty="0">
              <a:solidFill>
                <a:srgbClr val="243746"/>
              </a:solidFill>
              <a:latin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53439" y="5392871"/>
            <a:ext cx="2895302" cy="3243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1200"/>
              </a:spcAft>
            </a:pPr>
            <a:r>
              <a:rPr lang="en-US" sz="3100" spc="-10" dirty="0" smtClean="0">
                <a:solidFill>
                  <a:srgbClr val="7DA8AC"/>
                </a:solidFill>
                <a:latin typeface="Century Gothic"/>
                <a:cs typeface="Century Gothic"/>
              </a:rPr>
              <a:t>consistency</a:t>
            </a:r>
            <a:endParaRPr sz="3100" dirty="0">
              <a:latin typeface="Century Gothic"/>
              <a:cs typeface="Century Gothic"/>
            </a:endParaRPr>
          </a:p>
          <a:p>
            <a:pPr marL="12700" marR="5080">
              <a:lnSpc>
                <a:spcPct val="120000"/>
              </a:lnSpc>
              <a:spcBef>
                <a:spcPts val="1800"/>
              </a:spcBef>
            </a:pPr>
            <a:r>
              <a:rPr lang="en-US" sz="2150" spc="-25" dirty="0">
                <a:solidFill>
                  <a:srgbClr val="243746"/>
                </a:solidFill>
                <a:latin typeface="Century Gothic"/>
              </a:rPr>
              <a:t>t</a:t>
            </a:r>
            <a:r>
              <a:rPr lang="en-US" sz="2150" spc="-25" dirty="0" smtClean="0">
                <a:solidFill>
                  <a:srgbClr val="243746"/>
                </a:solidFill>
                <a:latin typeface="Century Gothic"/>
              </a:rPr>
              <a:t>echnology enabled reporting and operating procedures allow for consistent service levels and response times</a:t>
            </a:r>
            <a:endParaRPr lang="en-US" sz="2150" spc="-25" dirty="0">
              <a:solidFill>
                <a:srgbClr val="243746"/>
              </a:solidFill>
              <a:latin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58040" y="671670"/>
            <a:ext cx="17188018" cy="2257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35"/>
              </a:lnSpc>
            </a:pPr>
            <a:r>
              <a:rPr lang="en-US" spc="-180" dirty="0" smtClean="0"/>
              <a:t>an insider’s guide to </a:t>
            </a:r>
            <a:br>
              <a:rPr lang="en-US" spc="-180" dirty="0" smtClean="0"/>
            </a:br>
            <a:r>
              <a:rPr lang="en-US" spc="-180" dirty="0" smtClean="0">
                <a:solidFill>
                  <a:srgbClr val="09ABEC"/>
                </a:solidFill>
              </a:rPr>
              <a:t>outsourced advantages</a:t>
            </a:r>
            <a:endParaRPr spc="-229" dirty="0">
              <a:solidFill>
                <a:srgbClr val="09ABEC"/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89766C1-A7AB-4696-950D-616057FF2B9D}"/>
              </a:ext>
            </a:extLst>
          </p:cNvPr>
          <p:cNvSpPr txBox="1"/>
          <p:nvPr/>
        </p:nvSpPr>
        <p:spPr>
          <a:xfrm>
            <a:off x="1" y="10557509"/>
            <a:ext cx="779144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fld id="{8DDE4F46-AC51-4CB6-87A6-312FE6173C84}" type="slidenum">
              <a:rPr lang="en-US" sz="1750" spc="25" smtClean="0">
                <a:solidFill>
                  <a:srgbClr val="00A8EB"/>
                </a:solidFill>
                <a:latin typeface="Century Gothic"/>
                <a:cs typeface="Century Gothic"/>
              </a:rPr>
              <a:t>11</a:t>
            </a:fld>
            <a:endParaRPr sz="1750" dirty="0">
              <a:latin typeface="Century Gothic"/>
              <a:cs typeface="Century Gothic"/>
            </a:endParaRPr>
          </a:p>
        </p:txBody>
      </p:sp>
      <p:sp>
        <p:nvSpPr>
          <p:cNvPr id="9" name="object 95">
            <a:extLst>
              <a:ext uri="{FF2B5EF4-FFF2-40B4-BE49-F238E27FC236}">
                <a16:creationId xmlns:a16="http://schemas.microsoft.com/office/drawing/2014/main" id="{AB8FFF1F-E7EF-4828-898F-3915E34A4E18}"/>
              </a:ext>
            </a:extLst>
          </p:cNvPr>
          <p:cNvSpPr txBox="1"/>
          <p:nvPr/>
        </p:nvSpPr>
        <p:spPr>
          <a:xfrm>
            <a:off x="1433112" y="3186747"/>
            <a:ext cx="12099213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3200" spc="-25" dirty="0" smtClean="0">
                <a:solidFill>
                  <a:srgbClr val="243746"/>
                </a:solidFill>
                <a:latin typeface="Century Gothic"/>
                <a:cs typeface="Century Gothic"/>
              </a:rPr>
              <a:t>Whether you use our mail, office, duplication, and equipment services, or our middle office support, you can rely on our Epiq quality advantages at every step of the way. </a:t>
            </a:r>
            <a:endParaRPr lang="en-US" sz="3200" spc="-25" dirty="0">
              <a:solidFill>
                <a:srgbClr val="243746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1F5AC44-4EE9-41D7-B0D9-27896F5DB665}"/>
              </a:ext>
            </a:extLst>
          </p:cNvPr>
          <p:cNvSpPr txBox="1"/>
          <p:nvPr/>
        </p:nvSpPr>
        <p:spPr>
          <a:xfrm>
            <a:off x="12731628" y="5392871"/>
            <a:ext cx="2895303" cy="364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1200"/>
              </a:spcAft>
            </a:pPr>
            <a:r>
              <a:rPr lang="en-US" sz="3100" spc="-10" dirty="0" smtClean="0">
                <a:solidFill>
                  <a:srgbClr val="ED7700"/>
                </a:solidFill>
                <a:latin typeface="Century Gothic"/>
                <a:cs typeface="Century Gothic"/>
              </a:rPr>
              <a:t>ideas</a:t>
            </a:r>
            <a:endParaRPr sz="3100" dirty="0">
              <a:solidFill>
                <a:srgbClr val="ED7700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20000"/>
              </a:lnSpc>
              <a:spcBef>
                <a:spcPts val="1800"/>
              </a:spcBef>
            </a:pPr>
            <a:r>
              <a:rPr lang="en-US" sz="2150" spc="-25" dirty="0">
                <a:solidFill>
                  <a:srgbClr val="243746"/>
                </a:solidFill>
                <a:latin typeface="Century Gothic"/>
              </a:rPr>
              <a:t>p</a:t>
            </a:r>
            <a:r>
              <a:rPr lang="en-US" sz="2150" spc="-25" dirty="0" smtClean="0">
                <a:solidFill>
                  <a:srgbClr val="243746"/>
                </a:solidFill>
                <a:latin typeface="Century Gothic"/>
              </a:rPr>
              <a:t>roactive tools, resources, and recommendations based on best practices to leverage technology and streamline processes </a:t>
            </a:r>
            <a:endParaRPr lang="en-US" sz="2150" spc="-25" dirty="0">
              <a:solidFill>
                <a:srgbClr val="243746"/>
              </a:solidFill>
              <a:latin typeface="Century Gothic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451A9AB8-8540-4A2D-812F-2FD6F3A04094}"/>
              </a:ext>
            </a:extLst>
          </p:cNvPr>
          <p:cNvSpPr txBox="1"/>
          <p:nvPr/>
        </p:nvSpPr>
        <p:spPr>
          <a:xfrm>
            <a:off x="16509817" y="5392870"/>
            <a:ext cx="2895303" cy="364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Aft>
                <a:spcPts val="1200"/>
              </a:spcAft>
            </a:pPr>
            <a:r>
              <a:rPr lang="en-US" sz="3100" spc="-10" dirty="0" smtClean="0">
                <a:solidFill>
                  <a:srgbClr val="00A8EB"/>
                </a:solidFill>
                <a:latin typeface="Century Gothic"/>
                <a:cs typeface="Century Gothic"/>
              </a:rPr>
              <a:t>innovation</a:t>
            </a:r>
            <a:endParaRPr sz="3100" dirty="0">
              <a:solidFill>
                <a:srgbClr val="00A8EB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20000"/>
              </a:lnSpc>
              <a:spcBef>
                <a:spcPts val="1800"/>
              </a:spcBef>
            </a:pPr>
            <a:r>
              <a:rPr lang="en-US" sz="2150" spc="-25" dirty="0">
                <a:solidFill>
                  <a:srgbClr val="243746"/>
                </a:solidFill>
                <a:latin typeface="Century Gothic"/>
                <a:cs typeface="Century Gothic"/>
              </a:rPr>
              <a:t>i</a:t>
            </a:r>
            <a:r>
              <a:rPr lang="en-US" sz="2150" spc="-25" dirty="0" smtClean="0">
                <a:solidFill>
                  <a:srgbClr val="243746"/>
                </a:solidFill>
                <a:latin typeface="Century Gothic"/>
                <a:cs typeface="Century Gothic"/>
              </a:rPr>
              <a:t>nnovative solutions that optimize processes and employee utilization resulting in forward thinking service delivery. </a:t>
            </a:r>
            <a:endParaRPr lang="en-US" sz="2150" spc="-25" dirty="0">
              <a:solidFill>
                <a:srgbClr val="243746"/>
              </a:solidFill>
              <a:latin typeface="Century Gothic"/>
              <a:cs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E6B1C5-112D-4343-93EF-291A031777EA}"/>
              </a:ext>
            </a:extLst>
          </p:cNvPr>
          <p:cNvGrpSpPr/>
          <p:nvPr/>
        </p:nvGrpSpPr>
        <p:grpSpPr>
          <a:xfrm>
            <a:off x="11674750" y="5206107"/>
            <a:ext cx="790594" cy="857386"/>
            <a:chOff x="7943101" y="4806188"/>
            <a:chExt cx="1510029" cy="1637602"/>
          </a:xfrm>
        </p:grpSpPr>
        <p:sp>
          <p:nvSpPr>
            <p:cNvPr id="14" name="object 77">
              <a:extLst>
                <a:ext uri="{FF2B5EF4-FFF2-40B4-BE49-F238E27FC236}">
                  <a16:creationId xmlns:a16="http://schemas.microsoft.com/office/drawing/2014/main" id="{FA0B1036-1214-45DE-BCA7-6DE2DC204DE4}"/>
                </a:ext>
              </a:extLst>
            </p:cNvPr>
            <p:cNvSpPr/>
            <p:nvPr/>
          </p:nvSpPr>
          <p:spPr>
            <a:xfrm>
              <a:off x="7943101" y="5643192"/>
              <a:ext cx="1506681" cy="800598"/>
            </a:xfrm>
            <a:custGeom>
              <a:avLst/>
              <a:gdLst/>
              <a:ahLst/>
              <a:cxnLst/>
              <a:rect l="l" t="t" r="r" b="b"/>
              <a:pathLst>
                <a:path w="1376679" h="731520">
                  <a:moveTo>
                    <a:pt x="1376544" y="0"/>
                  </a:moveTo>
                  <a:lnTo>
                    <a:pt x="875303" y="0"/>
                  </a:lnTo>
                  <a:lnTo>
                    <a:pt x="0" y="731024"/>
                  </a:lnTo>
                  <a:lnTo>
                    <a:pt x="478048" y="731024"/>
                  </a:lnTo>
                  <a:lnTo>
                    <a:pt x="1376544" y="0"/>
                  </a:lnTo>
                  <a:close/>
                </a:path>
              </a:pathLst>
            </a:custGeom>
            <a:solidFill>
              <a:srgbClr val="ED77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73">
              <a:extLst>
                <a:ext uri="{FF2B5EF4-FFF2-40B4-BE49-F238E27FC236}">
                  <a16:creationId xmlns:a16="http://schemas.microsoft.com/office/drawing/2014/main" id="{AF209BA4-EBE8-4D00-B0D3-4FE40E9992D2}"/>
                </a:ext>
              </a:extLst>
            </p:cNvPr>
            <p:cNvSpPr/>
            <p:nvPr/>
          </p:nvSpPr>
          <p:spPr>
            <a:xfrm flipV="1">
              <a:off x="7946449" y="4806188"/>
              <a:ext cx="1506681" cy="800598"/>
            </a:xfrm>
            <a:custGeom>
              <a:avLst/>
              <a:gdLst/>
              <a:ahLst/>
              <a:cxnLst/>
              <a:rect l="l" t="t" r="r" b="b"/>
              <a:pathLst>
                <a:path w="1376679" h="731520">
                  <a:moveTo>
                    <a:pt x="1376544" y="0"/>
                  </a:moveTo>
                  <a:lnTo>
                    <a:pt x="875303" y="0"/>
                  </a:lnTo>
                  <a:lnTo>
                    <a:pt x="0" y="731024"/>
                  </a:lnTo>
                  <a:lnTo>
                    <a:pt x="478048" y="731024"/>
                  </a:lnTo>
                  <a:lnTo>
                    <a:pt x="1376544" y="0"/>
                  </a:lnTo>
                  <a:close/>
                </a:path>
              </a:pathLst>
            </a:custGeom>
            <a:solidFill>
              <a:srgbClr val="00A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231C1F-C62E-4735-9766-D3E5FBF0EFD4}"/>
              </a:ext>
            </a:extLst>
          </p:cNvPr>
          <p:cNvGrpSpPr/>
          <p:nvPr/>
        </p:nvGrpSpPr>
        <p:grpSpPr>
          <a:xfrm>
            <a:off x="7898314" y="5206107"/>
            <a:ext cx="790436" cy="855590"/>
            <a:chOff x="4952570" y="4806188"/>
            <a:chExt cx="1509727" cy="1634171"/>
          </a:xfrm>
        </p:grpSpPr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DBB24F07-6308-4BBF-9BBF-A79A3676437D}"/>
                </a:ext>
              </a:extLst>
            </p:cNvPr>
            <p:cNvSpPr/>
            <p:nvPr/>
          </p:nvSpPr>
          <p:spPr>
            <a:xfrm>
              <a:off x="4963062" y="5644069"/>
              <a:ext cx="1499235" cy="796290"/>
            </a:xfrm>
            <a:custGeom>
              <a:avLst/>
              <a:gdLst/>
              <a:ahLst/>
              <a:cxnLst/>
              <a:rect l="l" t="t" r="r" b="b"/>
              <a:pathLst>
                <a:path w="1499235" h="796289">
                  <a:moveTo>
                    <a:pt x="1498907" y="0"/>
                  </a:moveTo>
                  <a:lnTo>
                    <a:pt x="953112" y="0"/>
                  </a:lnTo>
                  <a:lnTo>
                    <a:pt x="0" y="796007"/>
                  </a:lnTo>
                  <a:lnTo>
                    <a:pt x="520549" y="796007"/>
                  </a:lnTo>
                  <a:lnTo>
                    <a:pt x="1498907" y="0"/>
                  </a:lnTo>
                  <a:close/>
                </a:path>
              </a:pathLst>
            </a:custGeom>
            <a:solidFill>
              <a:srgbClr val="5C66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73">
              <a:extLst>
                <a:ext uri="{FF2B5EF4-FFF2-40B4-BE49-F238E27FC236}">
                  <a16:creationId xmlns:a16="http://schemas.microsoft.com/office/drawing/2014/main" id="{646621D2-048E-4224-8819-4FA61E09B07B}"/>
                </a:ext>
              </a:extLst>
            </p:cNvPr>
            <p:cNvSpPr/>
            <p:nvPr/>
          </p:nvSpPr>
          <p:spPr>
            <a:xfrm flipV="1">
              <a:off x="4952570" y="4806188"/>
              <a:ext cx="1506681" cy="800598"/>
            </a:xfrm>
            <a:custGeom>
              <a:avLst/>
              <a:gdLst/>
              <a:ahLst/>
              <a:cxnLst/>
              <a:rect l="l" t="t" r="r" b="b"/>
              <a:pathLst>
                <a:path w="1376679" h="731520">
                  <a:moveTo>
                    <a:pt x="1376544" y="0"/>
                  </a:moveTo>
                  <a:lnTo>
                    <a:pt x="875303" y="0"/>
                  </a:lnTo>
                  <a:lnTo>
                    <a:pt x="0" y="731024"/>
                  </a:lnTo>
                  <a:lnTo>
                    <a:pt x="478048" y="731024"/>
                  </a:lnTo>
                  <a:lnTo>
                    <a:pt x="1376544" y="0"/>
                  </a:lnTo>
                  <a:close/>
                </a:path>
              </a:pathLst>
            </a:custGeom>
            <a:solidFill>
              <a:srgbClr val="00A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FD5629-9226-4679-9C36-A5A9E8B5556D}"/>
              </a:ext>
            </a:extLst>
          </p:cNvPr>
          <p:cNvGrpSpPr/>
          <p:nvPr/>
        </p:nvGrpSpPr>
        <p:grpSpPr>
          <a:xfrm>
            <a:off x="4185796" y="5206107"/>
            <a:ext cx="791392" cy="855590"/>
            <a:chOff x="2204617" y="4806188"/>
            <a:chExt cx="1511553" cy="1634171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EEE71238-628E-48F5-96DF-4B5578A2C16D}"/>
                </a:ext>
              </a:extLst>
            </p:cNvPr>
            <p:cNvSpPr/>
            <p:nvPr/>
          </p:nvSpPr>
          <p:spPr>
            <a:xfrm>
              <a:off x="2216935" y="5644069"/>
              <a:ext cx="1499235" cy="796290"/>
            </a:xfrm>
            <a:custGeom>
              <a:avLst/>
              <a:gdLst/>
              <a:ahLst/>
              <a:cxnLst/>
              <a:rect l="l" t="t" r="r" b="b"/>
              <a:pathLst>
                <a:path w="1499235" h="796289">
                  <a:moveTo>
                    <a:pt x="1498907" y="0"/>
                  </a:moveTo>
                  <a:lnTo>
                    <a:pt x="953112" y="0"/>
                  </a:lnTo>
                  <a:lnTo>
                    <a:pt x="0" y="796007"/>
                  </a:lnTo>
                  <a:lnTo>
                    <a:pt x="520549" y="796007"/>
                  </a:lnTo>
                  <a:lnTo>
                    <a:pt x="1498907" y="0"/>
                  </a:lnTo>
                  <a:close/>
                </a:path>
              </a:pathLst>
            </a:custGeom>
            <a:solidFill>
              <a:srgbClr val="82BB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73">
              <a:extLst>
                <a:ext uri="{FF2B5EF4-FFF2-40B4-BE49-F238E27FC236}">
                  <a16:creationId xmlns:a16="http://schemas.microsoft.com/office/drawing/2014/main" id="{7888F760-68D5-4E3F-8A93-DD0AE0E4974D}"/>
                </a:ext>
              </a:extLst>
            </p:cNvPr>
            <p:cNvSpPr/>
            <p:nvPr/>
          </p:nvSpPr>
          <p:spPr>
            <a:xfrm flipV="1">
              <a:off x="2204617" y="4806188"/>
              <a:ext cx="1506681" cy="800598"/>
            </a:xfrm>
            <a:custGeom>
              <a:avLst/>
              <a:gdLst/>
              <a:ahLst/>
              <a:cxnLst/>
              <a:rect l="l" t="t" r="r" b="b"/>
              <a:pathLst>
                <a:path w="1376679" h="731520">
                  <a:moveTo>
                    <a:pt x="1376544" y="0"/>
                  </a:moveTo>
                  <a:lnTo>
                    <a:pt x="875303" y="0"/>
                  </a:lnTo>
                  <a:lnTo>
                    <a:pt x="0" y="731024"/>
                  </a:lnTo>
                  <a:lnTo>
                    <a:pt x="478048" y="731024"/>
                  </a:lnTo>
                  <a:lnTo>
                    <a:pt x="1376544" y="0"/>
                  </a:lnTo>
                  <a:close/>
                </a:path>
              </a:pathLst>
            </a:custGeom>
            <a:solidFill>
              <a:srgbClr val="00A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B74366-1953-4684-B579-BA8C5DA42844}"/>
              </a:ext>
            </a:extLst>
          </p:cNvPr>
          <p:cNvGrpSpPr/>
          <p:nvPr/>
        </p:nvGrpSpPr>
        <p:grpSpPr>
          <a:xfrm>
            <a:off x="15452939" y="5197475"/>
            <a:ext cx="788841" cy="855590"/>
            <a:chOff x="10982345" y="4806188"/>
            <a:chExt cx="1506681" cy="1634171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D2F5273C-8168-42C8-A34B-BD194AE1C11E}"/>
                </a:ext>
              </a:extLst>
            </p:cNvPr>
            <p:cNvSpPr/>
            <p:nvPr/>
          </p:nvSpPr>
          <p:spPr>
            <a:xfrm>
              <a:off x="10989791" y="5644069"/>
              <a:ext cx="1499235" cy="796290"/>
            </a:xfrm>
            <a:custGeom>
              <a:avLst/>
              <a:gdLst/>
              <a:ahLst/>
              <a:cxnLst/>
              <a:rect l="l" t="t" r="r" b="b"/>
              <a:pathLst>
                <a:path w="1499234" h="796289">
                  <a:moveTo>
                    <a:pt x="1498907" y="0"/>
                  </a:moveTo>
                  <a:lnTo>
                    <a:pt x="953112" y="0"/>
                  </a:lnTo>
                  <a:lnTo>
                    <a:pt x="0" y="796007"/>
                  </a:lnTo>
                  <a:lnTo>
                    <a:pt x="520549" y="796007"/>
                  </a:lnTo>
                  <a:lnTo>
                    <a:pt x="1498907" y="0"/>
                  </a:lnTo>
                  <a:close/>
                </a:path>
              </a:pathLst>
            </a:custGeom>
            <a:solidFill>
              <a:srgbClr val="24374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73">
              <a:extLst>
                <a:ext uri="{FF2B5EF4-FFF2-40B4-BE49-F238E27FC236}">
                  <a16:creationId xmlns:a16="http://schemas.microsoft.com/office/drawing/2014/main" id="{A9C01557-7D30-41A5-B172-158812F370EF}"/>
                </a:ext>
              </a:extLst>
            </p:cNvPr>
            <p:cNvSpPr/>
            <p:nvPr/>
          </p:nvSpPr>
          <p:spPr>
            <a:xfrm flipV="1">
              <a:off x="10982345" y="4806188"/>
              <a:ext cx="1506681" cy="800598"/>
            </a:xfrm>
            <a:custGeom>
              <a:avLst/>
              <a:gdLst/>
              <a:ahLst/>
              <a:cxnLst/>
              <a:rect l="l" t="t" r="r" b="b"/>
              <a:pathLst>
                <a:path w="1376679" h="731520">
                  <a:moveTo>
                    <a:pt x="1376544" y="0"/>
                  </a:moveTo>
                  <a:lnTo>
                    <a:pt x="875303" y="0"/>
                  </a:lnTo>
                  <a:lnTo>
                    <a:pt x="0" y="731024"/>
                  </a:lnTo>
                  <a:lnTo>
                    <a:pt x="478048" y="731024"/>
                  </a:lnTo>
                  <a:lnTo>
                    <a:pt x="1376544" y="0"/>
                  </a:lnTo>
                  <a:close/>
                </a:path>
              </a:pathLst>
            </a:custGeom>
            <a:solidFill>
              <a:srgbClr val="00A8E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297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779145" cy="11308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 marR="47625" algn="ctr">
              <a:lnSpc>
                <a:spcPct val="100000"/>
              </a:lnSpc>
              <a:spcBef>
                <a:spcPts val="1025"/>
              </a:spcBef>
            </a:pPr>
            <a:r>
              <a:rPr sz="1750" spc="25" dirty="0">
                <a:solidFill>
                  <a:srgbClr val="00A8EB"/>
                </a:solidFill>
                <a:latin typeface="Century Gothic"/>
                <a:cs typeface="Century Gothic"/>
              </a:rPr>
              <a:t>7</a:t>
            </a:r>
            <a:endParaRPr sz="175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6668" y="4462079"/>
            <a:ext cx="7131728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290955">
              <a:lnSpc>
                <a:spcPts val="9600"/>
              </a:lnSpc>
            </a:pPr>
            <a:r>
              <a:rPr lang="en-US" sz="6600" spc="-185" dirty="0">
                <a:solidFill>
                  <a:srgbClr val="243746"/>
                </a:solidFill>
                <a:latin typeface="Century Gothic"/>
                <a:cs typeface="Century Gothic"/>
              </a:rPr>
              <a:t>why  </a:t>
            </a:r>
            <a:br>
              <a:rPr lang="en-US" sz="6600" spc="-185" dirty="0">
                <a:solidFill>
                  <a:srgbClr val="243746"/>
                </a:solidFill>
                <a:latin typeface="Century Gothic"/>
                <a:cs typeface="Century Gothic"/>
              </a:rPr>
            </a:br>
            <a:r>
              <a:rPr lang="en-US" sz="6600" spc="-185" dirty="0">
                <a:solidFill>
                  <a:srgbClr val="243746"/>
                </a:solidFill>
                <a:latin typeface="Century Gothic"/>
                <a:cs typeface="Century Gothic"/>
              </a:rPr>
              <a:t>epiq?</a:t>
            </a:r>
            <a:endParaRPr sz="6600" dirty="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413822" y="5900948"/>
            <a:ext cx="3604952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90"/>
              </a:lnSpc>
            </a:pPr>
            <a:r>
              <a:rPr lang="en-US" sz="3800" spc="-95" dirty="0">
                <a:solidFill>
                  <a:srgbClr val="002F86"/>
                </a:solidFill>
              </a:rPr>
              <a:t>increased investment in SMEs, res</a:t>
            </a:r>
            <a:r>
              <a:rPr lang="en-US" sz="3800" spc="-95" dirty="0">
                <a:solidFill>
                  <a:schemeClr val="tx2"/>
                </a:solidFill>
              </a:rPr>
              <a:t>ource</a:t>
            </a:r>
            <a:r>
              <a:rPr lang="en-US" sz="3800" spc="-95" dirty="0">
                <a:solidFill>
                  <a:srgbClr val="002F86"/>
                </a:solidFill>
              </a:rPr>
              <a:t>s,  training &amp; </a:t>
            </a:r>
            <a:r>
              <a:rPr lang="en-US" sz="3800" spc="-125" dirty="0">
                <a:solidFill>
                  <a:schemeClr val="tx2"/>
                </a:solidFill>
              </a:rPr>
              <a:t>support</a:t>
            </a:r>
            <a:r>
              <a:rPr lang="en-US" sz="3800" spc="-125" dirty="0">
                <a:solidFill>
                  <a:srgbClr val="00A8EB"/>
                </a:solidFill>
              </a:rPr>
              <a:t/>
            </a:r>
            <a:br>
              <a:rPr lang="en-US" sz="3800" spc="-125" dirty="0">
                <a:solidFill>
                  <a:srgbClr val="00A8EB"/>
                </a:solidFill>
              </a:rPr>
            </a:br>
            <a:endParaRPr lang="en-US" sz="3800" spc="-95" dirty="0">
              <a:solidFill>
                <a:srgbClr val="002F86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60286" y="5884260"/>
            <a:ext cx="3522907" cy="28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90"/>
              </a:lnSpc>
            </a:pPr>
            <a:r>
              <a:rPr lang="en-US" sz="3800" spc="-125" dirty="0">
                <a:solidFill>
                  <a:srgbClr val="82BB00"/>
                </a:solidFill>
                <a:latin typeface="Century Gothic"/>
                <a:cs typeface="Century Gothic"/>
              </a:rPr>
              <a:t>build on  technology-savvy, workforce for the future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406112" y="5963868"/>
            <a:ext cx="2860189" cy="3949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90"/>
              </a:lnSpc>
            </a:pPr>
            <a:r>
              <a:rPr lang="en-US" sz="3600" spc="-125" dirty="0">
                <a:solidFill>
                  <a:srgbClr val="00A8EB"/>
                </a:solidFill>
                <a:latin typeface="Century Gothic"/>
                <a:cs typeface="Century Gothic"/>
              </a:rPr>
              <a:t>commitment </a:t>
            </a:r>
            <a:r>
              <a:rPr lang="en-US" sz="3800" spc="-125" dirty="0">
                <a:solidFill>
                  <a:srgbClr val="00A8EB"/>
                </a:solidFill>
                <a:latin typeface="Century Gothic"/>
                <a:cs typeface="Century Gothic"/>
              </a:rPr>
              <a:t>to ongoing flexibility, scalability aligned with </a:t>
            </a:r>
            <a:r>
              <a:rPr lang="en-US" sz="3800" spc="-125" dirty="0" err="1" smtClean="0">
                <a:solidFill>
                  <a:srgbClr val="00A8EB"/>
                </a:solidFill>
                <a:latin typeface="Century Gothic"/>
                <a:cs typeface="Century Gothic"/>
              </a:rPr>
              <a:t>organizatinal</a:t>
            </a:r>
            <a:r>
              <a:rPr lang="en-US" sz="3800" spc="-125" dirty="0" smtClean="0">
                <a:solidFill>
                  <a:srgbClr val="00A8EB"/>
                </a:solidFill>
                <a:latin typeface="Century Gothic"/>
                <a:cs typeface="Century Gothic"/>
              </a:rPr>
              <a:t> </a:t>
            </a:r>
            <a:r>
              <a:rPr lang="en-US" sz="3800" spc="-125" dirty="0">
                <a:solidFill>
                  <a:srgbClr val="00A8EB"/>
                </a:solidFill>
                <a:latin typeface="Century Gothic"/>
                <a:cs typeface="Century Gothic"/>
              </a:rPr>
              <a:t>goals  </a:t>
            </a:r>
          </a:p>
        </p:txBody>
      </p:sp>
      <p:sp>
        <p:nvSpPr>
          <p:cNvPr id="13" name="object 13"/>
          <p:cNvSpPr/>
          <p:nvPr/>
        </p:nvSpPr>
        <p:spPr>
          <a:xfrm flipV="1">
            <a:off x="5181368" y="5391060"/>
            <a:ext cx="13674812" cy="45719"/>
          </a:xfrm>
          <a:custGeom>
            <a:avLst/>
            <a:gdLst/>
            <a:ahLst/>
            <a:cxnLst/>
            <a:rect l="l" t="t" r="r" b="b"/>
            <a:pathLst>
              <a:path w="10290810">
                <a:moveTo>
                  <a:pt x="0" y="0"/>
                </a:moveTo>
                <a:lnTo>
                  <a:pt x="10290335" y="0"/>
                </a:lnTo>
              </a:path>
            </a:pathLst>
          </a:custGeom>
          <a:ln w="2094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2018774" y="2509870"/>
            <a:ext cx="0" cy="6555105"/>
          </a:xfrm>
          <a:custGeom>
            <a:avLst/>
            <a:gdLst/>
            <a:ahLst/>
            <a:cxnLst/>
            <a:rect l="l" t="t" r="r" b="b"/>
            <a:pathLst>
              <a:path h="6555105">
                <a:moveTo>
                  <a:pt x="0" y="0"/>
                </a:moveTo>
                <a:lnTo>
                  <a:pt x="0" y="6554899"/>
                </a:lnTo>
              </a:path>
            </a:pathLst>
          </a:custGeom>
          <a:ln w="2094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209878" y="2509870"/>
            <a:ext cx="0" cy="6634480"/>
          </a:xfrm>
          <a:custGeom>
            <a:avLst/>
            <a:gdLst/>
            <a:ahLst/>
            <a:cxnLst/>
            <a:rect l="l" t="t" r="r" b="b"/>
            <a:pathLst>
              <a:path h="6634480">
                <a:moveTo>
                  <a:pt x="0" y="0"/>
                </a:moveTo>
                <a:lnTo>
                  <a:pt x="0" y="6634352"/>
                </a:lnTo>
              </a:path>
            </a:pathLst>
          </a:custGeom>
          <a:ln w="2094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779145" cy="11308715"/>
          </a:xfrm>
          <a:custGeom>
            <a:avLst/>
            <a:gdLst/>
            <a:ahLst/>
            <a:cxnLst/>
            <a:rect l="l" t="t" r="r" b="b"/>
            <a:pathLst>
              <a:path w="779145" h="11308715">
                <a:moveTo>
                  <a:pt x="0" y="11308556"/>
                </a:moveTo>
                <a:lnTo>
                  <a:pt x="779044" y="11308556"/>
                </a:lnTo>
                <a:lnTo>
                  <a:pt x="77904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578" y="10110861"/>
            <a:ext cx="2346909" cy="981435"/>
          </a:xfrm>
          <a:prstGeom prst="rect">
            <a:avLst/>
          </a:prstGeom>
        </p:spPr>
      </p:pic>
      <p:sp>
        <p:nvSpPr>
          <p:cNvPr id="22" name="object 4">
            <a:extLst>
              <a:ext uri="{FF2B5EF4-FFF2-40B4-BE49-F238E27FC236}">
                <a16:creationId xmlns:a16="http://schemas.microsoft.com/office/drawing/2014/main" id="{D469CFD1-A33E-4930-B924-27B6D064A538}"/>
              </a:ext>
            </a:extLst>
          </p:cNvPr>
          <p:cNvSpPr txBox="1"/>
          <p:nvPr/>
        </p:nvSpPr>
        <p:spPr>
          <a:xfrm>
            <a:off x="1" y="10557509"/>
            <a:ext cx="779144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fld id="{8DDE4F46-AC51-4CB6-87A6-312FE6173C84}" type="slidenum">
              <a:rPr lang="en-US" sz="1750" spc="25" smtClean="0">
                <a:solidFill>
                  <a:srgbClr val="00B0F0"/>
                </a:solidFill>
                <a:latin typeface="Century Gothic"/>
                <a:cs typeface="Century Gothic"/>
              </a:rPr>
              <a:t>12</a:t>
            </a:fld>
            <a:endParaRPr sz="1750" dirty="0">
              <a:solidFill>
                <a:srgbClr val="00B0F0"/>
              </a:solidFill>
              <a:latin typeface="Century Gothic"/>
              <a:cs typeface="Century Gothic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62B636-F920-412B-B7D2-C0613DC9A433}"/>
              </a:ext>
            </a:extLst>
          </p:cNvPr>
          <p:cNvGrpSpPr/>
          <p:nvPr/>
        </p:nvGrpSpPr>
        <p:grpSpPr>
          <a:xfrm>
            <a:off x="8911860" y="2587022"/>
            <a:ext cx="2367146" cy="2468127"/>
            <a:chOff x="6766592" y="3003815"/>
            <a:chExt cx="2367146" cy="246812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0970F3-6BFC-4B9E-9B70-B1D0977D68FD}"/>
                </a:ext>
              </a:extLst>
            </p:cNvPr>
            <p:cNvSpPr/>
            <p:nvPr/>
          </p:nvSpPr>
          <p:spPr>
            <a:xfrm>
              <a:off x="6766592" y="3003815"/>
              <a:ext cx="2367146" cy="2468127"/>
            </a:xfrm>
            <a:prstGeom prst="ellipse">
              <a:avLst/>
            </a:prstGeom>
            <a:solidFill>
              <a:srgbClr val="012E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3DB100F-5391-445E-9F9D-1F290BE9E750}"/>
                </a:ext>
              </a:extLst>
            </p:cNvPr>
            <p:cNvGrpSpPr/>
            <p:nvPr/>
          </p:nvGrpSpPr>
          <p:grpSpPr>
            <a:xfrm>
              <a:off x="7499952" y="3623251"/>
              <a:ext cx="966232" cy="1231989"/>
              <a:chOff x="5465763" y="812800"/>
              <a:chExt cx="282575" cy="249238"/>
            </a:xfrm>
            <a:solidFill>
              <a:schemeClr val="bg1"/>
            </a:solidFill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grpSpPr>
          <p:sp>
            <p:nvSpPr>
              <p:cNvPr id="26" name="Freeform 642">
                <a:extLst>
                  <a:ext uri="{FF2B5EF4-FFF2-40B4-BE49-F238E27FC236}">
                    <a16:creationId xmlns:a16="http://schemas.microsoft.com/office/drawing/2014/main" id="{02E05EC0-70A7-4878-B50A-7D910BF12D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27675" y="812800"/>
                <a:ext cx="63500" cy="247650"/>
              </a:xfrm>
              <a:custGeom>
                <a:avLst/>
                <a:gdLst>
                  <a:gd name="T0" fmla="*/ 147 w 196"/>
                  <a:gd name="T1" fmla="*/ 720 h 782"/>
                  <a:gd name="T2" fmla="*/ 145 w 196"/>
                  <a:gd name="T3" fmla="*/ 725 h 782"/>
                  <a:gd name="T4" fmla="*/ 142 w 196"/>
                  <a:gd name="T5" fmla="*/ 729 h 782"/>
                  <a:gd name="T6" fmla="*/ 136 w 196"/>
                  <a:gd name="T7" fmla="*/ 732 h 782"/>
                  <a:gd name="T8" fmla="*/ 55 w 196"/>
                  <a:gd name="T9" fmla="*/ 732 h 782"/>
                  <a:gd name="T10" fmla="*/ 48 w 196"/>
                  <a:gd name="T11" fmla="*/ 731 h 782"/>
                  <a:gd name="T12" fmla="*/ 44 w 196"/>
                  <a:gd name="T13" fmla="*/ 727 h 782"/>
                  <a:gd name="T14" fmla="*/ 41 w 196"/>
                  <a:gd name="T15" fmla="*/ 723 h 782"/>
                  <a:gd name="T16" fmla="*/ 40 w 196"/>
                  <a:gd name="T17" fmla="*/ 717 h 782"/>
                  <a:gd name="T18" fmla="*/ 40 w 196"/>
                  <a:gd name="T19" fmla="*/ 558 h 782"/>
                  <a:gd name="T20" fmla="*/ 42 w 196"/>
                  <a:gd name="T21" fmla="*/ 552 h 782"/>
                  <a:gd name="T22" fmla="*/ 46 w 196"/>
                  <a:gd name="T23" fmla="*/ 548 h 782"/>
                  <a:gd name="T24" fmla="*/ 52 w 196"/>
                  <a:gd name="T25" fmla="*/ 546 h 782"/>
                  <a:gd name="T26" fmla="*/ 133 w 196"/>
                  <a:gd name="T27" fmla="*/ 546 h 782"/>
                  <a:gd name="T28" fmla="*/ 139 w 196"/>
                  <a:gd name="T29" fmla="*/ 547 h 782"/>
                  <a:gd name="T30" fmla="*/ 144 w 196"/>
                  <a:gd name="T31" fmla="*/ 550 h 782"/>
                  <a:gd name="T32" fmla="*/ 147 w 196"/>
                  <a:gd name="T33" fmla="*/ 555 h 782"/>
                  <a:gd name="T34" fmla="*/ 148 w 196"/>
                  <a:gd name="T35" fmla="*/ 561 h 782"/>
                  <a:gd name="T36" fmla="*/ 66 w 196"/>
                  <a:gd name="T37" fmla="*/ 91 h 782"/>
                  <a:gd name="T38" fmla="*/ 67 w 196"/>
                  <a:gd name="T39" fmla="*/ 85 h 782"/>
                  <a:gd name="T40" fmla="*/ 70 w 196"/>
                  <a:gd name="T41" fmla="*/ 81 h 782"/>
                  <a:gd name="T42" fmla="*/ 75 w 196"/>
                  <a:gd name="T43" fmla="*/ 77 h 782"/>
                  <a:gd name="T44" fmla="*/ 81 w 196"/>
                  <a:gd name="T45" fmla="*/ 76 h 782"/>
                  <a:gd name="T46" fmla="*/ 87 w 196"/>
                  <a:gd name="T47" fmla="*/ 77 h 782"/>
                  <a:gd name="T48" fmla="*/ 91 w 196"/>
                  <a:gd name="T49" fmla="*/ 81 h 782"/>
                  <a:gd name="T50" fmla="*/ 95 w 196"/>
                  <a:gd name="T51" fmla="*/ 85 h 782"/>
                  <a:gd name="T52" fmla="*/ 96 w 196"/>
                  <a:gd name="T53" fmla="*/ 91 h 782"/>
                  <a:gd name="T54" fmla="*/ 96 w 196"/>
                  <a:gd name="T55" fmla="*/ 512 h 782"/>
                  <a:gd name="T56" fmla="*/ 93 w 196"/>
                  <a:gd name="T57" fmla="*/ 517 h 782"/>
                  <a:gd name="T58" fmla="*/ 89 w 196"/>
                  <a:gd name="T59" fmla="*/ 521 h 782"/>
                  <a:gd name="T60" fmla="*/ 84 w 196"/>
                  <a:gd name="T61" fmla="*/ 524 h 782"/>
                  <a:gd name="T62" fmla="*/ 77 w 196"/>
                  <a:gd name="T63" fmla="*/ 524 h 782"/>
                  <a:gd name="T64" fmla="*/ 72 w 196"/>
                  <a:gd name="T65" fmla="*/ 521 h 782"/>
                  <a:gd name="T66" fmla="*/ 68 w 196"/>
                  <a:gd name="T67" fmla="*/ 517 h 782"/>
                  <a:gd name="T68" fmla="*/ 66 w 196"/>
                  <a:gd name="T69" fmla="*/ 512 h 782"/>
                  <a:gd name="T70" fmla="*/ 66 w 196"/>
                  <a:gd name="T71" fmla="*/ 91 h 782"/>
                  <a:gd name="T72" fmla="*/ 15 w 196"/>
                  <a:gd name="T73" fmla="*/ 0 h 782"/>
                  <a:gd name="T74" fmla="*/ 10 w 196"/>
                  <a:gd name="T75" fmla="*/ 1 h 782"/>
                  <a:gd name="T76" fmla="*/ 4 w 196"/>
                  <a:gd name="T77" fmla="*/ 4 h 782"/>
                  <a:gd name="T78" fmla="*/ 1 w 196"/>
                  <a:gd name="T79" fmla="*/ 9 h 782"/>
                  <a:gd name="T80" fmla="*/ 0 w 196"/>
                  <a:gd name="T81" fmla="*/ 15 h 782"/>
                  <a:gd name="T82" fmla="*/ 1 w 196"/>
                  <a:gd name="T83" fmla="*/ 770 h 782"/>
                  <a:gd name="T84" fmla="*/ 3 w 196"/>
                  <a:gd name="T85" fmla="*/ 776 h 782"/>
                  <a:gd name="T86" fmla="*/ 8 w 196"/>
                  <a:gd name="T87" fmla="*/ 780 h 782"/>
                  <a:gd name="T88" fmla="*/ 13 w 196"/>
                  <a:gd name="T89" fmla="*/ 782 h 782"/>
                  <a:gd name="T90" fmla="*/ 181 w 196"/>
                  <a:gd name="T91" fmla="*/ 782 h 782"/>
                  <a:gd name="T92" fmla="*/ 187 w 196"/>
                  <a:gd name="T93" fmla="*/ 781 h 782"/>
                  <a:gd name="T94" fmla="*/ 192 w 196"/>
                  <a:gd name="T95" fmla="*/ 778 h 782"/>
                  <a:gd name="T96" fmla="*/ 195 w 196"/>
                  <a:gd name="T97" fmla="*/ 773 h 782"/>
                  <a:gd name="T98" fmla="*/ 196 w 196"/>
                  <a:gd name="T99" fmla="*/ 767 h 782"/>
                  <a:gd name="T100" fmla="*/ 196 w 196"/>
                  <a:gd name="T101" fmla="*/ 12 h 782"/>
                  <a:gd name="T102" fmla="*/ 193 w 196"/>
                  <a:gd name="T103" fmla="*/ 7 h 782"/>
                  <a:gd name="T104" fmla="*/ 190 w 196"/>
                  <a:gd name="T105" fmla="*/ 2 h 782"/>
                  <a:gd name="T106" fmla="*/ 185 w 196"/>
                  <a:gd name="T107" fmla="*/ 0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6" h="782">
                    <a:moveTo>
                      <a:pt x="148" y="717"/>
                    </a:moveTo>
                    <a:lnTo>
                      <a:pt x="147" y="720"/>
                    </a:lnTo>
                    <a:lnTo>
                      <a:pt x="147" y="723"/>
                    </a:lnTo>
                    <a:lnTo>
                      <a:pt x="145" y="725"/>
                    </a:lnTo>
                    <a:lnTo>
                      <a:pt x="144" y="727"/>
                    </a:lnTo>
                    <a:lnTo>
                      <a:pt x="142" y="729"/>
                    </a:lnTo>
                    <a:lnTo>
                      <a:pt x="139" y="731"/>
                    </a:lnTo>
                    <a:lnTo>
                      <a:pt x="136" y="732"/>
                    </a:lnTo>
                    <a:lnTo>
                      <a:pt x="133" y="732"/>
                    </a:lnTo>
                    <a:lnTo>
                      <a:pt x="55" y="732"/>
                    </a:lnTo>
                    <a:lnTo>
                      <a:pt x="52" y="732"/>
                    </a:lnTo>
                    <a:lnTo>
                      <a:pt x="48" y="731"/>
                    </a:lnTo>
                    <a:lnTo>
                      <a:pt x="46" y="729"/>
                    </a:lnTo>
                    <a:lnTo>
                      <a:pt x="44" y="727"/>
                    </a:lnTo>
                    <a:lnTo>
                      <a:pt x="42" y="725"/>
                    </a:lnTo>
                    <a:lnTo>
                      <a:pt x="41" y="723"/>
                    </a:lnTo>
                    <a:lnTo>
                      <a:pt x="40" y="720"/>
                    </a:lnTo>
                    <a:lnTo>
                      <a:pt x="40" y="717"/>
                    </a:lnTo>
                    <a:lnTo>
                      <a:pt x="40" y="561"/>
                    </a:lnTo>
                    <a:lnTo>
                      <a:pt x="40" y="558"/>
                    </a:lnTo>
                    <a:lnTo>
                      <a:pt x="41" y="555"/>
                    </a:lnTo>
                    <a:lnTo>
                      <a:pt x="42" y="552"/>
                    </a:lnTo>
                    <a:lnTo>
                      <a:pt x="44" y="550"/>
                    </a:lnTo>
                    <a:lnTo>
                      <a:pt x="46" y="548"/>
                    </a:lnTo>
                    <a:lnTo>
                      <a:pt x="48" y="547"/>
                    </a:lnTo>
                    <a:lnTo>
                      <a:pt x="52" y="546"/>
                    </a:lnTo>
                    <a:lnTo>
                      <a:pt x="55" y="546"/>
                    </a:lnTo>
                    <a:lnTo>
                      <a:pt x="133" y="546"/>
                    </a:lnTo>
                    <a:lnTo>
                      <a:pt x="136" y="546"/>
                    </a:lnTo>
                    <a:lnTo>
                      <a:pt x="139" y="547"/>
                    </a:lnTo>
                    <a:lnTo>
                      <a:pt x="142" y="548"/>
                    </a:lnTo>
                    <a:lnTo>
                      <a:pt x="144" y="550"/>
                    </a:lnTo>
                    <a:lnTo>
                      <a:pt x="145" y="552"/>
                    </a:lnTo>
                    <a:lnTo>
                      <a:pt x="147" y="555"/>
                    </a:lnTo>
                    <a:lnTo>
                      <a:pt x="147" y="558"/>
                    </a:lnTo>
                    <a:lnTo>
                      <a:pt x="148" y="561"/>
                    </a:lnTo>
                    <a:lnTo>
                      <a:pt x="148" y="717"/>
                    </a:lnTo>
                    <a:close/>
                    <a:moveTo>
                      <a:pt x="66" y="91"/>
                    </a:moveTo>
                    <a:lnTo>
                      <a:pt x="66" y="88"/>
                    </a:lnTo>
                    <a:lnTo>
                      <a:pt x="67" y="85"/>
                    </a:lnTo>
                    <a:lnTo>
                      <a:pt x="68" y="83"/>
                    </a:lnTo>
                    <a:lnTo>
                      <a:pt x="70" y="81"/>
                    </a:lnTo>
                    <a:lnTo>
                      <a:pt x="72" y="78"/>
                    </a:lnTo>
                    <a:lnTo>
                      <a:pt x="75" y="77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4" y="76"/>
                    </a:lnTo>
                    <a:lnTo>
                      <a:pt x="87" y="77"/>
                    </a:lnTo>
                    <a:lnTo>
                      <a:pt x="89" y="78"/>
                    </a:lnTo>
                    <a:lnTo>
                      <a:pt x="91" y="81"/>
                    </a:lnTo>
                    <a:lnTo>
                      <a:pt x="93" y="83"/>
                    </a:lnTo>
                    <a:lnTo>
                      <a:pt x="95" y="85"/>
                    </a:lnTo>
                    <a:lnTo>
                      <a:pt x="96" y="88"/>
                    </a:lnTo>
                    <a:lnTo>
                      <a:pt x="96" y="91"/>
                    </a:lnTo>
                    <a:lnTo>
                      <a:pt x="96" y="509"/>
                    </a:lnTo>
                    <a:lnTo>
                      <a:pt x="96" y="512"/>
                    </a:lnTo>
                    <a:lnTo>
                      <a:pt x="95" y="514"/>
                    </a:lnTo>
                    <a:lnTo>
                      <a:pt x="93" y="517"/>
                    </a:lnTo>
                    <a:lnTo>
                      <a:pt x="91" y="519"/>
                    </a:lnTo>
                    <a:lnTo>
                      <a:pt x="89" y="521"/>
                    </a:lnTo>
                    <a:lnTo>
                      <a:pt x="87" y="522"/>
                    </a:lnTo>
                    <a:lnTo>
                      <a:pt x="84" y="524"/>
                    </a:lnTo>
                    <a:lnTo>
                      <a:pt x="81" y="524"/>
                    </a:lnTo>
                    <a:lnTo>
                      <a:pt x="77" y="524"/>
                    </a:lnTo>
                    <a:lnTo>
                      <a:pt x="75" y="522"/>
                    </a:lnTo>
                    <a:lnTo>
                      <a:pt x="72" y="521"/>
                    </a:lnTo>
                    <a:lnTo>
                      <a:pt x="70" y="519"/>
                    </a:lnTo>
                    <a:lnTo>
                      <a:pt x="68" y="517"/>
                    </a:lnTo>
                    <a:lnTo>
                      <a:pt x="67" y="514"/>
                    </a:lnTo>
                    <a:lnTo>
                      <a:pt x="66" y="512"/>
                    </a:lnTo>
                    <a:lnTo>
                      <a:pt x="66" y="509"/>
                    </a:lnTo>
                    <a:lnTo>
                      <a:pt x="66" y="91"/>
                    </a:lnTo>
                    <a:close/>
                    <a:moveTo>
                      <a:pt x="181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0" y="767"/>
                    </a:lnTo>
                    <a:lnTo>
                      <a:pt x="1" y="770"/>
                    </a:lnTo>
                    <a:lnTo>
                      <a:pt x="1" y="773"/>
                    </a:lnTo>
                    <a:lnTo>
                      <a:pt x="3" y="776"/>
                    </a:lnTo>
                    <a:lnTo>
                      <a:pt x="4" y="778"/>
                    </a:lnTo>
                    <a:lnTo>
                      <a:pt x="8" y="780"/>
                    </a:lnTo>
                    <a:lnTo>
                      <a:pt x="10" y="781"/>
                    </a:lnTo>
                    <a:lnTo>
                      <a:pt x="13" y="782"/>
                    </a:lnTo>
                    <a:lnTo>
                      <a:pt x="15" y="782"/>
                    </a:lnTo>
                    <a:lnTo>
                      <a:pt x="181" y="782"/>
                    </a:lnTo>
                    <a:lnTo>
                      <a:pt x="185" y="782"/>
                    </a:lnTo>
                    <a:lnTo>
                      <a:pt x="187" y="781"/>
                    </a:lnTo>
                    <a:lnTo>
                      <a:pt x="190" y="780"/>
                    </a:lnTo>
                    <a:lnTo>
                      <a:pt x="192" y="778"/>
                    </a:lnTo>
                    <a:lnTo>
                      <a:pt x="193" y="776"/>
                    </a:lnTo>
                    <a:lnTo>
                      <a:pt x="195" y="773"/>
                    </a:lnTo>
                    <a:lnTo>
                      <a:pt x="196" y="770"/>
                    </a:lnTo>
                    <a:lnTo>
                      <a:pt x="196" y="767"/>
                    </a:lnTo>
                    <a:lnTo>
                      <a:pt x="196" y="15"/>
                    </a:lnTo>
                    <a:lnTo>
                      <a:pt x="196" y="12"/>
                    </a:lnTo>
                    <a:lnTo>
                      <a:pt x="195" y="9"/>
                    </a:lnTo>
                    <a:lnTo>
                      <a:pt x="193" y="7"/>
                    </a:lnTo>
                    <a:lnTo>
                      <a:pt x="192" y="4"/>
                    </a:lnTo>
                    <a:lnTo>
                      <a:pt x="190" y="2"/>
                    </a:lnTo>
                    <a:lnTo>
                      <a:pt x="187" y="1"/>
                    </a:lnTo>
                    <a:lnTo>
                      <a:pt x="185" y="0"/>
                    </a:lnTo>
                    <a:lnTo>
                      <a:pt x="18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643">
                <a:extLst>
                  <a:ext uri="{FF2B5EF4-FFF2-40B4-BE49-F238E27FC236}">
                    <a16:creationId xmlns:a16="http://schemas.microsoft.com/office/drawing/2014/main" id="{45CDBD64-97EF-4E6D-99E3-799D404EC7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00700" y="844550"/>
                <a:ext cx="147638" cy="217488"/>
              </a:xfrm>
              <a:custGeom>
                <a:avLst/>
                <a:gdLst>
                  <a:gd name="T0" fmla="*/ 61 w 469"/>
                  <a:gd name="T1" fmla="*/ 632 h 684"/>
                  <a:gd name="T2" fmla="*/ 53 w 469"/>
                  <a:gd name="T3" fmla="*/ 627 h 684"/>
                  <a:gd name="T4" fmla="*/ 49 w 469"/>
                  <a:gd name="T5" fmla="*/ 620 h 684"/>
                  <a:gd name="T6" fmla="*/ 50 w 469"/>
                  <a:gd name="T7" fmla="*/ 611 h 684"/>
                  <a:gd name="T8" fmla="*/ 55 w 469"/>
                  <a:gd name="T9" fmla="*/ 605 h 684"/>
                  <a:gd name="T10" fmla="*/ 64 w 469"/>
                  <a:gd name="T11" fmla="*/ 602 h 684"/>
                  <a:gd name="T12" fmla="*/ 147 w 469"/>
                  <a:gd name="T13" fmla="*/ 603 h 684"/>
                  <a:gd name="T14" fmla="*/ 154 w 469"/>
                  <a:gd name="T15" fmla="*/ 609 h 684"/>
                  <a:gd name="T16" fmla="*/ 157 w 469"/>
                  <a:gd name="T17" fmla="*/ 617 h 684"/>
                  <a:gd name="T18" fmla="*/ 154 w 469"/>
                  <a:gd name="T19" fmla="*/ 625 h 684"/>
                  <a:gd name="T20" fmla="*/ 147 w 469"/>
                  <a:gd name="T21" fmla="*/ 631 h 684"/>
                  <a:gd name="T22" fmla="*/ 74 w 469"/>
                  <a:gd name="T23" fmla="*/ 252 h 684"/>
                  <a:gd name="T24" fmla="*/ 77 w 469"/>
                  <a:gd name="T25" fmla="*/ 243 h 684"/>
                  <a:gd name="T26" fmla="*/ 83 w 469"/>
                  <a:gd name="T27" fmla="*/ 238 h 684"/>
                  <a:gd name="T28" fmla="*/ 93 w 469"/>
                  <a:gd name="T29" fmla="*/ 237 h 684"/>
                  <a:gd name="T30" fmla="*/ 100 w 469"/>
                  <a:gd name="T31" fmla="*/ 241 h 684"/>
                  <a:gd name="T32" fmla="*/ 104 w 469"/>
                  <a:gd name="T33" fmla="*/ 249 h 684"/>
                  <a:gd name="T34" fmla="*/ 104 w 469"/>
                  <a:gd name="T35" fmla="*/ 542 h 684"/>
                  <a:gd name="T36" fmla="*/ 100 w 469"/>
                  <a:gd name="T37" fmla="*/ 549 h 684"/>
                  <a:gd name="T38" fmla="*/ 93 w 469"/>
                  <a:gd name="T39" fmla="*/ 553 h 684"/>
                  <a:gd name="T40" fmla="*/ 83 w 469"/>
                  <a:gd name="T41" fmla="*/ 553 h 684"/>
                  <a:gd name="T42" fmla="*/ 77 w 469"/>
                  <a:gd name="T43" fmla="*/ 547 h 684"/>
                  <a:gd name="T44" fmla="*/ 74 w 469"/>
                  <a:gd name="T45" fmla="*/ 539 h 684"/>
                  <a:gd name="T46" fmla="*/ 260 w 469"/>
                  <a:gd name="T47" fmla="*/ 11 h 684"/>
                  <a:gd name="T48" fmla="*/ 255 w 469"/>
                  <a:gd name="T49" fmla="*/ 3 h 684"/>
                  <a:gd name="T50" fmla="*/ 247 w 469"/>
                  <a:gd name="T51" fmla="*/ 0 h 684"/>
                  <a:gd name="T52" fmla="*/ 150 w 469"/>
                  <a:gd name="T53" fmla="*/ 33 h 684"/>
                  <a:gd name="T54" fmla="*/ 143 w 469"/>
                  <a:gd name="T55" fmla="*/ 38 h 684"/>
                  <a:gd name="T56" fmla="*/ 140 w 469"/>
                  <a:gd name="T57" fmla="*/ 46 h 684"/>
                  <a:gd name="T58" fmla="*/ 180 w 469"/>
                  <a:gd name="T59" fmla="*/ 170 h 684"/>
                  <a:gd name="T60" fmla="*/ 9 w 469"/>
                  <a:gd name="T61" fmla="*/ 171 h 684"/>
                  <a:gd name="T62" fmla="*/ 3 w 469"/>
                  <a:gd name="T63" fmla="*/ 177 h 684"/>
                  <a:gd name="T64" fmla="*/ 0 w 469"/>
                  <a:gd name="T65" fmla="*/ 185 h 684"/>
                  <a:gd name="T66" fmla="*/ 2 w 469"/>
                  <a:gd name="T67" fmla="*/ 673 h 684"/>
                  <a:gd name="T68" fmla="*/ 7 w 469"/>
                  <a:gd name="T69" fmla="*/ 680 h 684"/>
                  <a:gd name="T70" fmla="*/ 15 w 469"/>
                  <a:gd name="T71" fmla="*/ 682 h 684"/>
                  <a:gd name="T72" fmla="*/ 202 w 469"/>
                  <a:gd name="T73" fmla="*/ 681 h 684"/>
                  <a:gd name="T74" fmla="*/ 209 w 469"/>
                  <a:gd name="T75" fmla="*/ 676 h 684"/>
                  <a:gd name="T76" fmla="*/ 211 w 469"/>
                  <a:gd name="T77" fmla="*/ 667 h 684"/>
                  <a:gd name="T78" fmla="*/ 350 w 469"/>
                  <a:gd name="T79" fmla="*/ 677 h 684"/>
                  <a:gd name="T80" fmla="*/ 357 w 469"/>
                  <a:gd name="T81" fmla="*/ 683 h 684"/>
                  <a:gd name="T82" fmla="*/ 366 w 469"/>
                  <a:gd name="T83" fmla="*/ 684 h 684"/>
                  <a:gd name="T84" fmla="*/ 463 w 469"/>
                  <a:gd name="T85" fmla="*/ 650 h 684"/>
                  <a:gd name="T86" fmla="*/ 468 w 469"/>
                  <a:gd name="T87" fmla="*/ 643 h 684"/>
                  <a:gd name="T88" fmla="*/ 469 w 469"/>
                  <a:gd name="T89" fmla="*/ 635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9" h="684">
                    <a:moveTo>
                      <a:pt x="142" y="632"/>
                    </a:moveTo>
                    <a:lnTo>
                      <a:pt x="64" y="632"/>
                    </a:lnTo>
                    <a:lnTo>
                      <a:pt x="61" y="632"/>
                    </a:lnTo>
                    <a:lnTo>
                      <a:pt x="57" y="631"/>
                    </a:lnTo>
                    <a:lnTo>
                      <a:pt x="55" y="629"/>
                    </a:lnTo>
                    <a:lnTo>
                      <a:pt x="53" y="627"/>
                    </a:lnTo>
                    <a:lnTo>
                      <a:pt x="51" y="625"/>
                    </a:lnTo>
                    <a:lnTo>
                      <a:pt x="50" y="623"/>
                    </a:lnTo>
                    <a:lnTo>
                      <a:pt x="49" y="620"/>
                    </a:lnTo>
                    <a:lnTo>
                      <a:pt x="48" y="617"/>
                    </a:lnTo>
                    <a:lnTo>
                      <a:pt x="49" y="614"/>
                    </a:lnTo>
                    <a:lnTo>
                      <a:pt x="50" y="611"/>
                    </a:lnTo>
                    <a:lnTo>
                      <a:pt x="51" y="609"/>
                    </a:lnTo>
                    <a:lnTo>
                      <a:pt x="53" y="606"/>
                    </a:lnTo>
                    <a:lnTo>
                      <a:pt x="55" y="605"/>
                    </a:lnTo>
                    <a:lnTo>
                      <a:pt x="57" y="603"/>
                    </a:lnTo>
                    <a:lnTo>
                      <a:pt x="61" y="603"/>
                    </a:lnTo>
                    <a:lnTo>
                      <a:pt x="64" y="602"/>
                    </a:lnTo>
                    <a:lnTo>
                      <a:pt x="142" y="602"/>
                    </a:lnTo>
                    <a:lnTo>
                      <a:pt x="144" y="603"/>
                    </a:lnTo>
                    <a:lnTo>
                      <a:pt x="147" y="603"/>
                    </a:lnTo>
                    <a:lnTo>
                      <a:pt x="150" y="605"/>
                    </a:lnTo>
                    <a:lnTo>
                      <a:pt x="152" y="606"/>
                    </a:lnTo>
                    <a:lnTo>
                      <a:pt x="154" y="609"/>
                    </a:lnTo>
                    <a:lnTo>
                      <a:pt x="155" y="611"/>
                    </a:lnTo>
                    <a:lnTo>
                      <a:pt x="156" y="614"/>
                    </a:lnTo>
                    <a:lnTo>
                      <a:pt x="157" y="617"/>
                    </a:lnTo>
                    <a:lnTo>
                      <a:pt x="156" y="620"/>
                    </a:lnTo>
                    <a:lnTo>
                      <a:pt x="155" y="623"/>
                    </a:lnTo>
                    <a:lnTo>
                      <a:pt x="154" y="625"/>
                    </a:lnTo>
                    <a:lnTo>
                      <a:pt x="152" y="627"/>
                    </a:lnTo>
                    <a:lnTo>
                      <a:pt x="150" y="629"/>
                    </a:lnTo>
                    <a:lnTo>
                      <a:pt x="147" y="631"/>
                    </a:lnTo>
                    <a:lnTo>
                      <a:pt x="144" y="632"/>
                    </a:lnTo>
                    <a:lnTo>
                      <a:pt x="142" y="632"/>
                    </a:lnTo>
                    <a:close/>
                    <a:moveTo>
                      <a:pt x="74" y="252"/>
                    </a:moveTo>
                    <a:lnTo>
                      <a:pt x="74" y="249"/>
                    </a:lnTo>
                    <a:lnTo>
                      <a:pt x="76" y="247"/>
                    </a:lnTo>
                    <a:lnTo>
                      <a:pt x="77" y="243"/>
                    </a:lnTo>
                    <a:lnTo>
                      <a:pt x="79" y="241"/>
                    </a:lnTo>
                    <a:lnTo>
                      <a:pt x="81" y="239"/>
                    </a:lnTo>
                    <a:lnTo>
                      <a:pt x="83" y="238"/>
                    </a:lnTo>
                    <a:lnTo>
                      <a:pt x="86" y="237"/>
                    </a:lnTo>
                    <a:lnTo>
                      <a:pt x="89" y="237"/>
                    </a:lnTo>
                    <a:lnTo>
                      <a:pt x="93" y="237"/>
                    </a:lnTo>
                    <a:lnTo>
                      <a:pt x="95" y="238"/>
                    </a:lnTo>
                    <a:lnTo>
                      <a:pt x="98" y="239"/>
                    </a:lnTo>
                    <a:lnTo>
                      <a:pt x="100" y="241"/>
                    </a:lnTo>
                    <a:lnTo>
                      <a:pt x="102" y="243"/>
                    </a:lnTo>
                    <a:lnTo>
                      <a:pt x="103" y="247"/>
                    </a:lnTo>
                    <a:lnTo>
                      <a:pt x="104" y="249"/>
                    </a:lnTo>
                    <a:lnTo>
                      <a:pt x="104" y="252"/>
                    </a:lnTo>
                    <a:lnTo>
                      <a:pt x="104" y="539"/>
                    </a:lnTo>
                    <a:lnTo>
                      <a:pt x="104" y="542"/>
                    </a:lnTo>
                    <a:lnTo>
                      <a:pt x="103" y="545"/>
                    </a:lnTo>
                    <a:lnTo>
                      <a:pt x="102" y="547"/>
                    </a:lnTo>
                    <a:lnTo>
                      <a:pt x="100" y="549"/>
                    </a:lnTo>
                    <a:lnTo>
                      <a:pt x="98" y="551"/>
                    </a:lnTo>
                    <a:lnTo>
                      <a:pt x="95" y="553"/>
                    </a:lnTo>
                    <a:lnTo>
                      <a:pt x="93" y="553"/>
                    </a:lnTo>
                    <a:lnTo>
                      <a:pt x="89" y="554"/>
                    </a:lnTo>
                    <a:lnTo>
                      <a:pt x="86" y="553"/>
                    </a:lnTo>
                    <a:lnTo>
                      <a:pt x="83" y="553"/>
                    </a:lnTo>
                    <a:lnTo>
                      <a:pt x="81" y="551"/>
                    </a:lnTo>
                    <a:lnTo>
                      <a:pt x="79" y="549"/>
                    </a:lnTo>
                    <a:lnTo>
                      <a:pt x="77" y="547"/>
                    </a:lnTo>
                    <a:lnTo>
                      <a:pt x="76" y="545"/>
                    </a:lnTo>
                    <a:lnTo>
                      <a:pt x="74" y="542"/>
                    </a:lnTo>
                    <a:lnTo>
                      <a:pt x="74" y="539"/>
                    </a:lnTo>
                    <a:lnTo>
                      <a:pt x="74" y="252"/>
                    </a:lnTo>
                    <a:close/>
                    <a:moveTo>
                      <a:pt x="469" y="633"/>
                    </a:moveTo>
                    <a:lnTo>
                      <a:pt x="260" y="11"/>
                    </a:lnTo>
                    <a:lnTo>
                      <a:pt x="259" y="7"/>
                    </a:lnTo>
                    <a:lnTo>
                      <a:pt x="257" y="5"/>
                    </a:lnTo>
                    <a:lnTo>
                      <a:pt x="255" y="3"/>
                    </a:lnTo>
                    <a:lnTo>
                      <a:pt x="252" y="2"/>
                    </a:lnTo>
                    <a:lnTo>
                      <a:pt x="249" y="1"/>
                    </a:lnTo>
                    <a:lnTo>
                      <a:pt x="247" y="0"/>
                    </a:lnTo>
                    <a:lnTo>
                      <a:pt x="244" y="0"/>
                    </a:lnTo>
                    <a:lnTo>
                      <a:pt x="241" y="1"/>
                    </a:lnTo>
                    <a:lnTo>
                      <a:pt x="150" y="33"/>
                    </a:lnTo>
                    <a:lnTo>
                      <a:pt x="147" y="34"/>
                    </a:lnTo>
                    <a:lnTo>
                      <a:pt x="144" y="36"/>
                    </a:lnTo>
                    <a:lnTo>
                      <a:pt x="143" y="38"/>
                    </a:lnTo>
                    <a:lnTo>
                      <a:pt x="141" y="41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9"/>
                    </a:lnTo>
                    <a:lnTo>
                      <a:pt x="140" y="52"/>
                    </a:lnTo>
                    <a:lnTo>
                      <a:pt x="180" y="170"/>
                    </a:lnTo>
                    <a:lnTo>
                      <a:pt x="15" y="170"/>
                    </a:lnTo>
                    <a:lnTo>
                      <a:pt x="12" y="171"/>
                    </a:lnTo>
                    <a:lnTo>
                      <a:pt x="9" y="171"/>
                    </a:lnTo>
                    <a:lnTo>
                      <a:pt x="7" y="174"/>
                    </a:lnTo>
                    <a:lnTo>
                      <a:pt x="5" y="175"/>
                    </a:lnTo>
                    <a:lnTo>
                      <a:pt x="3" y="177"/>
                    </a:lnTo>
                    <a:lnTo>
                      <a:pt x="2" y="180"/>
                    </a:lnTo>
                    <a:lnTo>
                      <a:pt x="0" y="183"/>
                    </a:lnTo>
                    <a:lnTo>
                      <a:pt x="0" y="185"/>
                    </a:lnTo>
                    <a:lnTo>
                      <a:pt x="0" y="667"/>
                    </a:lnTo>
                    <a:lnTo>
                      <a:pt x="0" y="670"/>
                    </a:lnTo>
                    <a:lnTo>
                      <a:pt x="2" y="673"/>
                    </a:lnTo>
                    <a:lnTo>
                      <a:pt x="3" y="676"/>
                    </a:lnTo>
                    <a:lnTo>
                      <a:pt x="5" y="678"/>
                    </a:lnTo>
                    <a:lnTo>
                      <a:pt x="7" y="680"/>
                    </a:lnTo>
                    <a:lnTo>
                      <a:pt x="9" y="681"/>
                    </a:lnTo>
                    <a:lnTo>
                      <a:pt x="12" y="682"/>
                    </a:lnTo>
                    <a:lnTo>
                      <a:pt x="15" y="682"/>
                    </a:lnTo>
                    <a:lnTo>
                      <a:pt x="196" y="682"/>
                    </a:lnTo>
                    <a:lnTo>
                      <a:pt x="199" y="682"/>
                    </a:lnTo>
                    <a:lnTo>
                      <a:pt x="202" y="681"/>
                    </a:lnTo>
                    <a:lnTo>
                      <a:pt x="204" y="680"/>
                    </a:lnTo>
                    <a:lnTo>
                      <a:pt x="206" y="678"/>
                    </a:lnTo>
                    <a:lnTo>
                      <a:pt x="209" y="676"/>
                    </a:lnTo>
                    <a:lnTo>
                      <a:pt x="210" y="673"/>
                    </a:lnTo>
                    <a:lnTo>
                      <a:pt x="211" y="670"/>
                    </a:lnTo>
                    <a:lnTo>
                      <a:pt x="211" y="667"/>
                    </a:lnTo>
                    <a:lnTo>
                      <a:pt x="211" y="263"/>
                    </a:lnTo>
                    <a:lnTo>
                      <a:pt x="349" y="675"/>
                    </a:lnTo>
                    <a:lnTo>
                      <a:pt x="350" y="677"/>
                    </a:lnTo>
                    <a:lnTo>
                      <a:pt x="352" y="679"/>
                    </a:lnTo>
                    <a:lnTo>
                      <a:pt x="354" y="681"/>
                    </a:lnTo>
                    <a:lnTo>
                      <a:pt x="357" y="683"/>
                    </a:lnTo>
                    <a:lnTo>
                      <a:pt x="360" y="684"/>
                    </a:lnTo>
                    <a:lnTo>
                      <a:pt x="363" y="684"/>
                    </a:lnTo>
                    <a:lnTo>
                      <a:pt x="366" y="684"/>
                    </a:lnTo>
                    <a:lnTo>
                      <a:pt x="368" y="683"/>
                    </a:lnTo>
                    <a:lnTo>
                      <a:pt x="459" y="651"/>
                    </a:lnTo>
                    <a:lnTo>
                      <a:pt x="463" y="650"/>
                    </a:lnTo>
                    <a:lnTo>
                      <a:pt x="465" y="649"/>
                    </a:lnTo>
                    <a:lnTo>
                      <a:pt x="467" y="647"/>
                    </a:lnTo>
                    <a:lnTo>
                      <a:pt x="468" y="643"/>
                    </a:lnTo>
                    <a:lnTo>
                      <a:pt x="469" y="641"/>
                    </a:lnTo>
                    <a:lnTo>
                      <a:pt x="469" y="638"/>
                    </a:lnTo>
                    <a:lnTo>
                      <a:pt x="469" y="635"/>
                    </a:lnTo>
                    <a:lnTo>
                      <a:pt x="469" y="633"/>
                    </a:lnTo>
                    <a:lnTo>
                      <a:pt x="469" y="6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44">
                <a:extLst>
                  <a:ext uri="{FF2B5EF4-FFF2-40B4-BE49-F238E27FC236}">
                    <a16:creationId xmlns:a16="http://schemas.microsoft.com/office/drawing/2014/main" id="{EA11E05C-19FB-485B-A33A-9930EFB0F1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5763" y="846138"/>
                <a:ext cx="52388" cy="214313"/>
              </a:xfrm>
              <a:custGeom>
                <a:avLst/>
                <a:gdLst>
                  <a:gd name="T0" fmla="*/ 81 w 165"/>
                  <a:gd name="T1" fmla="*/ 563 h 677"/>
                  <a:gd name="T2" fmla="*/ 79 w 165"/>
                  <a:gd name="T3" fmla="*/ 569 h 677"/>
                  <a:gd name="T4" fmla="*/ 75 w 165"/>
                  <a:gd name="T5" fmla="*/ 572 h 677"/>
                  <a:gd name="T6" fmla="*/ 70 w 165"/>
                  <a:gd name="T7" fmla="*/ 575 h 677"/>
                  <a:gd name="T8" fmla="*/ 64 w 165"/>
                  <a:gd name="T9" fmla="*/ 575 h 677"/>
                  <a:gd name="T10" fmla="*/ 59 w 165"/>
                  <a:gd name="T11" fmla="*/ 572 h 677"/>
                  <a:gd name="T12" fmla="*/ 55 w 165"/>
                  <a:gd name="T13" fmla="*/ 569 h 677"/>
                  <a:gd name="T14" fmla="*/ 53 w 165"/>
                  <a:gd name="T15" fmla="*/ 563 h 677"/>
                  <a:gd name="T16" fmla="*/ 51 w 165"/>
                  <a:gd name="T17" fmla="*/ 116 h 677"/>
                  <a:gd name="T18" fmla="*/ 54 w 165"/>
                  <a:gd name="T19" fmla="*/ 111 h 677"/>
                  <a:gd name="T20" fmla="*/ 57 w 165"/>
                  <a:gd name="T21" fmla="*/ 106 h 677"/>
                  <a:gd name="T22" fmla="*/ 61 w 165"/>
                  <a:gd name="T23" fmla="*/ 103 h 677"/>
                  <a:gd name="T24" fmla="*/ 66 w 165"/>
                  <a:gd name="T25" fmla="*/ 102 h 677"/>
                  <a:gd name="T26" fmla="*/ 73 w 165"/>
                  <a:gd name="T27" fmla="*/ 103 h 677"/>
                  <a:gd name="T28" fmla="*/ 77 w 165"/>
                  <a:gd name="T29" fmla="*/ 106 h 677"/>
                  <a:gd name="T30" fmla="*/ 80 w 165"/>
                  <a:gd name="T31" fmla="*/ 111 h 677"/>
                  <a:gd name="T32" fmla="*/ 83 w 165"/>
                  <a:gd name="T33" fmla="*/ 117 h 677"/>
                  <a:gd name="T34" fmla="*/ 150 w 165"/>
                  <a:gd name="T35" fmla="*/ 0 h 677"/>
                  <a:gd name="T36" fmla="*/ 12 w 165"/>
                  <a:gd name="T37" fmla="*/ 0 h 677"/>
                  <a:gd name="T38" fmla="*/ 6 w 165"/>
                  <a:gd name="T39" fmla="*/ 2 h 677"/>
                  <a:gd name="T40" fmla="*/ 2 w 165"/>
                  <a:gd name="T41" fmla="*/ 7 h 677"/>
                  <a:gd name="T42" fmla="*/ 0 w 165"/>
                  <a:gd name="T43" fmla="*/ 12 h 677"/>
                  <a:gd name="T44" fmla="*/ 0 w 165"/>
                  <a:gd name="T45" fmla="*/ 662 h 677"/>
                  <a:gd name="T46" fmla="*/ 1 w 165"/>
                  <a:gd name="T47" fmla="*/ 668 h 677"/>
                  <a:gd name="T48" fmla="*/ 4 w 165"/>
                  <a:gd name="T49" fmla="*/ 673 h 677"/>
                  <a:gd name="T50" fmla="*/ 9 w 165"/>
                  <a:gd name="T51" fmla="*/ 676 h 677"/>
                  <a:gd name="T52" fmla="*/ 15 w 165"/>
                  <a:gd name="T53" fmla="*/ 677 h 677"/>
                  <a:gd name="T54" fmla="*/ 153 w 165"/>
                  <a:gd name="T55" fmla="*/ 677 h 677"/>
                  <a:gd name="T56" fmla="*/ 159 w 165"/>
                  <a:gd name="T57" fmla="*/ 675 h 677"/>
                  <a:gd name="T58" fmla="*/ 163 w 165"/>
                  <a:gd name="T59" fmla="*/ 671 h 677"/>
                  <a:gd name="T60" fmla="*/ 165 w 165"/>
                  <a:gd name="T61" fmla="*/ 665 h 677"/>
                  <a:gd name="T62" fmla="*/ 165 w 165"/>
                  <a:gd name="T63" fmla="*/ 15 h 677"/>
                  <a:gd name="T64" fmla="*/ 164 w 165"/>
                  <a:gd name="T65" fmla="*/ 9 h 677"/>
                  <a:gd name="T66" fmla="*/ 161 w 165"/>
                  <a:gd name="T67" fmla="*/ 5 h 677"/>
                  <a:gd name="T68" fmla="*/ 157 w 165"/>
                  <a:gd name="T69" fmla="*/ 1 h 677"/>
                  <a:gd name="T70" fmla="*/ 150 w 165"/>
                  <a:gd name="T71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5" h="677">
                    <a:moveTo>
                      <a:pt x="83" y="560"/>
                    </a:moveTo>
                    <a:lnTo>
                      <a:pt x="81" y="563"/>
                    </a:lnTo>
                    <a:lnTo>
                      <a:pt x="80" y="565"/>
                    </a:lnTo>
                    <a:lnTo>
                      <a:pt x="79" y="569"/>
                    </a:lnTo>
                    <a:lnTo>
                      <a:pt x="77" y="571"/>
                    </a:lnTo>
                    <a:lnTo>
                      <a:pt x="75" y="572"/>
                    </a:lnTo>
                    <a:lnTo>
                      <a:pt x="73" y="574"/>
                    </a:lnTo>
                    <a:lnTo>
                      <a:pt x="70" y="575"/>
                    </a:lnTo>
                    <a:lnTo>
                      <a:pt x="66" y="575"/>
                    </a:lnTo>
                    <a:lnTo>
                      <a:pt x="64" y="575"/>
                    </a:lnTo>
                    <a:lnTo>
                      <a:pt x="61" y="574"/>
                    </a:lnTo>
                    <a:lnTo>
                      <a:pt x="59" y="572"/>
                    </a:lnTo>
                    <a:lnTo>
                      <a:pt x="57" y="571"/>
                    </a:lnTo>
                    <a:lnTo>
                      <a:pt x="55" y="569"/>
                    </a:lnTo>
                    <a:lnTo>
                      <a:pt x="54" y="565"/>
                    </a:lnTo>
                    <a:lnTo>
                      <a:pt x="53" y="563"/>
                    </a:lnTo>
                    <a:lnTo>
                      <a:pt x="51" y="560"/>
                    </a:lnTo>
                    <a:lnTo>
                      <a:pt x="51" y="116"/>
                    </a:lnTo>
                    <a:lnTo>
                      <a:pt x="53" y="114"/>
                    </a:lnTo>
                    <a:lnTo>
                      <a:pt x="54" y="111"/>
                    </a:lnTo>
                    <a:lnTo>
                      <a:pt x="55" y="109"/>
                    </a:lnTo>
                    <a:lnTo>
                      <a:pt x="57" y="106"/>
                    </a:lnTo>
                    <a:lnTo>
                      <a:pt x="59" y="104"/>
                    </a:lnTo>
                    <a:lnTo>
                      <a:pt x="61" y="103"/>
                    </a:lnTo>
                    <a:lnTo>
                      <a:pt x="64" y="102"/>
                    </a:lnTo>
                    <a:lnTo>
                      <a:pt x="66" y="102"/>
                    </a:lnTo>
                    <a:lnTo>
                      <a:pt x="70" y="102"/>
                    </a:lnTo>
                    <a:lnTo>
                      <a:pt x="73" y="103"/>
                    </a:lnTo>
                    <a:lnTo>
                      <a:pt x="75" y="104"/>
                    </a:lnTo>
                    <a:lnTo>
                      <a:pt x="77" y="106"/>
                    </a:lnTo>
                    <a:lnTo>
                      <a:pt x="79" y="109"/>
                    </a:lnTo>
                    <a:lnTo>
                      <a:pt x="80" y="111"/>
                    </a:lnTo>
                    <a:lnTo>
                      <a:pt x="81" y="114"/>
                    </a:lnTo>
                    <a:lnTo>
                      <a:pt x="83" y="117"/>
                    </a:lnTo>
                    <a:lnTo>
                      <a:pt x="83" y="560"/>
                    </a:lnTo>
                    <a:close/>
                    <a:moveTo>
                      <a:pt x="150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662"/>
                    </a:lnTo>
                    <a:lnTo>
                      <a:pt x="0" y="665"/>
                    </a:lnTo>
                    <a:lnTo>
                      <a:pt x="1" y="668"/>
                    </a:lnTo>
                    <a:lnTo>
                      <a:pt x="2" y="671"/>
                    </a:lnTo>
                    <a:lnTo>
                      <a:pt x="4" y="673"/>
                    </a:lnTo>
                    <a:lnTo>
                      <a:pt x="6" y="675"/>
                    </a:lnTo>
                    <a:lnTo>
                      <a:pt x="9" y="676"/>
                    </a:lnTo>
                    <a:lnTo>
                      <a:pt x="12" y="677"/>
                    </a:lnTo>
                    <a:lnTo>
                      <a:pt x="15" y="677"/>
                    </a:lnTo>
                    <a:lnTo>
                      <a:pt x="150" y="677"/>
                    </a:lnTo>
                    <a:lnTo>
                      <a:pt x="153" y="677"/>
                    </a:lnTo>
                    <a:lnTo>
                      <a:pt x="157" y="676"/>
                    </a:lnTo>
                    <a:lnTo>
                      <a:pt x="159" y="675"/>
                    </a:lnTo>
                    <a:lnTo>
                      <a:pt x="161" y="673"/>
                    </a:lnTo>
                    <a:lnTo>
                      <a:pt x="163" y="671"/>
                    </a:lnTo>
                    <a:lnTo>
                      <a:pt x="164" y="668"/>
                    </a:lnTo>
                    <a:lnTo>
                      <a:pt x="165" y="665"/>
                    </a:lnTo>
                    <a:lnTo>
                      <a:pt x="165" y="662"/>
                    </a:lnTo>
                    <a:lnTo>
                      <a:pt x="165" y="15"/>
                    </a:lnTo>
                    <a:lnTo>
                      <a:pt x="165" y="12"/>
                    </a:lnTo>
                    <a:lnTo>
                      <a:pt x="164" y="9"/>
                    </a:lnTo>
                    <a:lnTo>
                      <a:pt x="163" y="7"/>
                    </a:lnTo>
                    <a:lnTo>
                      <a:pt x="161" y="5"/>
                    </a:lnTo>
                    <a:lnTo>
                      <a:pt x="159" y="2"/>
                    </a:lnTo>
                    <a:lnTo>
                      <a:pt x="157" y="1"/>
                    </a:lnTo>
                    <a:lnTo>
                      <a:pt x="153" y="0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2D40D93-81DA-45B2-980A-ACF876E1A628}"/>
              </a:ext>
            </a:extLst>
          </p:cNvPr>
          <p:cNvGrpSpPr/>
          <p:nvPr/>
        </p:nvGrpSpPr>
        <p:grpSpPr>
          <a:xfrm>
            <a:off x="16049738" y="2637263"/>
            <a:ext cx="2458190" cy="2468638"/>
            <a:chOff x="11388928" y="2859629"/>
            <a:chExt cx="2458190" cy="246863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E9E5CFC-D1AF-49C2-98EE-F3776C04D63A}"/>
                </a:ext>
              </a:extLst>
            </p:cNvPr>
            <p:cNvSpPr/>
            <p:nvPr/>
          </p:nvSpPr>
          <p:spPr>
            <a:xfrm>
              <a:off x="11388928" y="2859629"/>
              <a:ext cx="2458190" cy="2468638"/>
            </a:xfrm>
            <a:prstGeom prst="ellipse">
              <a:avLst/>
            </a:prstGeom>
            <a:solidFill>
              <a:srgbClr val="82B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9877E93-95E4-4753-8980-6C53CD1A7231}"/>
                </a:ext>
              </a:extLst>
            </p:cNvPr>
            <p:cNvGrpSpPr/>
            <p:nvPr/>
          </p:nvGrpSpPr>
          <p:grpSpPr>
            <a:xfrm>
              <a:off x="12061185" y="3373393"/>
              <a:ext cx="1287289" cy="1365873"/>
              <a:chOff x="9882188" y="3108325"/>
              <a:chExt cx="285750" cy="287338"/>
            </a:xfrm>
            <a:solidFill>
              <a:schemeClr val="bg1"/>
            </a:solidFill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grpSpPr>
          <p:sp>
            <p:nvSpPr>
              <p:cNvPr id="30" name="Freeform 2284">
                <a:extLst>
                  <a:ext uri="{FF2B5EF4-FFF2-40B4-BE49-F238E27FC236}">
                    <a16:creationId xmlns:a16="http://schemas.microsoft.com/office/drawing/2014/main" id="{48B194C0-F1C2-47C1-9732-DEE7A8748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2188" y="3175000"/>
                <a:ext cx="219075" cy="220663"/>
              </a:xfrm>
              <a:custGeom>
                <a:avLst/>
                <a:gdLst>
                  <a:gd name="T0" fmla="*/ 549 w 691"/>
                  <a:gd name="T1" fmla="*/ 251 h 693"/>
                  <a:gd name="T2" fmla="*/ 568 w 691"/>
                  <a:gd name="T3" fmla="*/ 313 h 693"/>
                  <a:gd name="T4" fmla="*/ 566 w 691"/>
                  <a:gd name="T5" fmla="*/ 392 h 693"/>
                  <a:gd name="T6" fmla="*/ 532 w 691"/>
                  <a:gd name="T7" fmla="*/ 473 h 693"/>
                  <a:gd name="T8" fmla="*/ 471 w 691"/>
                  <a:gd name="T9" fmla="*/ 534 h 693"/>
                  <a:gd name="T10" fmla="*/ 391 w 691"/>
                  <a:gd name="T11" fmla="*/ 567 h 693"/>
                  <a:gd name="T12" fmla="*/ 300 w 691"/>
                  <a:gd name="T13" fmla="*/ 567 h 693"/>
                  <a:gd name="T14" fmla="*/ 220 w 691"/>
                  <a:gd name="T15" fmla="*/ 534 h 693"/>
                  <a:gd name="T16" fmla="*/ 159 w 691"/>
                  <a:gd name="T17" fmla="*/ 473 h 693"/>
                  <a:gd name="T18" fmla="*/ 124 w 691"/>
                  <a:gd name="T19" fmla="*/ 392 h 693"/>
                  <a:gd name="T20" fmla="*/ 124 w 691"/>
                  <a:gd name="T21" fmla="*/ 301 h 693"/>
                  <a:gd name="T22" fmla="*/ 159 w 691"/>
                  <a:gd name="T23" fmla="*/ 220 h 693"/>
                  <a:gd name="T24" fmla="*/ 220 w 691"/>
                  <a:gd name="T25" fmla="*/ 159 h 693"/>
                  <a:gd name="T26" fmla="*/ 300 w 691"/>
                  <a:gd name="T27" fmla="*/ 125 h 693"/>
                  <a:gd name="T28" fmla="*/ 378 w 691"/>
                  <a:gd name="T29" fmla="*/ 124 h 693"/>
                  <a:gd name="T30" fmla="*/ 442 w 691"/>
                  <a:gd name="T31" fmla="*/ 142 h 693"/>
                  <a:gd name="T32" fmla="*/ 533 w 691"/>
                  <a:gd name="T33" fmla="*/ 56 h 693"/>
                  <a:gd name="T34" fmla="*/ 431 w 691"/>
                  <a:gd name="T35" fmla="*/ 11 h 693"/>
                  <a:gd name="T36" fmla="*/ 360 w 691"/>
                  <a:gd name="T37" fmla="*/ 0 h 693"/>
                  <a:gd name="T38" fmla="*/ 293 w 691"/>
                  <a:gd name="T39" fmla="*/ 4 h 693"/>
                  <a:gd name="T40" fmla="*/ 227 w 691"/>
                  <a:gd name="T41" fmla="*/ 21 h 693"/>
                  <a:gd name="T42" fmla="*/ 166 w 691"/>
                  <a:gd name="T43" fmla="*/ 50 h 693"/>
                  <a:gd name="T44" fmla="*/ 112 w 691"/>
                  <a:gd name="T45" fmla="*/ 91 h 693"/>
                  <a:gd name="T46" fmla="*/ 68 w 691"/>
                  <a:gd name="T47" fmla="*/ 139 h 693"/>
                  <a:gd name="T48" fmla="*/ 34 w 691"/>
                  <a:gd name="T49" fmla="*/ 197 h 693"/>
                  <a:gd name="T50" fmla="*/ 9 w 691"/>
                  <a:gd name="T51" fmla="*/ 260 h 693"/>
                  <a:gd name="T52" fmla="*/ 0 w 691"/>
                  <a:gd name="T53" fmla="*/ 329 h 693"/>
                  <a:gd name="T54" fmla="*/ 2 w 691"/>
                  <a:gd name="T55" fmla="*/ 396 h 693"/>
                  <a:gd name="T56" fmla="*/ 18 w 691"/>
                  <a:gd name="T57" fmla="*/ 459 h 693"/>
                  <a:gd name="T58" fmla="*/ 44 w 691"/>
                  <a:gd name="T59" fmla="*/ 517 h 693"/>
                  <a:gd name="T60" fmla="*/ 80 w 691"/>
                  <a:gd name="T61" fmla="*/ 568 h 693"/>
                  <a:gd name="T62" fmla="*/ 0 w 691"/>
                  <a:gd name="T63" fmla="*/ 677 h 693"/>
                  <a:gd name="T64" fmla="*/ 14 w 691"/>
                  <a:gd name="T65" fmla="*/ 693 h 693"/>
                  <a:gd name="T66" fmla="*/ 123 w 691"/>
                  <a:gd name="T67" fmla="*/ 611 h 693"/>
                  <a:gd name="T68" fmla="*/ 174 w 691"/>
                  <a:gd name="T69" fmla="*/ 647 h 693"/>
                  <a:gd name="T70" fmla="*/ 233 w 691"/>
                  <a:gd name="T71" fmla="*/ 673 h 693"/>
                  <a:gd name="T72" fmla="*/ 295 w 691"/>
                  <a:gd name="T73" fmla="*/ 689 h 693"/>
                  <a:gd name="T74" fmla="*/ 362 w 691"/>
                  <a:gd name="T75" fmla="*/ 691 h 693"/>
                  <a:gd name="T76" fmla="*/ 427 w 691"/>
                  <a:gd name="T77" fmla="*/ 683 h 693"/>
                  <a:gd name="T78" fmla="*/ 487 w 691"/>
                  <a:gd name="T79" fmla="*/ 662 h 693"/>
                  <a:gd name="T80" fmla="*/ 542 w 691"/>
                  <a:gd name="T81" fmla="*/ 630 h 693"/>
                  <a:gd name="T82" fmla="*/ 665 w 691"/>
                  <a:gd name="T83" fmla="*/ 688 h 693"/>
                  <a:gd name="T84" fmla="*/ 686 w 691"/>
                  <a:gd name="T85" fmla="*/ 688 h 693"/>
                  <a:gd name="T86" fmla="*/ 686 w 691"/>
                  <a:gd name="T87" fmla="*/ 667 h 693"/>
                  <a:gd name="T88" fmla="*/ 630 w 691"/>
                  <a:gd name="T89" fmla="*/ 544 h 693"/>
                  <a:gd name="T90" fmla="*/ 661 w 691"/>
                  <a:gd name="T91" fmla="*/ 489 h 693"/>
                  <a:gd name="T92" fmla="*/ 681 w 691"/>
                  <a:gd name="T93" fmla="*/ 428 h 693"/>
                  <a:gd name="T94" fmla="*/ 691 w 691"/>
                  <a:gd name="T95" fmla="*/ 363 h 693"/>
                  <a:gd name="T96" fmla="*/ 689 w 691"/>
                  <a:gd name="T97" fmla="*/ 303 h 693"/>
                  <a:gd name="T98" fmla="*/ 662 w 691"/>
                  <a:gd name="T99" fmla="*/ 207 h 693"/>
                  <a:gd name="T100" fmla="*/ 619 w 691"/>
                  <a:gd name="T101" fmla="*/ 136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1" h="693">
                    <a:moveTo>
                      <a:pt x="619" y="136"/>
                    </a:moveTo>
                    <a:lnTo>
                      <a:pt x="533" y="222"/>
                    </a:lnTo>
                    <a:lnTo>
                      <a:pt x="542" y="236"/>
                    </a:lnTo>
                    <a:lnTo>
                      <a:pt x="549" y="251"/>
                    </a:lnTo>
                    <a:lnTo>
                      <a:pt x="555" y="265"/>
                    </a:lnTo>
                    <a:lnTo>
                      <a:pt x="560" y="280"/>
                    </a:lnTo>
                    <a:lnTo>
                      <a:pt x="565" y="296"/>
                    </a:lnTo>
                    <a:lnTo>
                      <a:pt x="568" y="313"/>
                    </a:lnTo>
                    <a:lnTo>
                      <a:pt x="570" y="329"/>
                    </a:lnTo>
                    <a:lnTo>
                      <a:pt x="571" y="346"/>
                    </a:lnTo>
                    <a:lnTo>
                      <a:pt x="570" y="369"/>
                    </a:lnTo>
                    <a:lnTo>
                      <a:pt x="566" y="392"/>
                    </a:lnTo>
                    <a:lnTo>
                      <a:pt x="560" y="413"/>
                    </a:lnTo>
                    <a:lnTo>
                      <a:pt x="553" y="434"/>
                    </a:lnTo>
                    <a:lnTo>
                      <a:pt x="543" y="453"/>
                    </a:lnTo>
                    <a:lnTo>
                      <a:pt x="532" y="473"/>
                    </a:lnTo>
                    <a:lnTo>
                      <a:pt x="519" y="490"/>
                    </a:lnTo>
                    <a:lnTo>
                      <a:pt x="504" y="506"/>
                    </a:lnTo>
                    <a:lnTo>
                      <a:pt x="488" y="520"/>
                    </a:lnTo>
                    <a:lnTo>
                      <a:pt x="471" y="534"/>
                    </a:lnTo>
                    <a:lnTo>
                      <a:pt x="453" y="545"/>
                    </a:lnTo>
                    <a:lnTo>
                      <a:pt x="433" y="555"/>
                    </a:lnTo>
                    <a:lnTo>
                      <a:pt x="413" y="562"/>
                    </a:lnTo>
                    <a:lnTo>
                      <a:pt x="391" y="567"/>
                    </a:lnTo>
                    <a:lnTo>
                      <a:pt x="369" y="571"/>
                    </a:lnTo>
                    <a:lnTo>
                      <a:pt x="345" y="572"/>
                    </a:lnTo>
                    <a:lnTo>
                      <a:pt x="322" y="571"/>
                    </a:lnTo>
                    <a:lnTo>
                      <a:pt x="300" y="567"/>
                    </a:lnTo>
                    <a:lnTo>
                      <a:pt x="278" y="562"/>
                    </a:lnTo>
                    <a:lnTo>
                      <a:pt x="257" y="555"/>
                    </a:lnTo>
                    <a:lnTo>
                      <a:pt x="238" y="545"/>
                    </a:lnTo>
                    <a:lnTo>
                      <a:pt x="220" y="534"/>
                    </a:lnTo>
                    <a:lnTo>
                      <a:pt x="201" y="520"/>
                    </a:lnTo>
                    <a:lnTo>
                      <a:pt x="185" y="506"/>
                    </a:lnTo>
                    <a:lnTo>
                      <a:pt x="171" y="490"/>
                    </a:lnTo>
                    <a:lnTo>
                      <a:pt x="159" y="473"/>
                    </a:lnTo>
                    <a:lnTo>
                      <a:pt x="146" y="453"/>
                    </a:lnTo>
                    <a:lnTo>
                      <a:pt x="138" y="434"/>
                    </a:lnTo>
                    <a:lnTo>
                      <a:pt x="129" y="413"/>
                    </a:lnTo>
                    <a:lnTo>
                      <a:pt x="124" y="392"/>
                    </a:lnTo>
                    <a:lnTo>
                      <a:pt x="121" y="369"/>
                    </a:lnTo>
                    <a:lnTo>
                      <a:pt x="119" y="346"/>
                    </a:lnTo>
                    <a:lnTo>
                      <a:pt x="121" y="324"/>
                    </a:lnTo>
                    <a:lnTo>
                      <a:pt x="124" y="301"/>
                    </a:lnTo>
                    <a:lnTo>
                      <a:pt x="129" y="280"/>
                    </a:lnTo>
                    <a:lnTo>
                      <a:pt x="138" y="259"/>
                    </a:lnTo>
                    <a:lnTo>
                      <a:pt x="146" y="238"/>
                    </a:lnTo>
                    <a:lnTo>
                      <a:pt x="159" y="220"/>
                    </a:lnTo>
                    <a:lnTo>
                      <a:pt x="171" y="203"/>
                    </a:lnTo>
                    <a:lnTo>
                      <a:pt x="185" y="187"/>
                    </a:lnTo>
                    <a:lnTo>
                      <a:pt x="201" y="172"/>
                    </a:lnTo>
                    <a:lnTo>
                      <a:pt x="220" y="159"/>
                    </a:lnTo>
                    <a:lnTo>
                      <a:pt x="238" y="148"/>
                    </a:lnTo>
                    <a:lnTo>
                      <a:pt x="257" y="138"/>
                    </a:lnTo>
                    <a:lnTo>
                      <a:pt x="278" y="131"/>
                    </a:lnTo>
                    <a:lnTo>
                      <a:pt x="300" y="125"/>
                    </a:lnTo>
                    <a:lnTo>
                      <a:pt x="322" y="122"/>
                    </a:lnTo>
                    <a:lnTo>
                      <a:pt x="345" y="121"/>
                    </a:lnTo>
                    <a:lnTo>
                      <a:pt x="362" y="121"/>
                    </a:lnTo>
                    <a:lnTo>
                      <a:pt x="378" y="124"/>
                    </a:lnTo>
                    <a:lnTo>
                      <a:pt x="395" y="126"/>
                    </a:lnTo>
                    <a:lnTo>
                      <a:pt x="411" y="131"/>
                    </a:lnTo>
                    <a:lnTo>
                      <a:pt x="426" y="136"/>
                    </a:lnTo>
                    <a:lnTo>
                      <a:pt x="442" y="142"/>
                    </a:lnTo>
                    <a:lnTo>
                      <a:pt x="455" y="149"/>
                    </a:lnTo>
                    <a:lnTo>
                      <a:pt x="470" y="158"/>
                    </a:lnTo>
                    <a:lnTo>
                      <a:pt x="555" y="72"/>
                    </a:lnTo>
                    <a:lnTo>
                      <a:pt x="533" y="56"/>
                    </a:lnTo>
                    <a:lnTo>
                      <a:pt x="509" y="42"/>
                    </a:lnTo>
                    <a:lnTo>
                      <a:pt x="485" y="30"/>
                    </a:lnTo>
                    <a:lnTo>
                      <a:pt x="458" y="20"/>
                    </a:lnTo>
                    <a:lnTo>
                      <a:pt x="431" y="11"/>
                    </a:lnTo>
                    <a:lnTo>
                      <a:pt x="403" y="5"/>
                    </a:lnTo>
                    <a:lnTo>
                      <a:pt x="389" y="3"/>
                    </a:lnTo>
                    <a:lnTo>
                      <a:pt x="375" y="1"/>
                    </a:lnTo>
                    <a:lnTo>
                      <a:pt x="360" y="0"/>
                    </a:lnTo>
                    <a:lnTo>
                      <a:pt x="345" y="0"/>
                    </a:lnTo>
                    <a:lnTo>
                      <a:pt x="327" y="1"/>
                    </a:lnTo>
                    <a:lnTo>
                      <a:pt x="310" y="3"/>
                    </a:lnTo>
                    <a:lnTo>
                      <a:pt x="293" y="4"/>
                    </a:lnTo>
                    <a:lnTo>
                      <a:pt x="276" y="8"/>
                    </a:lnTo>
                    <a:lnTo>
                      <a:pt x="259" y="11"/>
                    </a:lnTo>
                    <a:lnTo>
                      <a:pt x="243" y="16"/>
                    </a:lnTo>
                    <a:lnTo>
                      <a:pt x="227" y="21"/>
                    </a:lnTo>
                    <a:lnTo>
                      <a:pt x="211" y="27"/>
                    </a:lnTo>
                    <a:lnTo>
                      <a:pt x="195" y="34"/>
                    </a:lnTo>
                    <a:lnTo>
                      <a:pt x="180" y="42"/>
                    </a:lnTo>
                    <a:lnTo>
                      <a:pt x="166" y="50"/>
                    </a:lnTo>
                    <a:lnTo>
                      <a:pt x="152" y="60"/>
                    </a:lnTo>
                    <a:lnTo>
                      <a:pt x="138" y="69"/>
                    </a:lnTo>
                    <a:lnTo>
                      <a:pt x="126" y="80"/>
                    </a:lnTo>
                    <a:lnTo>
                      <a:pt x="112" y="91"/>
                    </a:lnTo>
                    <a:lnTo>
                      <a:pt x="101" y="102"/>
                    </a:lnTo>
                    <a:lnTo>
                      <a:pt x="89" y="114"/>
                    </a:lnTo>
                    <a:lnTo>
                      <a:pt x="78" y="126"/>
                    </a:lnTo>
                    <a:lnTo>
                      <a:pt x="68" y="139"/>
                    </a:lnTo>
                    <a:lnTo>
                      <a:pt x="58" y="153"/>
                    </a:lnTo>
                    <a:lnTo>
                      <a:pt x="50" y="168"/>
                    </a:lnTo>
                    <a:lnTo>
                      <a:pt x="41" y="182"/>
                    </a:lnTo>
                    <a:lnTo>
                      <a:pt x="34" y="197"/>
                    </a:lnTo>
                    <a:lnTo>
                      <a:pt x="27" y="212"/>
                    </a:lnTo>
                    <a:lnTo>
                      <a:pt x="20" y="227"/>
                    </a:lnTo>
                    <a:lnTo>
                      <a:pt x="14" y="243"/>
                    </a:lnTo>
                    <a:lnTo>
                      <a:pt x="9" y="260"/>
                    </a:lnTo>
                    <a:lnTo>
                      <a:pt x="6" y="276"/>
                    </a:lnTo>
                    <a:lnTo>
                      <a:pt x="3" y="293"/>
                    </a:lnTo>
                    <a:lnTo>
                      <a:pt x="1" y="310"/>
                    </a:lnTo>
                    <a:lnTo>
                      <a:pt x="0" y="329"/>
                    </a:lnTo>
                    <a:lnTo>
                      <a:pt x="0" y="346"/>
                    </a:lnTo>
                    <a:lnTo>
                      <a:pt x="0" y="363"/>
                    </a:lnTo>
                    <a:lnTo>
                      <a:pt x="1" y="380"/>
                    </a:lnTo>
                    <a:lnTo>
                      <a:pt x="2" y="396"/>
                    </a:lnTo>
                    <a:lnTo>
                      <a:pt x="6" y="412"/>
                    </a:lnTo>
                    <a:lnTo>
                      <a:pt x="9" y="428"/>
                    </a:lnTo>
                    <a:lnTo>
                      <a:pt x="13" y="444"/>
                    </a:lnTo>
                    <a:lnTo>
                      <a:pt x="18" y="459"/>
                    </a:lnTo>
                    <a:lnTo>
                      <a:pt x="23" y="474"/>
                    </a:lnTo>
                    <a:lnTo>
                      <a:pt x="30" y="489"/>
                    </a:lnTo>
                    <a:lnTo>
                      <a:pt x="36" y="502"/>
                    </a:lnTo>
                    <a:lnTo>
                      <a:pt x="44" y="517"/>
                    </a:lnTo>
                    <a:lnTo>
                      <a:pt x="52" y="530"/>
                    </a:lnTo>
                    <a:lnTo>
                      <a:pt x="61" y="544"/>
                    </a:lnTo>
                    <a:lnTo>
                      <a:pt x="71" y="556"/>
                    </a:lnTo>
                    <a:lnTo>
                      <a:pt x="80" y="568"/>
                    </a:lnTo>
                    <a:lnTo>
                      <a:pt x="90" y="580"/>
                    </a:lnTo>
                    <a:lnTo>
                      <a:pt x="3" y="667"/>
                    </a:lnTo>
                    <a:lnTo>
                      <a:pt x="0" y="672"/>
                    </a:lnTo>
                    <a:lnTo>
                      <a:pt x="0" y="677"/>
                    </a:lnTo>
                    <a:lnTo>
                      <a:pt x="0" y="683"/>
                    </a:lnTo>
                    <a:lnTo>
                      <a:pt x="3" y="688"/>
                    </a:lnTo>
                    <a:lnTo>
                      <a:pt x="8" y="691"/>
                    </a:lnTo>
                    <a:lnTo>
                      <a:pt x="14" y="693"/>
                    </a:lnTo>
                    <a:lnTo>
                      <a:pt x="20" y="691"/>
                    </a:lnTo>
                    <a:lnTo>
                      <a:pt x="25" y="688"/>
                    </a:lnTo>
                    <a:lnTo>
                      <a:pt x="112" y="601"/>
                    </a:lnTo>
                    <a:lnTo>
                      <a:pt x="123" y="611"/>
                    </a:lnTo>
                    <a:lnTo>
                      <a:pt x="135" y="622"/>
                    </a:lnTo>
                    <a:lnTo>
                      <a:pt x="149" y="630"/>
                    </a:lnTo>
                    <a:lnTo>
                      <a:pt x="161" y="639"/>
                    </a:lnTo>
                    <a:lnTo>
                      <a:pt x="174" y="647"/>
                    </a:lnTo>
                    <a:lnTo>
                      <a:pt x="189" y="655"/>
                    </a:lnTo>
                    <a:lnTo>
                      <a:pt x="202" y="662"/>
                    </a:lnTo>
                    <a:lnTo>
                      <a:pt x="217" y="668"/>
                    </a:lnTo>
                    <a:lnTo>
                      <a:pt x="233" y="673"/>
                    </a:lnTo>
                    <a:lnTo>
                      <a:pt x="248" y="678"/>
                    </a:lnTo>
                    <a:lnTo>
                      <a:pt x="264" y="683"/>
                    </a:lnTo>
                    <a:lnTo>
                      <a:pt x="279" y="687"/>
                    </a:lnTo>
                    <a:lnTo>
                      <a:pt x="295" y="689"/>
                    </a:lnTo>
                    <a:lnTo>
                      <a:pt x="311" y="690"/>
                    </a:lnTo>
                    <a:lnTo>
                      <a:pt x="328" y="691"/>
                    </a:lnTo>
                    <a:lnTo>
                      <a:pt x="345" y="693"/>
                    </a:lnTo>
                    <a:lnTo>
                      <a:pt x="362" y="691"/>
                    </a:lnTo>
                    <a:lnTo>
                      <a:pt x="378" y="690"/>
                    </a:lnTo>
                    <a:lnTo>
                      <a:pt x="394" y="689"/>
                    </a:lnTo>
                    <a:lnTo>
                      <a:pt x="411" y="687"/>
                    </a:lnTo>
                    <a:lnTo>
                      <a:pt x="427" y="683"/>
                    </a:lnTo>
                    <a:lnTo>
                      <a:pt x="442" y="678"/>
                    </a:lnTo>
                    <a:lnTo>
                      <a:pt x="458" y="673"/>
                    </a:lnTo>
                    <a:lnTo>
                      <a:pt x="472" y="668"/>
                    </a:lnTo>
                    <a:lnTo>
                      <a:pt x="487" y="662"/>
                    </a:lnTo>
                    <a:lnTo>
                      <a:pt x="502" y="655"/>
                    </a:lnTo>
                    <a:lnTo>
                      <a:pt x="515" y="647"/>
                    </a:lnTo>
                    <a:lnTo>
                      <a:pt x="529" y="639"/>
                    </a:lnTo>
                    <a:lnTo>
                      <a:pt x="542" y="630"/>
                    </a:lnTo>
                    <a:lnTo>
                      <a:pt x="554" y="622"/>
                    </a:lnTo>
                    <a:lnTo>
                      <a:pt x="566" y="612"/>
                    </a:lnTo>
                    <a:lnTo>
                      <a:pt x="579" y="601"/>
                    </a:lnTo>
                    <a:lnTo>
                      <a:pt x="665" y="688"/>
                    </a:lnTo>
                    <a:lnTo>
                      <a:pt x="670" y="691"/>
                    </a:lnTo>
                    <a:lnTo>
                      <a:pt x="676" y="693"/>
                    </a:lnTo>
                    <a:lnTo>
                      <a:pt x="681" y="691"/>
                    </a:lnTo>
                    <a:lnTo>
                      <a:pt x="686" y="688"/>
                    </a:lnTo>
                    <a:lnTo>
                      <a:pt x="690" y="683"/>
                    </a:lnTo>
                    <a:lnTo>
                      <a:pt x="691" y="677"/>
                    </a:lnTo>
                    <a:lnTo>
                      <a:pt x="690" y="672"/>
                    </a:lnTo>
                    <a:lnTo>
                      <a:pt x="686" y="667"/>
                    </a:lnTo>
                    <a:lnTo>
                      <a:pt x="601" y="580"/>
                    </a:lnTo>
                    <a:lnTo>
                      <a:pt x="610" y="568"/>
                    </a:lnTo>
                    <a:lnTo>
                      <a:pt x="620" y="556"/>
                    </a:lnTo>
                    <a:lnTo>
                      <a:pt x="630" y="544"/>
                    </a:lnTo>
                    <a:lnTo>
                      <a:pt x="639" y="530"/>
                    </a:lnTo>
                    <a:lnTo>
                      <a:pt x="646" y="517"/>
                    </a:lnTo>
                    <a:lnTo>
                      <a:pt x="653" y="502"/>
                    </a:lnTo>
                    <a:lnTo>
                      <a:pt x="661" y="489"/>
                    </a:lnTo>
                    <a:lnTo>
                      <a:pt x="667" y="474"/>
                    </a:lnTo>
                    <a:lnTo>
                      <a:pt x="673" y="459"/>
                    </a:lnTo>
                    <a:lnTo>
                      <a:pt x="678" y="444"/>
                    </a:lnTo>
                    <a:lnTo>
                      <a:pt x="681" y="428"/>
                    </a:lnTo>
                    <a:lnTo>
                      <a:pt x="685" y="412"/>
                    </a:lnTo>
                    <a:lnTo>
                      <a:pt x="687" y="396"/>
                    </a:lnTo>
                    <a:lnTo>
                      <a:pt x="690" y="380"/>
                    </a:lnTo>
                    <a:lnTo>
                      <a:pt x="691" y="363"/>
                    </a:lnTo>
                    <a:lnTo>
                      <a:pt x="691" y="346"/>
                    </a:lnTo>
                    <a:lnTo>
                      <a:pt x="691" y="331"/>
                    </a:lnTo>
                    <a:lnTo>
                      <a:pt x="690" y="317"/>
                    </a:lnTo>
                    <a:lnTo>
                      <a:pt x="689" y="303"/>
                    </a:lnTo>
                    <a:lnTo>
                      <a:pt x="686" y="288"/>
                    </a:lnTo>
                    <a:lnTo>
                      <a:pt x="680" y="260"/>
                    </a:lnTo>
                    <a:lnTo>
                      <a:pt x="672" y="233"/>
                    </a:lnTo>
                    <a:lnTo>
                      <a:pt x="662" y="207"/>
                    </a:lnTo>
                    <a:lnTo>
                      <a:pt x="650" y="182"/>
                    </a:lnTo>
                    <a:lnTo>
                      <a:pt x="635" y="158"/>
                    </a:lnTo>
                    <a:lnTo>
                      <a:pt x="619" y="136"/>
                    </a:lnTo>
                    <a:lnTo>
                      <a:pt x="619" y="1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2285">
                <a:extLst>
                  <a:ext uri="{FF2B5EF4-FFF2-40B4-BE49-F238E27FC236}">
                    <a16:creationId xmlns:a16="http://schemas.microsoft.com/office/drawing/2014/main" id="{D51C4F25-B3E9-4EBC-A3EA-BE5AAB3CC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9813" y="3222625"/>
                <a:ext cx="123825" cy="125413"/>
              </a:xfrm>
              <a:custGeom>
                <a:avLst/>
                <a:gdLst>
                  <a:gd name="T0" fmla="*/ 286 w 391"/>
                  <a:gd name="T1" fmla="*/ 24 h 392"/>
                  <a:gd name="T2" fmla="*/ 263 w 391"/>
                  <a:gd name="T3" fmla="*/ 13 h 392"/>
                  <a:gd name="T4" fmla="*/ 236 w 391"/>
                  <a:gd name="T5" fmla="*/ 5 h 392"/>
                  <a:gd name="T6" fmla="*/ 209 w 391"/>
                  <a:gd name="T7" fmla="*/ 2 h 392"/>
                  <a:gd name="T8" fmla="*/ 175 w 391"/>
                  <a:gd name="T9" fmla="*/ 2 h 392"/>
                  <a:gd name="T10" fmla="*/ 137 w 391"/>
                  <a:gd name="T11" fmla="*/ 10 h 392"/>
                  <a:gd name="T12" fmla="*/ 103 w 391"/>
                  <a:gd name="T13" fmla="*/ 25 h 392"/>
                  <a:gd name="T14" fmla="*/ 71 w 391"/>
                  <a:gd name="T15" fmla="*/ 46 h 392"/>
                  <a:gd name="T16" fmla="*/ 44 w 391"/>
                  <a:gd name="T17" fmla="*/ 72 h 392"/>
                  <a:gd name="T18" fmla="*/ 23 w 391"/>
                  <a:gd name="T19" fmla="*/ 103 h 392"/>
                  <a:gd name="T20" fmla="*/ 9 w 391"/>
                  <a:gd name="T21" fmla="*/ 138 h 392"/>
                  <a:gd name="T22" fmla="*/ 1 w 391"/>
                  <a:gd name="T23" fmla="*/ 176 h 392"/>
                  <a:gd name="T24" fmla="*/ 1 w 391"/>
                  <a:gd name="T25" fmla="*/ 217 h 392"/>
                  <a:gd name="T26" fmla="*/ 9 w 391"/>
                  <a:gd name="T27" fmla="*/ 254 h 392"/>
                  <a:gd name="T28" fmla="*/ 23 w 391"/>
                  <a:gd name="T29" fmla="*/ 290 h 392"/>
                  <a:gd name="T30" fmla="*/ 44 w 391"/>
                  <a:gd name="T31" fmla="*/ 320 h 392"/>
                  <a:gd name="T32" fmla="*/ 71 w 391"/>
                  <a:gd name="T33" fmla="*/ 347 h 392"/>
                  <a:gd name="T34" fmla="*/ 103 w 391"/>
                  <a:gd name="T35" fmla="*/ 368 h 392"/>
                  <a:gd name="T36" fmla="*/ 137 w 391"/>
                  <a:gd name="T37" fmla="*/ 383 h 392"/>
                  <a:gd name="T38" fmla="*/ 175 w 391"/>
                  <a:gd name="T39" fmla="*/ 391 h 392"/>
                  <a:gd name="T40" fmla="*/ 215 w 391"/>
                  <a:gd name="T41" fmla="*/ 391 h 392"/>
                  <a:gd name="T42" fmla="*/ 253 w 391"/>
                  <a:gd name="T43" fmla="*/ 383 h 392"/>
                  <a:gd name="T44" fmla="*/ 288 w 391"/>
                  <a:gd name="T45" fmla="*/ 368 h 392"/>
                  <a:gd name="T46" fmla="*/ 320 w 391"/>
                  <a:gd name="T47" fmla="*/ 347 h 392"/>
                  <a:gd name="T48" fmla="*/ 346 w 391"/>
                  <a:gd name="T49" fmla="*/ 320 h 392"/>
                  <a:gd name="T50" fmla="*/ 368 w 391"/>
                  <a:gd name="T51" fmla="*/ 290 h 392"/>
                  <a:gd name="T52" fmla="*/ 382 w 391"/>
                  <a:gd name="T53" fmla="*/ 254 h 392"/>
                  <a:gd name="T54" fmla="*/ 390 w 391"/>
                  <a:gd name="T55" fmla="*/ 217 h 392"/>
                  <a:gd name="T56" fmla="*/ 390 w 391"/>
                  <a:gd name="T57" fmla="*/ 182 h 392"/>
                  <a:gd name="T58" fmla="*/ 386 w 391"/>
                  <a:gd name="T59" fmla="*/ 156 h 392"/>
                  <a:gd name="T60" fmla="*/ 379 w 391"/>
                  <a:gd name="T61" fmla="*/ 130 h 392"/>
                  <a:gd name="T62" fmla="*/ 368 w 391"/>
                  <a:gd name="T63" fmla="*/ 105 h 392"/>
                  <a:gd name="T64" fmla="*/ 294 w 391"/>
                  <a:gd name="T65" fmla="*/ 160 h 392"/>
                  <a:gd name="T66" fmla="*/ 299 w 391"/>
                  <a:gd name="T67" fmla="*/ 179 h 392"/>
                  <a:gd name="T68" fmla="*/ 300 w 391"/>
                  <a:gd name="T69" fmla="*/ 196 h 392"/>
                  <a:gd name="T70" fmla="*/ 298 w 391"/>
                  <a:gd name="T71" fmla="*/ 218 h 392"/>
                  <a:gd name="T72" fmla="*/ 292 w 391"/>
                  <a:gd name="T73" fmla="*/ 237 h 392"/>
                  <a:gd name="T74" fmla="*/ 282 w 391"/>
                  <a:gd name="T75" fmla="*/ 256 h 392"/>
                  <a:gd name="T76" fmla="*/ 270 w 391"/>
                  <a:gd name="T77" fmla="*/ 270 h 392"/>
                  <a:gd name="T78" fmla="*/ 254 w 391"/>
                  <a:gd name="T79" fmla="*/ 284 h 392"/>
                  <a:gd name="T80" fmla="*/ 236 w 391"/>
                  <a:gd name="T81" fmla="*/ 294 h 392"/>
                  <a:gd name="T82" fmla="*/ 216 w 391"/>
                  <a:gd name="T83" fmla="*/ 300 h 392"/>
                  <a:gd name="T84" fmla="*/ 195 w 391"/>
                  <a:gd name="T85" fmla="*/ 302 h 392"/>
                  <a:gd name="T86" fmla="*/ 173 w 391"/>
                  <a:gd name="T87" fmla="*/ 300 h 392"/>
                  <a:gd name="T88" fmla="*/ 154 w 391"/>
                  <a:gd name="T89" fmla="*/ 294 h 392"/>
                  <a:gd name="T90" fmla="*/ 137 w 391"/>
                  <a:gd name="T91" fmla="*/ 284 h 392"/>
                  <a:gd name="T92" fmla="*/ 121 w 391"/>
                  <a:gd name="T93" fmla="*/ 270 h 392"/>
                  <a:gd name="T94" fmla="*/ 107 w 391"/>
                  <a:gd name="T95" fmla="*/ 256 h 392"/>
                  <a:gd name="T96" fmla="*/ 98 w 391"/>
                  <a:gd name="T97" fmla="*/ 237 h 392"/>
                  <a:gd name="T98" fmla="*/ 92 w 391"/>
                  <a:gd name="T99" fmla="*/ 218 h 392"/>
                  <a:gd name="T100" fmla="*/ 90 w 391"/>
                  <a:gd name="T101" fmla="*/ 196 h 392"/>
                  <a:gd name="T102" fmla="*/ 92 w 391"/>
                  <a:gd name="T103" fmla="*/ 175 h 392"/>
                  <a:gd name="T104" fmla="*/ 98 w 391"/>
                  <a:gd name="T105" fmla="*/ 156 h 392"/>
                  <a:gd name="T106" fmla="*/ 107 w 391"/>
                  <a:gd name="T107" fmla="*/ 137 h 392"/>
                  <a:gd name="T108" fmla="*/ 121 w 391"/>
                  <a:gd name="T109" fmla="*/ 121 h 392"/>
                  <a:gd name="T110" fmla="*/ 137 w 391"/>
                  <a:gd name="T111" fmla="*/ 109 h 392"/>
                  <a:gd name="T112" fmla="*/ 154 w 391"/>
                  <a:gd name="T113" fmla="*/ 99 h 392"/>
                  <a:gd name="T114" fmla="*/ 173 w 391"/>
                  <a:gd name="T115" fmla="*/ 93 h 392"/>
                  <a:gd name="T116" fmla="*/ 195 w 391"/>
                  <a:gd name="T117" fmla="*/ 91 h 392"/>
                  <a:gd name="T118" fmla="*/ 214 w 391"/>
                  <a:gd name="T119" fmla="*/ 93 h 392"/>
                  <a:gd name="T120" fmla="*/ 231 w 391"/>
                  <a:gd name="T121" fmla="*/ 9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91" h="392">
                    <a:moveTo>
                      <a:pt x="298" y="30"/>
                    </a:moveTo>
                    <a:lnTo>
                      <a:pt x="286" y="24"/>
                    </a:lnTo>
                    <a:lnTo>
                      <a:pt x="275" y="18"/>
                    </a:lnTo>
                    <a:lnTo>
                      <a:pt x="263" y="13"/>
                    </a:lnTo>
                    <a:lnTo>
                      <a:pt x="249" y="9"/>
                    </a:lnTo>
                    <a:lnTo>
                      <a:pt x="236" y="5"/>
                    </a:lnTo>
                    <a:lnTo>
                      <a:pt x="222" y="3"/>
                    </a:lnTo>
                    <a:lnTo>
                      <a:pt x="209" y="2"/>
                    </a:lnTo>
                    <a:lnTo>
                      <a:pt x="195" y="0"/>
                    </a:lnTo>
                    <a:lnTo>
                      <a:pt x="175" y="2"/>
                    </a:lnTo>
                    <a:lnTo>
                      <a:pt x="156" y="5"/>
                    </a:lnTo>
                    <a:lnTo>
                      <a:pt x="137" y="10"/>
                    </a:lnTo>
                    <a:lnTo>
                      <a:pt x="120" y="16"/>
                    </a:lnTo>
                    <a:lnTo>
                      <a:pt x="103" y="25"/>
                    </a:lnTo>
                    <a:lnTo>
                      <a:pt x="85" y="35"/>
                    </a:lnTo>
                    <a:lnTo>
                      <a:pt x="71" y="46"/>
                    </a:lnTo>
                    <a:lnTo>
                      <a:pt x="57" y="58"/>
                    </a:lnTo>
                    <a:lnTo>
                      <a:pt x="44" y="72"/>
                    </a:lnTo>
                    <a:lnTo>
                      <a:pt x="33" y="87"/>
                    </a:lnTo>
                    <a:lnTo>
                      <a:pt x="23" y="103"/>
                    </a:lnTo>
                    <a:lnTo>
                      <a:pt x="15" y="120"/>
                    </a:lnTo>
                    <a:lnTo>
                      <a:pt x="9" y="138"/>
                    </a:lnTo>
                    <a:lnTo>
                      <a:pt x="4" y="157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17"/>
                    </a:lnTo>
                    <a:lnTo>
                      <a:pt x="4" y="236"/>
                    </a:lnTo>
                    <a:lnTo>
                      <a:pt x="9" y="254"/>
                    </a:lnTo>
                    <a:lnTo>
                      <a:pt x="15" y="273"/>
                    </a:lnTo>
                    <a:lnTo>
                      <a:pt x="23" y="290"/>
                    </a:lnTo>
                    <a:lnTo>
                      <a:pt x="33" y="306"/>
                    </a:lnTo>
                    <a:lnTo>
                      <a:pt x="44" y="320"/>
                    </a:lnTo>
                    <a:lnTo>
                      <a:pt x="57" y="335"/>
                    </a:lnTo>
                    <a:lnTo>
                      <a:pt x="71" y="347"/>
                    </a:lnTo>
                    <a:lnTo>
                      <a:pt x="85" y="358"/>
                    </a:lnTo>
                    <a:lnTo>
                      <a:pt x="103" y="368"/>
                    </a:lnTo>
                    <a:lnTo>
                      <a:pt x="120" y="377"/>
                    </a:lnTo>
                    <a:lnTo>
                      <a:pt x="137" y="383"/>
                    </a:lnTo>
                    <a:lnTo>
                      <a:pt x="156" y="388"/>
                    </a:lnTo>
                    <a:lnTo>
                      <a:pt x="175" y="391"/>
                    </a:lnTo>
                    <a:lnTo>
                      <a:pt x="195" y="392"/>
                    </a:lnTo>
                    <a:lnTo>
                      <a:pt x="215" y="391"/>
                    </a:lnTo>
                    <a:lnTo>
                      <a:pt x="234" y="388"/>
                    </a:lnTo>
                    <a:lnTo>
                      <a:pt x="253" y="383"/>
                    </a:lnTo>
                    <a:lnTo>
                      <a:pt x="271" y="377"/>
                    </a:lnTo>
                    <a:lnTo>
                      <a:pt x="288" y="368"/>
                    </a:lnTo>
                    <a:lnTo>
                      <a:pt x="304" y="358"/>
                    </a:lnTo>
                    <a:lnTo>
                      <a:pt x="320" y="347"/>
                    </a:lnTo>
                    <a:lnTo>
                      <a:pt x="333" y="335"/>
                    </a:lnTo>
                    <a:lnTo>
                      <a:pt x="346" y="320"/>
                    </a:lnTo>
                    <a:lnTo>
                      <a:pt x="358" y="306"/>
                    </a:lnTo>
                    <a:lnTo>
                      <a:pt x="368" y="290"/>
                    </a:lnTo>
                    <a:lnTo>
                      <a:pt x="375" y="273"/>
                    </a:lnTo>
                    <a:lnTo>
                      <a:pt x="382" y="254"/>
                    </a:lnTo>
                    <a:lnTo>
                      <a:pt x="387" y="236"/>
                    </a:lnTo>
                    <a:lnTo>
                      <a:pt x="390" y="217"/>
                    </a:lnTo>
                    <a:lnTo>
                      <a:pt x="391" y="196"/>
                    </a:lnTo>
                    <a:lnTo>
                      <a:pt x="390" y="182"/>
                    </a:lnTo>
                    <a:lnTo>
                      <a:pt x="388" y="169"/>
                    </a:lnTo>
                    <a:lnTo>
                      <a:pt x="386" y="156"/>
                    </a:lnTo>
                    <a:lnTo>
                      <a:pt x="383" y="142"/>
                    </a:lnTo>
                    <a:lnTo>
                      <a:pt x="379" y="130"/>
                    </a:lnTo>
                    <a:lnTo>
                      <a:pt x="374" y="118"/>
                    </a:lnTo>
                    <a:lnTo>
                      <a:pt x="368" y="105"/>
                    </a:lnTo>
                    <a:lnTo>
                      <a:pt x="361" y="94"/>
                    </a:lnTo>
                    <a:lnTo>
                      <a:pt x="294" y="160"/>
                    </a:lnTo>
                    <a:lnTo>
                      <a:pt x="297" y="169"/>
                    </a:lnTo>
                    <a:lnTo>
                      <a:pt x="299" y="179"/>
                    </a:lnTo>
                    <a:lnTo>
                      <a:pt x="300" y="187"/>
                    </a:lnTo>
                    <a:lnTo>
                      <a:pt x="300" y="196"/>
                    </a:lnTo>
                    <a:lnTo>
                      <a:pt x="300" y="207"/>
                    </a:lnTo>
                    <a:lnTo>
                      <a:pt x="298" y="218"/>
                    </a:lnTo>
                    <a:lnTo>
                      <a:pt x="296" y="228"/>
                    </a:lnTo>
                    <a:lnTo>
                      <a:pt x="292" y="237"/>
                    </a:lnTo>
                    <a:lnTo>
                      <a:pt x="288" y="246"/>
                    </a:lnTo>
                    <a:lnTo>
                      <a:pt x="282" y="256"/>
                    </a:lnTo>
                    <a:lnTo>
                      <a:pt x="276" y="263"/>
                    </a:lnTo>
                    <a:lnTo>
                      <a:pt x="270" y="270"/>
                    </a:lnTo>
                    <a:lnTo>
                      <a:pt x="263" y="278"/>
                    </a:lnTo>
                    <a:lnTo>
                      <a:pt x="254" y="284"/>
                    </a:lnTo>
                    <a:lnTo>
                      <a:pt x="245" y="289"/>
                    </a:lnTo>
                    <a:lnTo>
                      <a:pt x="236" y="294"/>
                    </a:lnTo>
                    <a:lnTo>
                      <a:pt x="226" y="297"/>
                    </a:lnTo>
                    <a:lnTo>
                      <a:pt x="216" y="300"/>
                    </a:lnTo>
                    <a:lnTo>
                      <a:pt x="206" y="301"/>
                    </a:lnTo>
                    <a:lnTo>
                      <a:pt x="195" y="302"/>
                    </a:lnTo>
                    <a:lnTo>
                      <a:pt x="184" y="301"/>
                    </a:lnTo>
                    <a:lnTo>
                      <a:pt x="173" y="300"/>
                    </a:lnTo>
                    <a:lnTo>
                      <a:pt x="164" y="297"/>
                    </a:lnTo>
                    <a:lnTo>
                      <a:pt x="154" y="294"/>
                    </a:lnTo>
                    <a:lnTo>
                      <a:pt x="145" y="289"/>
                    </a:lnTo>
                    <a:lnTo>
                      <a:pt x="137" y="284"/>
                    </a:lnTo>
                    <a:lnTo>
                      <a:pt x="128" y="278"/>
                    </a:lnTo>
                    <a:lnTo>
                      <a:pt x="121" y="270"/>
                    </a:lnTo>
                    <a:lnTo>
                      <a:pt x="114" y="263"/>
                    </a:lnTo>
                    <a:lnTo>
                      <a:pt x="107" y="256"/>
                    </a:lnTo>
                    <a:lnTo>
                      <a:pt x="103" y="246"/>
                    </a:lnTo>
                    <a:lnTo>
                      <a:pt x="98" y="237"/>
                    </a:lnTo>
                    <a:lnTo>
                      <a:pt x="94" y="228"/>
                    </a:lnTo>
                    <a:lnTo>
                      <a:pt x="92" y="218"/>
                    </a:lnTo>
                    <a:lnTo>
                      <a:pt x="90" y="207"/>
                    </a:lnTo>
                    <a:lnTo>
                      <a:pt x="90" y="196"/>
                    </a:lnTo>
                    <a:lnTo>
                      <a:pt x="90" y="186"/>
                    </a:lnTo>
                    <a:lnTo>
                      <a:pt x="92" y="175"/>
                    </a:lnTo>
                    <a:lnTo>
                      <a:pt x="94" y="165"/>
                    </a:lnTo>
                    <a:lnTo>
                      <a:pt x="98" y="156"/>
                    </a:lnTo>
                    <a:lnTo>
                      <a:pt x="103" y="146"/>
                    </a:lnTo>
                    <a:lnTo>
                      <a:pt x="107" y="137"/>
                    </a:lnTo>
                    <a:lnTo>
                      <a:pt x="114" y="130"/>
                    </a:lnTo>
                    <a:lnTo>
                      <a:pt x="121" y="121"/>
                    </a:lnTo>
                    <a:lnTo>
                      <a:pt x="128" y="115"/>
                    </a:lnTo>
                    <a:lnTo>
                      <a:pt x="137" y="109"/>
                    </a:lnTo>
                    <a:lnTo>
                      <a:pt x="145" y="104"/>
                    </a:lnTo>
                    <a:lnTo>
                      <a:pt x="154" y="99"/>
                    </a:lnTo>
                    <a:lnTo>
                      <a:pt x="164" y="96"/>
                    </a:lnTo>
                    <a:lnTo>
                      <a:pt x="173" y="93"/>
                    </a:lnTo>
                    <a:lnTo>
                      <a:pt x="184" y="92"/>
                    </a:lnTo>
                    <a:lnTo>
                      <a:pt x="195" y="91"/>
                    </a:lnTo>
                    <a:lnTo>
                      <a:pt x="204" y="92"/>
                    </a:lnTo>
                    <a:lnTo>
                      <a:pt x="214" y="93"/>
                    </a:lnTo>
                    <a:lnTo>
                      <a:pt x="222" y="94"/>
                    </a:lnTo>
                    <a:lnTo>
                      <a:pt x="231" y="97"/>
                    </a:lnTo>
                    <a:lnTo>
                      <a:pt x="298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2286">
                <a:extLst>
                  <a:ext uri="{FF2B5EF4-FFF2-40B4-BE49-F238E27FC236}">
                    <a16:creationId xmlns:a16="http://schemas.microsoft.com/office/drawing/2014/main" id="{AB1FF1D2-CAF6-478E-8384-FD3C3724A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7913" y="3260725"/>
                <a:ext cx="47625" cy="49213"/>
              </a:xfrm>
              <a:custGeom>
                <a:avLst/>
                <a:gdLst>
                  <a:gd name="T0" fmla="*/ 80 w 150"/>
                  <a:gd name="T1" fmla="*/ 0 h 151"/>
                  <a:gd name="T2" fmla="*/ 68 w 150"/>
                  <a:gd name="T3" fmla="*/ 0 h 151"/>
                  <a:gd name="T4" fmla="*/ 52 w 150"/>
                  <a:gd name="T5" fmla="*/ 4 h 151"/>
                  <a:gd name="T6" fmla="*/ 39 w 150"/>
                  <a:gd name="T7" fmla="*/ 9 h 151"/>
                  <a:gd name="T8" fmla="*/ 28 w 150"/>
                  <a:gd name="T9" fmla="*/ 17 h 151"/>
                  <a:gd name="T10" fmla="*/ 17 w 150"/>
                  <a:gd name="T11" fmla="*/ 27 h 151"/>
                  <a:gd name="T12" fmla="*/ 9 w 150"/>
                  <a:gd name="T13" fmla="*/ 39 h 151"/>
                  <a:gd name="T14" fmla="*/ 3 w 150"/>
                  <a:gd name="T15" fmla="*/ 53 h 151"/>
                  <a:gd name="T16" fmla="*/ 1 w 150"/>
                  <a:gd name="T17" fmla="*/ 68 h 151"/>
                  <a:gd name="T18" fmla="*/ 1 w 150"/>
                  <a:gd name="T19" fmla="*/ 83 h 151"/>
                  <a:gd name="T20" fmla="*/ 3 w 150"/>
                  <a:gd name="T21" fmla="*/ 98 h 151"/>
                  <a:gd name="T22" fmla="*/ 9 w 150"/>
                  <a:gd name="T23" fmla="*/ 111 h 151"/>
                  <a:gd name="T24" fmla="*/ 17 w 150"/>
                  <a:gd name="T25" fmla="*/ 124 h 151"/>
                  <a:gd name="T26" fmla="*/ 28 w 150"/>
                  <a:gd name="T27" fmla="*/ 133 h 151"/>
                  <a:gd name="T28" fmla="*/ 39 w 150"/>
                  <a:gd name="T29" fmla="*/ 142 h 151"/>
                  <a:gd name="T30" fmla="*/ 52 w 150"/>
                  <a:gd name="T31" fmla="*/ 147 h 151"/>
                  <a:gd name="T32" fmla="*/ 68 w 150"/>
                  <a:gd name="T33" fmla="*/ 151 h 151"/>
                  <a:gd name="T34" fmla="*/ 83 w 150"/>
                  <a:gd name="T35" fmla="*/ 151 h 151"/>
                  <a:gd name="T36" fmla="*/ 97 w 150"/>
                  <a:gd name="T37" fmla="*/ 147 h 151"/>
                  <a:gd name="T38" fmla="*/ 111 w 150"/>
                  <a:gd name="T39" fmla="*/ 142 h 151"/>
                  <a:gd name="T40" fmla="*/ 123 w 150"/>
                  <a:gd name="T41" fmla="*/ 133 h 151"/>
                  <a:gd name="T42" fmla="*/ 133 w 150"/>
                  <a:gd name="T43" fmla="*/ 124 h 151"/>
                  <a:gd name="T44" fmla="*/ 141 w 150"/>
                  <a:gd name="T45" fmla="*/ 111 h 151"/>
                  <a:gd name="T46" fmla="*/ 147 w 150"/>
                  <a:gd name="T47" fmla="*/ 98 h 151"/>
                  <a:gd name="T48" fmla="*/ 150 w 150"/>
                  <a:gd name="T49" fmla="*/ 83 h 151"/>
                  <a:gd name="T50" fmla="*/ 150 w 150"/>
                  <a:gd name="T51" fmla="*/ 70 h 151"/>
                  <a:gd name="T52" fmla="*/ 107 w 150"/>
                  <a:gd name="T53" fmla="*/ 108 h 151"/>
                  <a:gd name="T54" fmla="*/ 92 w 150"/>
                  <a:gd name="T55" fmla="*/ 118 h 151"/>
                  <a:gd name="T56" fmla="*/ 75 w 150"/>
                  <a:gd name="T57" fmla="*/ 120 h 151"/>
                  <a:gd name="T58" fmla="*/ 58 w 150"/>
                  <a:gd name="T59" fmla="*/ 118 h 151"/>
                  <a:gd name="T60" fmla="*/ 44 w 150"/>
                  <a:gd name="T61" fmla="*/ 108 h 151"/>
                  <a:gd name="T62" fmla="*/ 34 w 150"/>
                  <a:gd name="T63" fmla="*/ 93 h 151"/>
                  <a:gd name="T64" fmla="*/ 30 w 150"/>
                  <a:gd name="T65" fmla="*/ 75 h 151"/>
                  <a:gd name="T66" fmla="*/ 34 w 150"/>
                  <a:gd name="T67" fmla="*/ 58 h 151"/>
                  <a:gd name="T68" fmla="*/ 44 w 150"/>
                  <a:gd name="T69" fmla="*/ 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151">
                    <a:moveTo>
                      <a:pt x="85" y="2"/>
                    </a:moveTo>
                    <a:lnTo>
                      <a:pt x="80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6" y="6"/>
                    </a:lnTo>
                    <a:lnTo>
                      <a:pt x="39" y="9"/>
                    </a:lnTo>
                    <a:lnTo>
                      <a:pt x="33" y="13"/>
                    </a:lnTo>
                    <a:lnTo>
                      <a:pt x="28" y="17"/>
                    </a:lnTo>
                    <a:lnTo>
                      <a:pt x="22" y="22"/>
                    </a:lnTo>
                    <a:lnTo>
                      <a:pt x="17" y="27"/>
                    </a:lnTo>
                    <a:lnTo>
                      <a:pt x="13" y="33"/>
                    </a:lnTo>
                    <a:lnTo>
                      <a:pt x="9" y="39"/>
                    </a:lnTo>
                    <a:lnTo>
                      <a:pt x="6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1" y="68"/>
                    </a:lnTo>
                    <a:lnTo>
                      <a:pt x="0" y="75"/>
                    </a:lnTo>
                    <a:lnTo>
                      <a:pt x="1" y="83"/>
                    </a:lnTo>
                    <a:lnTo>
                      <a:pt x="1" y="91"/>
                    </a:lnTo>
                    <a:lnTo>
                      <a:pt x="3" y="98"/>
                    </a:lnTo>
                    <a:lnTo>
                      <a:pt x="6" y="104"/>
                    </a:lnTo>
                    <a:lnTo>
                      <a:pt x="9" y="111"/>
                    </a:lnTo>
                    <a:lnTo>
                      <a:pt x="13" y="118"/>
                    </a:lnTo>
                    <a:lnTo>
                      <a:pt x="17" y="124"/>
                    </a:lnTo>
                    <a:lnTo>
                      <a:pt x="22" y="129"/>
                    </a:lnTo>
                    <a:lnTo>
                      <a:pt x="28" y="133"/>
                    </a:lnTo>
                    <a:lnTo>
                      <a:pt x="33" y="137"/>
                    </a:lnTo>
                    <a:lnTo>
                      <a:pt x="39" y="142"/>
                    </a:lnTo>
                    <a:lnTo>
                      <a:pt x="46" y="144"/>
                    </a:lnTo>
                    <a:lnTo>
                      <a:pt x="52" y="147"/>
                    </a:lnTo>
                    <a:lnTo>
                      <a:pt x="60" y="149"/>
                    </a:lnTo>
                    <a:lnTo>
                      <a:pt x="68" y="151"/>
                    </a:lnTo>
                    <a:lnTo>
                      <a:pt x="75" y="151"/>
                    </a:lnTo>
                    <a:lnTo>
                      <a:pt x="83" y="151"/>
                    </a:lnTo>
                    <a:lnTo>
                      <a:pt x="90" y="149"/>
                    </a:lnTo>
                    <a:lnTo>
                      <a:pt x="97" y="147"/>
                    </a:lnTo>
                    <a:lnTo>
                      <a:pt x="105" y="144"/>
                    </a:lnTo>
                    <a:lnTo>
                      <a:pt x="111" y="142"/>
                    </a:lnTo>
                    <a:lnTo>
                      <a:pt x="117" y="137"/>
                    </a:lnTo>
                    <a:lnTo>
                      <a:pt x="123" y="133"/>
                    </a:lnTo>
                    <a:lnTo>
                      <a:pt x="128" y="129"/>
                    </a:lnTo>
                    <a:lnTo>
                      <a:pt x="133" y="124"/>
                    </a:lnTo>
                    <a:lnTo>
                      <a:pt x="138" y="118"/>
                    </a:lnTo>
                    <a:lnTo>
                      <a:pt x="141" y="111"/>
                    </a:lnTo>
                    <a:lnTo>
                      <a:pt x="145" y="104"/>
                    </a:lnTo>
                    <a:lnTo>
                      <a:pt x="147" y="98"/>
                    </a:lnTo>
                    <a:lnTo>
                      <a:pt x="149" y="91"/>
                    </a:lnTo>
                    <a:lnTo>
                      <a:pt x="150" y="83"/>
                    </a:lnTo>
                    <a:lnTo>
                      <a:pt x="150" y="75"/>
                    </a:lnTo>
                    <a:lnTo>
                      <a:pt x="150" y="70"/>
                    </a:lnTo>
                    <a:lnTo>
                      <a:pt x="150" y="65"/>
                    </a:lnTo>
                    <a:lnTo>
                      <a:pt x="107" y="108"/>
                    </a:lnTo>
                    <a:lnTo>
                      <a:pt x="100" y="113"/>
                    </a:lnTo>
                    <a:lnTo>
                      <a:pt x="92" y="118"/>
                    </a:lnTo>
                    <a:lnTo>
                      <a:pt x="84" y="120"/>
                    </a:lnTo>
                    <a:lnTo>
                      <a:pt x="75" y="120"/>
                    </a:lnTo>
                    <a:lnTo>
                      <a:pt x="67" y="120"/>
                    </a:lnTo>
                    <a:lnTo>
                      <a:pt x="58" y="118"/>
                    </a:lnTo>
                    <a:lnTo>
                      <a:pt x="50" y="113"/>
                    </a:lnTo>
                    <a:lnTo>
                      <a:pt x="44" y="108"/>
                    </a:lnTo>
                    <a:lnTo>
                      <a:pt x="38" y="100"/>
                    </a:lnTo>
                    <a:lnTo>
                      <a:pt x="34" y="93"/>
                    </a:lnTo>
                    <a:lnTo>
                      <a:pt x="31" y="85"/>
                    </a:lnTo>
                    <a:lnTo>
                      <a:pt x="30" y="75"/>
                    </a:lnTo>
                    <a:lnTo>
                      <a:pt x="31" y="66"/>
                    </a:lnTo>
                    <a:lnTo>
                      <a:pt x="34" y="58"/>
                    </a:lnTo>
                    <a:lnTo>
                      <a:pt x="38" y="50"/>
                    </a:lnTo>
                    <a:lnTo>
                      <a:pt x="44" y="43"/>
                    </a:lnTo>
                    <a:lnTo>
                      <a:pt x="8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287">
                <a:extLst>
                  <a:ext uri="{FF2B5EF4-FFF2-40B4-BE49-F238E27FC236}">
                    <a16:creationId xmlns:a16="http://schemas.microsoft.com/office/drawing/2014/main" id="{1850F81F-73C0-40EB-A80D-C73A2AE02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6963" y="3108325"/>
                <a:ext cx="180975" cy="182563"/>
              </a:xfrm>
              <a:custGeom>
                <a:avLst/>
                <a:gdLst>
                  <a:gd name="T0" fmla="*/ 566 w 571"/>
                  <a:gd name="T1" fmla="*/ 94 h 572"/>
                  <a:gd name="T2" fmla="*/ 560 w 571"/>
                  <a:gd name="T3" fmla="*/ 91 h 572"/>
                  <a:gd name="T4" fmla="*/ 509 w 571"/>
                  <a:gd name="T5" fmla="*/ 91 h 572"/>
                  <a:gd name="T6" fmla="*/ 482 w 571"/>
                  <a:gd name="T7" fmla="*/ 62 h 572"/>
                  <a:gd name="T8" fmla="*/ 481 w 571"/>
                  <a:gd name="T9" fmla="*/ 11 h 572"/>
                  <a:gd name="T10" fmla="*/ 478 w 571"/>
                  <a:gd name="T11" fmla="*/ 5 h 572"/>
                  <a:gd name="T12" fmla="*/ 472 w 571"/>
                  <a:gd name="T13" fmla="*/ 1 h 572"/>
                  <a:gd name="T14" fmla="*/ 465 w 571"/>
                  <a:gd name="T15" fmla="*/ 0 h 572"/>
                  <a:gd name="T16" fmla="*/ 455 w 571"/>
                  <a:gd name="T17" fmla="*/ 3 h 572"/>
                  <a:gd name="T18" fmla="*/ 417 w 571"/>
                  <a:gd name="T19" fmla="*/ 17 h 572"/>
                  <a:gd name="T20" fmla="*/ 392 w 571"/>
                  <a:gd name="T21" fmla="*/ 29 h 572"/>
                  <a:gd name="T22" fmla="*/ 390 w 571"/>
                  <a:gd name="T23" fmla="*/ 171 h 572"/>
                  <a:gd name="T24" fmla="*/ 382 w 571"/>
                  <a:gd name="T25" fmla="*/ 180 h 572"/>
                  <a:gd name="T26" fmla="*/ 371 w 571"/>
                  <a:gd name="T27" fmla="*/ 180 h 572"/>
                  <a:gd name="T28" fmla="*/ 362 w 571"/>
                  <a:gd name="T29" fmla="*/ 171 h 572"/>
                  <a:gd name="T30" fmla="*/ 361 w 571"/>
                  <a:gd name="T31" fmla="*/ 45 h 572"/>
                  <a:gd name="T32" fmla="*/ 324 w 571"/>
                  <a:gd name="T33" fmla="*/ 70 h 572"/>
                  <a:gd name="T34" fmla="*/ 290 w 571"/>
                  <a:gd name="T35" fmla="*/ 97 h 572"/>
                  <a:gd name="T36" fmla="*/ 263 w 571"/>
                  <a:gd name="T37" fmla="*/ 130 h 572"/>
                  <a:gd name="T38" fmla="*/ 254 w 571"/>
                  <a:gd name="T39" fmla="*/ 147 h 572"/>
                  <a:gd name="T40" fmla="*/ 247 w 571"/>
                  <a:gd name="T41" fmla="*/ 165 h 572"/>
                  <a:gd name="T42" fmla="*/ 245 w 571"/>
                  <a:gd name="T43" fmla="*/ 186 h 572"/>
                  <a:gd name="T44" fmla="*/ 246 w 571"/>
                  <a:gd name="T45" fmla="*/ 205 h 572"/>
                  <a:gd name="T46" fmla="*/ 252 w 571"/>
                  <a:gd name="T47" fmla="*/ 226 h 572"/>
                  <a:gd name="T48" fmla="*/ 262 w 571"/>
                  <a:gd name="T49" fmla="*/ 246 h 572"/>
                  <a:gd name="T50" fmla="*/ 280 w 571"/>
                  <a:gd name="T51" fmla="*/ 270 h 572"/>
                  <a:gd name="T52" fmla="*/ 249 w 571"/>
                  <a:gd name="T53" fmla="*/ 302 h 572"/>
                  <a:gd name="T54" fmla="*/ 142 w 571"/>
                  <a:gd name="T55" fmla="*/ 408 h 572"/>
                  <a:gd name="T56" fmla="*/ 57 w 571"/>
                  <a:gd name="T57" fmla="*/ 494 h 572"/>
                  <a:gd name="T58" fmla="*/ 4 w 571"/>
                  <a:gd name="T59" fmla="*/ 546 h 572"/>
                  <a:gd name="T60" fmla="*/ 1 w 571"/>
                  <a:gd name="T61" fmla="*/ 551 h 572"/>
                  <a:gd name="T62" fmla="*/ 0 w 571"/>
                  <a:gd name="T63" fmla="*/ 556 h 572"/>
                  <a:gd name="T64" fmla="*/ 1 w 571"/>
                  <a:gd name="T65" fmla="*/ 562 h 572"/>
                  <a:gd name="T66" fmla="*/ 4 w 571"/>
                  <a:gd name="T67" fmla="*/ 567 h 572"/>
                  <a:gd name="T68" fmla="*/ 4 w 571"/>
                  <a:gd name="T69" fmla="*/ 567 h 572"/>
                  <a:gd name="T70" fmla="*/ 15 w 571"/>
                  <a:gd name="T71" fmla="*/ 572 h 572"/>
                  <a:gd name="T72" fmla="*/ 25 w 571"/>
                  <a:gd name="T73" fmla="*/ 567 h 572"/>
                  <a:gd name="T74" fmla="*/ 26 w 571"/>
                  <a:gd name="T75" fmla="*/ 567 h 572"/>
                  <a:gd name="T76" fmla="*/ 78 w 571"/>
                  <a:gd name="T77" fmla="*/ 514 h 572"/>
                  <a:gd name="T78" fmla="*/ 163 w 571"/>
                  <a:gd name="T79" fmla="*/ 429 h 572"/>
                  <a:gd name="T80" fmla="*/ 271 w 571"/>
                  <a:gd name="T81" fmla="*/ 323 h 572"/>
                  <a:gd name="T82" fmla="*/ 313 w 571"/>
                  <a:gd name="T83" fmla="*/ 302 h 572"/>
                  <a:gd name="T84" fmla="*/ 340 w 571"/>
                  <a:gd name="T85" fmla="*/ 316 h 572"/>
                  <a:gd name="T86" fmla="*/ 368 w 571"/>
                  <a:gd name="T87" fmla="*/ 325 h 572"/>
                  <a:gd name="T88" fmla="*/ 394 w 571"/>
                  <a:gd name="T89" fmla="*/ 326 h 572"/>
                  <a:gd name="T90" fmla="*/ 415 w 571"/>
                  <a:gd name="T91" fmla="*/ 321 h 572"/>
                  <a:gd name="T92" fmla="*/ 434 w 571"/>
                  <a:gd name="T93" fmla="*/ 313 h 572"/>
                  <a:gd name="T94" fmla="*/ 451 w 571"/>
                  <a:gd name="T95" fmla="*/ 301 h 572"/>
                  <a:gd name="T96" fmla="*/ 477 w 571"/>
                  <a:gd name="T97" fmla="*/ 279 h 572"/>
                  <a:gd name="T98" fmla="*/ 506 w 571"/>
                  <a:gd name="T99" fmla="*/ 241 h 572"/>
                  <a:gd name="T100" fmla="*/ 531 w 571"/>
                  <a:gd name="T101" fmla="*/ 202 h 572"/>
                  <a:gd name="T102" fmla="*/ 549 w 571"/>
                  <a:gd name="T103" fmla="*/ 164 h 572"/>
                  <a:gd name="T104" fmla="*/ 566 w 571"/>
                  <a:gd name="T105" fmla="*/ 121 h 572"/>
                  <a:gd name="T106" fmla="*/ 571 w 571"/>
                  <a:gd name="T107" fmla="*/ 106 h 572"/>
                  <a:gd name="T108" fmla="*/ 571 w 571"/>
                  <a:gd name="T109" fmla="*/ 99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1" h="572">
                    <a:moveTo>
                      <a:pt x="569" y="97"/>
                    </a:moveTo>
                    <a:lnTo>
                      <a:pt x="566" y="94"/>
                    </a:lnTo>
                    <a:lnTo>
                      <a:pt x="564" y="92"/>
                    </a:lnTo>
                    <a:lnTo>
                      <a:pt x="560" y="91"/>
                    </a:lnTo>
                    <a:lnTo>
                      <a:pt x="556" y="91"/>
                    </a:lnTo>
                    <a:lnTo>
                      <a:pt x="509" y="91"/>
                    </a:lnTo>
                    <a:lnTo>
                      <a:pt x="482" y="91"/>
                    </a:lnTo>
                    <a:lnTo>
                      <a:pt x="482" y="62"/>
                    </a:lnTo>
                    <a:lnTo>
                      <a:pt x="482" y="15"/>
                    </a:lnTo>
                    <a:lnTo>
                      <a:pt x="481" y="11"/>
                    </a:lnTo>
                    <a:lnTo>
                      <a:pt x="480" y="8"/>
                    </a:lnTo>
                    <a:lnTo>
                      <a:pt x="478" y="5"/>
                    </a:lnTo>
                    <a:lnTo>
                      <a:pt x="476" y="3"/>
                    </a:lnTo>
                    <a:lnTo>
                      <a:pt x="472" y="1"/>
                    </a:lnTo>
                    <a:lnTo>
                      <a:pt x="469" y="0"/>
                    </a:lnTo>
                    <a:lnTo>
                      <a:pt x="465" y="0"/>
                    </a:lnTo>
                    <a:lnTo>
                      <a:pt x="461" y="0"/>
                    </a:lnTo>
                    <a:lnTo>
                      <a:pt x="455" y="3"/>
                    </a:lnTo>
                    <a:lnTo>
                      <a:pt x="439" y="9"/>
                    </a:lnTo>
                    <a:lnTo>
                      <a:pt x="417" y="17"/>
                    </a:lnTo>
                    <a:lnTo>
                      <a:pt x="392" y="29"/>
                    </a:lnTo>
                    <a:lnTo>
                      <a:pt x="392" y="29"/>
                    </a:lnTo>
                    <a:lnTo>
                      <a:pt x="392" y="165"/>
                    </a:lnTo>
                    <a:lnTo>
                      <a:pt x="390" y="171"/>
                    </a:lnTo>
                    <a:lnTo>
                      <a:pt x="387" y="176"/>
                    </a:lnTo>
                    <a:lnTo>
                      <a:pt x="382" y="180"/>
                    </a:lnTo>
                    <a:lnTo>
                      <a:pt x="376" y="181"/>
                    </a:lnTo>
                    <a:lnTo>
                      <a:pt x="371" y="180"/>
                    </a:lnTo>
                    <a:lnTo>
                      <a:pt x="366" y="176"/>
                    </a:lnTo>
                    <a:lnTo>
                      <a:pt x="362" y="171"/>
                    </a:lnTo>
                    <a:lnTo>
                      <a:pt x="361" y="165"/>
                    </a:lnTo>
                    <a:lnTo>
                      <a:pt x="361" y="45"/>
                    </a:lnTo>
                    <a:lnTo>
                      <a:pt x="343" y="56"/>
                    </a:lnTo>
                    <a:lnTo>
                      <a:pt x="324" y="70"/>
                    </a:lnTo>
                    <a:lnTo>
                      <a:pt x="306" y="83"/>
                    </a:lnTo>
                    <a:lnTo>
                      <a:pt x="290" y="97"/>
                    </a:lnTo>
                    <a:lnTo>
                      <a:pt x="276" y="113"/>
                    </a:lnTo>
                    <a:lnTo>
                      <a:pt x="263" y="130"/>
                    </a:lnTo>
                    <a:lnTo>
                      <a:pt x="258" y="138"/>
                    </a:lnTo>
                    <a:lnTo>
                      <a:pt x="254" y="147"/>
                    </a:lnTo>
                    <a:lnTo>
                      <a:pt x="250" y="156"/>
                    </a:lnTo>
                    <a:lnTo>
                      <a:pt x="247" y="165"/>
                    </a:lnTo>
                    <a:lnTo>
                      <a:pt x="246" y="176"/>
                    </a:lnTo>
                    <a:lnTo>
                      <a:pt x="245" y="186"/>
                    </a:lnTo>
                    <a:lnTo>
                      <a:pt x="245" y="196"/>
                    </a:lnTo>
                    <a:lnTo>
                      <a:pt x="246" y="205"/>
                    </a:lnTo>
                    <a:lnTo>
                      <a:pt x="249" y="216"/>
                    </a:lnTo>
                    <a:lnTo>
                      <a:pt x="252" y="226"/>
                    </a:lnTo>
                    <a:lnTo>
                      <a:pt x="257" y="236"/>
                    </a:lnTo>
                    <a:lnTo>
                      <a:pt x="262" y="246"/>
                    </a:lnTo>
                    <a:lnTo>
                      <a:pt x="271" y="258"/>
                    </a:lnTo>
                    <a:lnTo>
                      <a:pt x="280" y="270"/>
                    </a:lnTo>
                    <a:lnTo>
                      <a:pt x="280" y="270"/>
                    </a:lnTo>
                    <a:lnTo>
                      <a:pt x="249" y="302"/>
                    </a:lnTo>
                    <a:lnTo>
                      <a:pt x="163" y="386"/>
                    </a:lnTo>
                    <a:lnTo>
                      <a:pt x="142" y="408"/>
                    </a:lnTo>
                    <a:lnTo>
                      <a:pt x="78" y="472"/>
                    </a:lnTo>
                    <a:lnTo>
                      <a:pt x="57" y="494"/>
                    </a:lnTo>
                    <a:lnTo>
                      <a:pt x="23" y="528"/>
                    </a:lnTo>
                    <a:lnTo>
                      <a:pt x="4" y="546"/>
                    </a:lnTo>
                    <a:lnTo>
                      <a:pt x="2" y="549"/>
                    </a:lnTo>
                    <a:lnTo>
                      <a:pt x="1" y="551"/>
                    </a:lnTo>
                    <a:lnTo>
                      <a:pt x="1" y="553"/>
                    </a:lnTo>
                    <a:lnTo>
                      <a:pt x="0" y="556"/>
                    </a:lnTo>
                    <a:lnTo>
                      <a:pt x="1" y="560"/>
                    </a:lnTo>
                    <a:lnTo>
                      <a:pt x="1" y="562"/>
                    </a:lnTo>
                    <a:lnTo>
                      <a:pt x="2" y="564"/>
                    </a:lnTo>
                    <a:lnTo>
                      <a:pt x="4" y="567"/>
                    </a:lnTo>
                    <a:lnTo>
                      <a:pt x="4" y="567"/>
                    </a:lnTo>
                    <a:lnTo>
                      <a:pt x="4" y="567"/>
                    </a:lnTo>
                    <a:lnTo>
                      <a:pt x="9" y="571"/>
                    </a:lnTo>
                    <a:lnTo>
                      <a:pt x="15" y="572"/>
                    </a:lnTo>
                    <a:lnTo>
                      <a:pt x="20" y="571"/>
                    </a:lnTo>
                    <a:lnTo>
                      <a:pt x="25" y="567"/>
                    </a:lnTo>
                    <a:lnTo>
                      <a:pt x="25" y="567"/>
                    </a:lnTo>
                    <a:lnTo>
                      <a:pt x="26" y="567"/>
                    </a:lnTo>
                    <a:lnTo>
                      <a:pt x="43" y="549"/>
                    </a:lnTo>
                    <a:lnTo>
                      <a:pt x="78" y="514"/>
                    </a:lnTo>
                    <a:lnTo>
                      <a:pt x="100" y="494"/>
                    </a:lnTo>
                    <a:lnTo>
                      <a:pt x="163" y="429"/>
                    </a:lnTo>
                    <a:lnTo>
                      <a:pt x="185" y="408"/>
                    </a:lnTo>
                    <a:lnTo>
                      <a:pt x="271" y="323"/>
                    </a:lnTo>
                    <a:lnTo>
                      <a:pt x="301" y="291"/>
                    </a:lnTo>
                    <a:lnTo>
                      <a:pt x="313" y="302"/>
                    </a:lnTo>
                    <a:lnTo>
                      <a:pt x="326" y="309"/>
                    </a:lnTo>
                    <a:lnTo>
                      <a:pt x="340" y="316"/>
                    </a:lnTo>
                    <a:lnTo>
                      <a:pt x="354" y="323"/>
                    </a:lnTo>
                    <a:lnTo>
                      <a:pt x="368" y="325"/>
                    </a:lnTo>
                    <a:lnTo>
                      <a:pt x="383" y="326"/>
                    </a:lnTo>
                    <a:lnTo>
                      <a:pt x="394" y="326"/>
                    </a:lnTo>
                    <a:lnTo>
                      <a:pt x="404" y="324"/>
                    </a:lnTo>
                    <a:lnTo>
                      <a:pt x="415" y="321"/>
                    </a:lnTo>
                    <a:lnTo>
                      <a:pt x="425" y="318"/>
                    </a:lnTo>
                    <a:lnTo>
                      <a:pt x="434" y="313"/>
                    </a:lnTo>
                    <a:lnTo>
                      <a:pt x="443" y="308"/>
                    </a:lnTo>
                    <a:lnTo>
                      <a:pt x="451" y="301"/>
                    </a:lnTo>
                    <a:lnTo>
                      <a:pt x="461" y="294"/>
                    </a:lnTo>
                    <a:lnTo>
                      <a:pt x="477" y="279"/>
                    </a:lnTo>
                    <a:lnTo>
                      <a:pt x="493" y="260"/>
                    </a:lnTo>
                    <a:lnTo>
                      <a:pt x="506" y="241"/>
                    </a:lnTo>
                    <a:lnTo>
                      <a:pt x="519" y="221"/>
                    </a:lnTo>
                    <a:lnTo>
                      <a:pt x="531" y="202"/>
                    </a:lnTo>
                    <a:lnTo>
                      <a:pt x="541" y="182"/>
                    </a:lnTo>
                    <a:lnTo>
                      <a:pt x="549" y="164"/>
                    </a:lnTo>
                    <a:lnTo>
                      <a:pt x="556" y="148"/>
                    </a:lnTo>
                    <a:lnTo>
                      <a:pt x="566" y="121"/>
                    </a:lnTo>
                    <a:lnTo>
                      <a:pt x="571" y="110"/>
                    </a:lnTo>
                    <a:lnTo>
                      <a:pt x="571" y="106"/>
                    </a:lnTo>
                    <a:lnTo>
                      <a:pt x="571" y="103"/>
                    </a:lnTo>
                    <a:lnTo>
                      <a:pt x="571" y="99"/>
                    </a:lnTo>
                    <a:lnTo>
                      <a:pt x="569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1D1E81-A77D-4E63-9A2D-537508017D74}"/>
              </a:ext>
            </a:extLst>
          </p:cNvPr>
          <p:cNvGrpSpPr/>
          <p:nvPr/>
        </p:nvGrpSpPr>
        <p:grpSpPr>
          <a:xfrm>
            <a:off x="12521724" y="2637756"/>
            <a:ext cx="2535915" cy="2546044"/>
            <a:chOff x="16163681" y="2782224"/>
            <a:chExt cx="2535915" cy="254604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DBAE80-4EC5-47DB-826D-888569A0AC83}"/>
                </a:ext>
              </a:extLst>
            </p:cNvPr>
            <p:cNvSpPr/>
            <p:nvPr/>
          </p:nvSpPr>
          <p:spPr>
            <a:xfrm>
              <a:off x="16163681" y="2782224"/>
              <a:ext cx="2535915" cy="2546044"/>
            </a:xfrm>
            <a:prstGeom prst="ellipse">
              <a:avLst/>
            </a:prstGeom>
            <a:solidFill>
              <a:srgbClr val="00A8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9C9B9F-9597-4F5C-AD77-32A64BF49C6D}"/>
                </a:ext>
              </a:extLst>
            </p:cNvPr>
            <p:cNvGrpSpPr/>
            <p:nvPr/>
          </p:nvGrpSpPr>
          <p:grpSpPr>
            <a:xfrm>
              <a:off x="16903489" y="3535910"/>
              <a:ext cx="1084782" cy="1167425"/>
              <a:chOff x="6445250" y="2535238"/>
              <a:chExt cx="280988" cy="280988"/>
            </a:xfrm>
            <a:solidFill>
              <a:schemeClr val="bg1"/>
            </a:solidFill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grpSpPr>
          <p:sp>
            <p:nvSpPr>
              <p:cNvPr id="35" name="Freeform 2270">
                <a:extLst>
                  <a:ext uri="{FF2B5EF4-FFF2-40B4-BE49-F238E27FC236}">
                    <a16:creationId xmlns:a16="http://schemas.microsoft.com/office/drawing/2014/main" id="{94D0A66F-7774-452F-8D6D-A7F57BE23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8913" y="2630488"/>
                <a:ext cx="93663" cy="173038"/>
              </a:xfrm>
              <a:custGeom>
                <a:avLst/>
                <a:gdLst>
                  <a:gd name="T0" fmla="*/ 0 w 292"/>
                  <a:gd name="T1" fmla="*/ 0 h 543"/>
                  <a:gd name="T2" fmla="*/ 147 w 292"/>
                  <a:gd name="T3" fmla="*/ 543 h 543"/>
                  <a:gd name="T4" fmla="*/ 292 w 292"/>
                  <a:gd name="T5" fmla="*/ 0 h 543"/>
                  <a:gd name="T6" fmla="*/ 0 w 292"/>
                  <a:gd name="T7" fmla="*/ 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" h="543">
                    <a:moveTo>
                      <a:pt x="0" y="0"/>
                    </a:moveTo>
                    <a:lnTo>
                      <a:pt x="147" y="543"/>
                    </a:lnTo>
                    <a:lnTo>
                      <a:pt x="29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2271">
                <a:extLst>
                  <a:ext uri="{FF2B5EF4-FFF2-40B4-BE49-F238E27FC236}">
                    <a16:creationId xmlns:a16="http://schemas.microsoft.com/office/drawing/2014/main" id="{209F1E19-9213-4FE8-B362-3EB69A0A6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2088" y="2544763"/>
                <a:ext cx="87313" cy="76200"/>
              </a:xfrm>
              <a:custGeom>
                <a:avLst/>
                <a:gdLst>
                  <a:gd name="T0" fmla="*/ 278 w 278"/>
                  <a:gd name="T1" fmla="*/ 242 h 242"/>
                  <a:gd name="T2" fmla="*/ 139 w 278"/>
                  <a:gd name="T3" fmla="*/ 0 h 242"/>
                  <a:gd name="T4" fmla="*/ 0 w 278"/>
                  <a:gd name="T5" fmla="*/ 242 h 242"/>
                  <a:gd name="T6" fmla="*/ 278 w 278"/>
                  <a:gd name="T7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8" h="242">
                    <a:moveTo>
                      <a:pt x="278" y="242"/>
                    </a:moveTo>
                    <a:lnTo>
                      <a:pt x="139" y="0"/>
                    </a:lnTo>
                    <a:lnTo>
                      <a:pt x="0" y="242"/>
                    </a:lnTo>
                    <a:lnTo>
                      <a:pt x="278" y="2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2272">
                <a:extLst>
                  <a:ext uri="{FF2B5EF4-FFF2-40B4-BE49-F238E27FC236}">
                    <a16:creationId xmlns:a16="http://schemas.microsoft.com/office/drawing/2014/main" id="{537272F4-5224-453F-838B-ABD92E45A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2535238"/>
                <a:ext cx="69850" cy="79375"/>
              </a:xfrm>
              <a:custGeom>
                <a:avLst/>
                <a:gdLst>
                  <a:gd name="T0" fmla="*/ 219 w 219"/>
                  <a:gd name="T1" fmla="*/ 0 h 248"/>
                  <a:gd name="T2" fmla="*/ 0 w 219"/>
                  <a:gd name="T3" fmla="*/ 0 h 248"/>
                  <a:gd name="T4" fmla="*/ 144 w 219"/>
                  <a:gd name="T5" fmla="*/ 248 h 248"/>
                  <a:gd name="T6" fmla="*/ 219 w 219"/>
                  <a:gd name="T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9" h="248">
                    <a:moveTo>
                      <a:pt x="219" y="0"/>
                    </a:moveTo>
                    <a:lnTo>
                      <a:pt x="0" y="0"/>
                    </a:lnTo>
                    <a:lnTo>
                      <a:pt x="144" y="248"/>
                    </a:lnTo>
                    <a:lnTo>
                      <a:pt x="2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2273">
                <a:extLst>
                  <a:ext uri="{FF2B5EF4-FFF2-40B4-BE49-F238E27FC236}">
                    <a16:creationId xmlns:a16="http://schemas.microsoft.com/office/drawing/2014/main" id="{A8F63C10-B70B-4AE8-A301-C2E177FF5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5275" y="2541588"/>
                <a:ext cx="80963" cy="79375"/>
              </a:xfrm>
              <a:custGeom>
                <a:avLst/>
                <a:gdLst>
                  <a:gd name="T0" fmla="*/ 257 w 257"/>
                  <a:gd name="T1" fmla="*/ 253 h 253"/>
                  <a:gd name="T2" fmla="*/ 75 w 257"/>
                  <a:gd name="T3" fmla="*/ 0 h 253"/>
                  <a:gd name="T4" fmla="*/ 0 w 257"/>
                  <a:gd name="T5" fmla="*/ 253 h 253"/>
                  <a:gd name="T6" fmla="*/ 257 w 257"/>
                  <a:gd name="T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253">
                    <a:moveTo>
                      <a:pt x="257" y="253"/>
                    </a:moveTo>
                    <a:lnTo>
                      <a:pt x="75" y="0"/>
                    </a:lnTo>
                    <a:lnTo>
                      <a:pt x="0" y="253"/>
                    </a:lnTo>
                    <a:lnTo>
                      <a:pt x="257" y="2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2274">
                <a:extLst>
                  <a:ext uri="{FF2B5EF4-FFF2-40B4-BE49-F238E27FC236}">
                    <a16:creationId xmlns:a16="http://schemas.microsoft.com/office/drawing/2014/main" id="{D3518637-B8B1-44AC-8B54-BB7711C6C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338" y="2535238"/>
                <a:ext cx="69850" cy="79375"/>
              </a:xfrm>
              <a:custGeom>
                <a:avLst/>
                <a:gdLst>
                  <a:gd name="T0" fmla="*/ 219 w 219"/>
                  <a:gd name="T1" fmla="*/ 0 h 248"/>
                  <a:gd name="T2" fmla="*/ 0 w 219"/>
                  <a:gd name="T3" fmla="*/ 0 h 248"/>
                  <a:gd name="T4" fmla="*/ 75 w 219"/>
                  <a:gd name="T5" fmla="*/ 248 h 248"/>
                  <a:gd name="T6" fmla="*/ 219 w 219"/>
                  <a:gd name="T7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9" h="248">
                    <a:moveTo>
                      <a:pt x="219" y="0"/>
                    </a:moveTo>
                    <a:lnTo>
                      <a:pt x="0" y="0"/>
                    </a:lnTo>
                    <a:lnTo>
                      <a:pt x="75" y="248"/>
                    </a:lnTo>
                    <a:lnTo>
                      <a:pt x="2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2275">
                <a:extLst>
                  <a:ext uri="{FF2B5EF4-FFF2-40B4-BE49-F238E27FC236}">
                    <a16:creationId xmlns:a16="http://schemas.microsoft.com/office/drawing/2014/main" id="{0B620353-C681-47E7-87E3-75DCDA1D9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250" y="2541588"/>
                <a:ext cx="80963" cy="79375"/>
              </a:xfrm>
              <a:custGeom>
                <a:avLst/>
                <a:gdLst>
                  <a:gd name="T0" fmla="*/ 182 w 257"/>
                  <a:gd name="T1" fmla="*/ 0 h 253"/>
                  <a:gd name="T2" fmla="*/ 0 w 257"/>
                  <a:gd name="T3" fmla="*/ 253 h 253"/>
                  <a:gd name="T4" fmla="*/ 257 w 257"/>
                  <a:gd name="T5" fmla="*/ 253 h 253"/>
                  <a:gd name="T6" fmla="*/ 182 w 257"/>
                  <a:gd name="T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7" h="253">
                    <a:moveTo>
                      <a:pt x="182" y="0"/>
                    </a:moveTo>
                    <a:lnTo>
                      <a:pt x="0" y="253"/>
                    </a:lnTo>
                    <a:lnTo>
                      <a:pt x="257" y="253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2276">
                <a:extLst>
                  <a:ext uri="{FF2B5EF4-FFF2-40B4-BE49-F238E27FC236}">
                    <a16:creationId xmlns:a16="http://schemas.microsoft.com/office/drawing/2014/main" id="{E8138437-2255-45D2-9595-921688531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5250" y="2630488"/>
                <a:ext cx="133350" cy="185738"/>
              </a:xfrm>
              <a:custGeom>
                <a:avLst/>
                <a:gdLst>
                  <a:gd name="T0" fmla="*/ 0 w 422"/>
                  <a:gd name="T1" fmla="*/ 0 h 585"/>
                  <a:gd name="T2" fmla="*/ 422 w 422"/>
                  <a:gd name="T3" fmla="*/ 585 h 585"/>
                  <a:gd name="T4" fmla="*/ 266 w 422"/>
                  <a:gd name="T5" fmla="*/ 0 h 585"/>
                  <a:gd name="T6" fmla="*/ 0 w 422"/>
                  <a:gd name="T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2" h="585">
                    <a:moveTo>
                      <a:pt x="0" y="0"/>
                    </a:moveTo>
                    <a:lnTo>
                      <a:pt x="422" y="585"/>
                    </a:lnTo>
                    <a:lnTo>
                      <a:pt x="26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2277">
                <a:extLst>
                  <a:ext uri="{FF2B5EF4-FFF2-40B4-BE49-F238E27FC236}">
                    <a16:creationId xmlns:a16="http://schemas.microsoft.com/office/drawing/2014/main" id="{5A884119-1E91-4C93-A4E5-7739C610F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2630488"/>
                <a:ext cx="134938" cy="185738"/>
              </a:xfrm>
              <a:custGeom>
                <a:avLst/>
                <a:gdLst>
                  <a:gd name="T0" fmla="*/ 0 w 424"/>
                  <a:gd name="T1" fmla="*/ 585 h 585"/>
                  <a:gd name="T2" fmla="*/ 424 w 424"/>
                  <a:gd name="T3" fmla="*/ 0 h 585"/>
                  <a:gd name="T4" fmla="*/ 158 w 424"/>
                  <a:gd name="T5" fmla="*/ 0 h 585"/>
                  <a:gd name="T6" fmla="*/ 0 w 424"/>
                  <a:gd name="T7" fmla="*/ 58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4" h="585">
                    <a:moveTo>
                      <a:pt x="0" y="585"/>
                    </a:moveTo>
                    <a:lnTo>
                      <a:pt x="424" y="0"/>
                    </a:lnTo>
                    <a:lnTo>
                      <a:pt x="158" y="0"/>
                    </a:lnTo>
                    <a:lnTo>
                      <a:pt x="0" y="5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3" name="object 2"/>
          <p:cNvSpPr txBox="1"/>
          <p:nvPr/>
        </p:nvSpPr>
        <p:spPr>
          <a:xfrm>
            <a:off x="1433112" y="10551834"/>
            <a:ext cx="5516880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10" dirty="0">
                <a:solidFill>
                  <a:srgbClr val="00A8EB"/>
                </a:solidFill>
                <a:latin typeface="Century Gothic"/>
                <a:cs typeface="Century Gothic"/>
              </a:rPr>
              <a:t>People. </a:t>
            </a:r>
            <a:r>
              <a:rPr sz="1750" spc="-15" dirty="0">
                <a:solidFill>
                  <a:srgbClr val="00A8EB"/>
                </a:solidFill>
                <a:latin typeface="Century Gothic"/>
                <a:cs typeface="Century Gothic"/>
              </a:rPr>
              <a:t>Partnership. </a:t>
            </a:r>
            <a:r>
              <a:rPr sz="1750" dirty="0">
                <a:solidFill>
                  <a:srgbClr val="00A8EB"/>
                </a:solidFill>
                <a:latin typeface="Century Gothic"/>
                <a:cs typeface="Century Gothic"/>
              </a:rPr>
              <a:t>Performance.</a:t>
            </a:r>
            <a:r>
              <a:rPr sz="1750" spc="370" dirty="0">
                <a:solidFill>
                  <a:srgbClr val="00A8EB"/>
                </a:solidFill>
                <a:latin typeface="Century Gothic"/>
                <a:cs typeface="Century Gothic"/>
              </a:rPr>
              <a:t> </a:t>
            </a:r>
            <a:r>
              <a:rPr sz="1750" spc="-15" dirty="0">
                <a:solidFill>
                  <a:srgbClr val="82BB00"/>
                </a:solidFill>
                <a:latin typeface="Century Gothic"/>
                <a:cs typeface="Century Gothic"/>
              </a:rPr>
              <a:t>epiqglobal.com</a:t>
            </a:r>
            <a:endParaRPr sz="1750" dirty="0">
              <a:latin typeface="Century Gothic"/>
              <a:cs typeface="Century Gothic"/>
            </a:endParaRPr>
          </a:p>
        </p:txBody>
      </p:sp>
      <p:sp>
        <p:nvSpPr>
          <p:cNvPr id="44" name="object 15"/>
          <p:cNvSpPr/>
          <p:nvPr/>
        </p:nvSpPr>
        <p:spPr>
          <a:xfrm>
            <a:off x="15438801" y="2430495"/>
            <a:ext cx="0" cy="6634480"/>
          </a:xfrm>
          <a:custGeom>
            <a:avLst/>
            <a:gdLst/>
            <a:ahLst/>
            <a:cxnLst/>
            <a:rect l="l" t="t" r="r" b="b"/>
            <a:pathLst>
              <a:path h="6634480">
                <a:moveTo>
                  <a:pt x="0" y="0"/>
                </a:moveTo>
                <a:lnTo>
                  <a:pt x="0" y="6634352"/>
                </a:lnTo>
              </a:path>
            </a:pathLst>
          </a:custGeom>
          <a:ln w="20941">
            <a:solidFill>
              <a:srgbClr val="9395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val 6"/>
          <p:cNvSpPr/>
          <p:nvPr/>
        </p:nvSpPr>
        <p:spPr>
          <a:xfrm>
            <a:off x="5125556" y="2637263"/>
            <a:ext cx="2438152" cy="2547029"/>
          </a:xfrm>
          <a:prstGeom prst="ellipse">
            <a:avLst/>
          </a:prstGeom>
          <a:solidFill>
            <a:srgbClr val="F17C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bject 12"/>
          <p:cNvSpPr txBox="1"/>
          <p:nvPr/>
        </p:nvSpPr>
        <p:spPr>
          <a:xfrm>
            <a:off x="4827616" y="5935265"/>
            <a:ext cx="3081041" cy="28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390"/>
              </a:lnSpc>
            </a:pPr>
            <a:r>
              <a:rPr lang="en-US" sz="3800" spc="-125" dirty="0">
                <a:solidFill>
                  <a:srgbClr val="F17C21"/>
                </a:solidFill>
                <a:latin typeface="Century Gothic"/>
                <a:cs typeface="Century Gothic"/>
              </a:rPr>
              <a:t>national, global  leadership structure and epiq vision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654172" y="3096670"/>
            <a:ext cx="1378235" cy="1494689"/>
            <a:chOff x="1295127" y="2643071"/>
            <a:chExt cx="379068" cy="378853"/>
          </a:xfrm>
          <a:solidFill>
            <a:schemeClr val="bg1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48" name="Freeform 2131"/>
            <p:cNvSpPr>
              <a:spLocks/>
            </p:cNvSpPr>
            <p:nvPr/>
          </p:nvSpPr>
          <p:spPr bwMode="auto">
            <a:xfrm>
              <a:off x="1457837" y="2980090"/>
              <a:ext cx="55781" cy="13946"/>
            </a:xfrm>
            <a:custGeom>
              <a:avLst/>
              <a:gdLst>
                <a:gd name="T0" fmla="*/ 105 w 120"/>
                <a:gd name="T1" fmla="*/ 0 h 29"/>
                <a:gd name="T2" fmla="*/ 14 w 120"/>
                <a:gd name="T3" fmla="*/ 0 h 29"/>
                <a:gd name="T4" fmla="*/ 8 w 120"/>
                <a:gd name="T5" fmla="*/ 1 h 29"/>
                <a:gd name="T6" fmla="*/ 3 w 120"/>
                <a:gd name="T7" fmla="*/ 4 h 29"/>
                <a:gd name="T8" fmla="*/ 1 w 120"/>
                <a:gd name="T9" fmla="*/ 9 h 29"/>
                <a:gd name="T10" fmla="*/ 0 w 120"/>
                <a:gd name="T11" fmla="*/ 15 h 29"/>
                <a:gd name="T12" fmla="*/ 1 w 120"/>
                <a:gd name="T13" fmla="*/ 21 h 29"/>
                <a:gd name="T14" fmla="*/ 3 w 120"/>
                <a:gd name="T15" fmla="*/ 26 h 29"/>
                <a:gd name="T16" fmla="*/ 8 w 120"/>
                <a:gd name="T17" fmla="*/ 28 h 29"/>
                <a:gd name="T18" fmla="*/ 14 w 120"/>
                <a:gd name="T19" fmla="*/ 29 h 29"/>
                <a:gd name="T20" fmla="*/ 105 w 120"/>
                <a:gd name="T21" fmla="*/ 29 h 29"/>
                <a:gd name="T22" fmla="*/ 111 w 120"/>
                <a:gd name="T23" fmla="*/ 28 h 29"/>
                <a:gd name="T24" fmla="*/ 116 w 120"/>
                <a:gd name="T25" fmla="*/ 26 h 29"/>
                <a:gd name="T26" fmla="*/ 118 w 120"/>
                <a:gd name="T27" fmla="*/ 21 h 29"/>
                <a:gd name="T28" fmla="*/ 120 w 120"/>
                <a:gd name="T29" fmla="*/ 15 h 29"/>
                <a:gd name="T30" fmla="*/ 118 w 120"/>
                <a:gd name="T31" fmla="*/ 9 h 29"/>
                <a:gd name="T32" fmla="*/ 116 w 120"/>
                <a:gd name="T33" fmla="*/ 4 h 29"/>
                <a:gd name="T34" fmla="*/ 111 w 120"/>
                <a:gd name="T35" fmla="*/ 1 h 29"/>
                <a:gd name="T36" fmla="*/ 105 w 120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29">
                  <a:moveTo>
                    <a:pt x="105" y="0"/>
                  </a:move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3" y="26"/>
                  </a:lnTo>
                  <a:lnTo>
                    <a:pt x="8" y="28"/>
                  </a:lnTo>
                  <a:lnTo>
                    <a:pt x="14" y="29"/>
                  </a:lnTo>
                  <a:lnTo>
                    <a:pt x="105" y="29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1"/>
                  </a:lnTo>
                  <a:lnTo>
                    <a:pt x="120" y="15"/>
                  </a:lnTo>
                  <a:lnTo>
                    <a:pt x="118" y="9"/>
                  </a:lnTo>
                  <a:lnTo>
                    <a:pt x="116" y="4"/>
                  </a:lnTo>
                  <a:lnTo>
                    <a:pt x="111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49" name="Freeform 2132"/>
            <p:cNvSpPr>
              <a:spLocks/>
            </p:cNvSpPr>
            <p:nvPr/>
          </p:nvSpPr>
          <p:spPr bwMode="auto">
            <a:xfrm>
              <a:off x="1471783" y="3007978"/>
              <a:ext cx="27891" cy="13946"/>
            </a:xfrm>
            <a:custGeom>
              <a:avLst/>
              <a:gdLst>
                <a:gd name="T0" fmla="*/ 45 w 61"/>
                <a:gd name="T1" fmla="*/ 0 h 30"/>
                <a:gd name="T2" fmla="*/ 16 w 61"/>
                <a:gd name="T3" fmla="*/ 0 h 30"/>
                <a:gd name="T4" fmla="*/ 10 w 61"/>
                <a:gd name="T5" fmla="*/ 1 h 30"/>
                <a:gd name="T6" fmla="*/ 5 w 61"/>
                <a:gd name="T7" fmla="*/ 5 h 30"/>
                <a:gd name="T8" fmla="*/ 1 w 61"/>
                <a:gd name="T9" fmla="*/ 8 h 30"/>
                <a:gd name="T10" fmla="*/ 0 w 61"/>
                <a:gd name="T11" fmla="*/ 14 h 30"/>
                <a:gd name="T12" fmla="*/ 1 w 61"/>
                <a:gd name="T13" fmla="*/ 21 h 30"/>
                <a:gd name="T14" fmla="*/ 5 w 61"/>
                <a:gd name="T15" fmla="*/ 25 h 30"/>
                <a:gd name="T16" fmla="*/ 10 w 61"/>
                <a:gd name="T17" fmla="*/ 29 h 30"/>
                <a:gd name="T18" fmla="*/ 16 w 61"/>
                <a:gd name="T19" fmla="*/ 30 h 30"/>
                <a:gd name="T20" fmla="*/ 45 w 61"/>
                <a:gd name="T21" fmla="*/ 30 h 30"/>
                <a:gd name="T22" fmla="*/ 51 w 61"/>
                <a:gd name="T23" fmla="*/ 29 h 30"/>
                <a:gd name="T24" fmla="*/ 56 w 61"/>
                <a:gd name="T25" fmla="*/ 25 h 30"/>
                <a:gd name="T26" fmla="*/ 60 w 61"/>
                <a:gd name="T27" fmla="*/ 21 h 30"/>
                <a:gd name="T28" fmla="*/ 61 w 61"/>
                <a:gd name="T29" fmla="*/ 14 h 30"/>
                <a:gd name="T30" fmla="*/ 60 w 61"/>
                <a:gd name="T31" fmla="*/ 8 h 30"/>
                <a:gd name="T32" fmla="*/ 56 w 61"/>
                <a:gd name="T33" fmla="*/ 5 h 30"/>
                <a:gd name="T34" fmla="*/ 51 w 61"/>
                <a:gd name="T35" fmla="*/ 1 h 30"/>
                <a:gd name="T36" fmla="*/ 45 w 61"/>
                <a:gd name="T3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30">
                  <a:moveTo>
                    <a:pt x="45" y="0"/>
                  </a:move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8"/>
                  </a:lnTo>
                  <a:lnTo>
                    <a:pt x="0" y="14"/>
                  </a:lnTo>
                  <a:lnTo>
                    <a:pt x="1" y="21"/>
                  </a:lnTo>
                  <a:lnTo>
                    <a:pt x="5" y="25"/>
                  </a:lnTo>
                  <a:lnTo>
                    <a:pt x="10" y="29"/>
                  </a:lnTo>
                  <a:lnTo>
                    <a:pt x="16" y="30"/>
                  </a:lnTo>
                  <a:lnTo>
                    <a:pt x="45" y="30"/>
                  </a:lnTo>
                  <a:lnTo>
                    <a:pt x="51" y="29"/>
                  </a:lnTo>
                  <a:lnTo>
                    <a:pt x="56" y="25"/>
                  </a:lnTo>
                  <a:lnTo>
                    <a:pt x="60" y="21"/>
                  </a:lnTo>
                  <a:lnTo>
                    <a:pt x="61" y="14"/>
                  </a:lnTo>
                  <a:lnTo>
                    <a:pt x="60" y="8"/>
                  </a:lnTo>
                  <a:lnTo>
                    <a:pt x="56" y="5"/>
                  </a:lnTo>
                  <a:lnTo>
                    <a:pt x="51" y="1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50" name="Freeform 2133"/>
            <p:cNvSpPr>
              <a:spLocks/>
            </p:cNvSpPr>
            <p:nvPr/>
          </p:nvSpPr>
          <p:spPr bwMode="auto">
            <a:xfrm>
              <a:off x="1367192" y="2705826"/>
              <a:ext cx="237074" cy="260316"/>
            </a:xfrm>
            <a:custGeom>
              <a:avLst/>
              <a:gdLst>
                <a:gd name="T0" fmla="*/ 242 w 511"/>
                <a:gd name="T1" fmla="*/ 1 h 556"/>
                <a:gd name="T2" fmla="*/ 217 w 511"/>
                <a:gd name="T3" fmla="*/ 3 h 556"/>
                <a:gd name="T4" fmla="*/ 192 w 511"/>
                <a:gd name="T5" fmla="*/ 8 h 556"/>
                <a:gd name="T6" fmla="*/ 168 w 511"/>
                <a:gd name="T7" fmla="*/ 15 h 556"/>
                <a:gd name="T8" fmla="*/ 134 w 511"/>
                <a:gd name="T9" fmla="*/ 31 h 556"/>
                <a:gd name="T10" fmla="*/ 93 w 511"/>
                <a:gd name="T11" fmla="*/ 58 h 556"/>
                <a:gd name="T12" fmla="*/ 59 w 511"/>
                <a:gd name="T13" fmla="*/ 94 h 556"/>
                <a:gd name="T14" fmla="*/ 31 w 511"/>
                <a:gd name="T15" fmla="*/ 134 h 556"/>
                <a:gd name="T16" fmla="*/ 15 w 511"/>
                <a:gd name="T17" fmla="*/ 168 h 556"/>
                <a:gd name="T18" fmla="*/ 8 w 511"/>
                <a:gd name="T19" fmla="*/ 191 h 556"/>
                <a:gd name="T20" fmla="*/ 3 w 511"/>
                <a:gd name="T21" fmla="*/ 217 h 556"/>
                <a:gd name="T22" fmla="*/ 0 w 511"/>
                <a:gd name="T23" fmla="*/ 243 h 556"/>
                <a:gd name="T24" fmla="*/ 0 w 511"/>
                <a:gd name="T25" fmla="*/ 277 h 556"/>
                <a:gd name="T26" fmla="*/ 8 w 511"/>
                <a:gd name="T27" fmla="*/ 317 h 556"/>
                <a:gd name="T28" fmla="*/ 20 w 511"/>
                <a:gd name="T29" fmla="*/ 355 h 556"/>
                <a:gd name="T30" fmla="*/ 39 w 511"/>
                <a:gd name="T31" fmla="*/ 392 h 556"/>
                <a:gd name="T32" fmla="*/ 63 w 511"/>
                <a:gd name="T33" fmla="*/ 423 h 556"/>
                <a:gd name="T34" fmla="*/ 91 w 511"/>
                <a:gd name="T35" fmla="*/ 451 h 556"/>
                <a:gd name="T36" fmla="*/ 124 w 511"/>
                <a:gd name="T37" fmla="*/ 475 h 556"/>
                <a:gd name="T38" fmla="*/ 160 w 511"/>
                <a:gd name="T39" fmla="*/ 493 h 556"/>
                <a:gd name="T40" fmla="*/ 180 w 511"/>
                <a:gd name="T41" fmla="*/ 542 h 556"/>
                <a:gd name="T42" fmla="*/ 185 w 511"/>
                <a:gd name="T43" fmla="*/ 552 h 556"/>
                <a:gd name="T44" fmla="*/ 196 w 511"/>
                <a:gd name="T45" fmla="*/ 556 h 556"/>
                <a:gd name="T46" fmla="*/ 322 w 511"/>
                <a:gd name="T47" fmla="*/ 555 h 556"/>
                <a:gd name="T48" fmla="*/ 330 w 511"/>
                <a:gd name="T49" fmla="*/ 547 h 556"/>
                <a:gd name="T50" fmla="*/ 331 w 511"/>
                <a:gd name="T51" fmla="*/ 500 h 556"/>
                <a:gd name="T52" fmla="*/ 369 w 511"/>
                <a:gd name="T53" fmla="*/ 484 h 556"/>
                <a:gd name="T54" fmla="*/ 405 w 511"/>
                <a:gd name="T55" fmla="*/ 464 h 556"/>
                <a:gd name="T56" fmla="*/ 435 w 511"/>
                <a:gd name="T57" fmla="*/ 438 h 556"/>
                <a:gd name="T58" fmla="*/ 461 w 511"/>
                <a:gd name="T59" fmla="*/ 407 h 556"/>
                <a:gd name="T60" fmla="*/ 483 w 511"/>
                <a:gd name="T61" fmla="*/ 373 h 556"/>
                <a:gd name="T62" fmla="*/ 499 w 511"/>
                <a:gd name="T63" fmla="*/ 337 h 556"/>
                <a:gd name="T64" fmla="*/ 508 w 511"/>
                <a:gd name="T65" fmla="*/ 298 h 556"/>
                <a:gd name="T66" fmla="*/ 511 w 511"/>
                <a:gd name="T67" fmla="*/ 256 h 556"/>
                <a:gd name="T68" fmla="*/ 510 w 511"/>
                <a:gd name="T69" fmla="*/ 229 h 556"/>
                <a:gd name="T70" fmla="*/ 506 w 511"/>
                <a:gd name="T71" fmla="*/ 205 h 556"/>
                <a:gd name="T72" fmla="*/ 500 w 511"/>
                <a:gd name="T73" fmla="*/ 179 h 556"/>
                <a:gd name="T74" fmla="*/ 491 w 511"/>
                <a:gd name="T75" fmla="*/ 156 h 556"/>
                <a:gd name="T76" fmla="*/ 468 w 511"/>
                <a:gd name="T77" fmla="*/ 113 h 556"/>
                <a:gd name="T78" fmla="*/ 436 w 511"/>
                <a:gd name="T79" fmla="*/ 75 h 556"/>
                <a:gd name="T80" fmla="*/ 399 w 511"/>
                <a:gd name="T81" fmla="*/ 44 h 556"/>
                <a:gd name="T82" fmla="*/ 355 w 511"/>
                <a:gd name="T83" fmla="*/ 20 h 556"/>
                <a:gd name="T84" fmla="*/ 331 w 511"/>
                <a:gd name="T85" fmla="*/ 12 h 556"/>
                <a:gd name="T86" fmla="*/ 307 w 511"/>
                <a:gd name="T87" fmla="*/ 6 h 556"/>
                <a:gd name="T88" fmla="*/ 281 w 511"/>
                <a:gd name="T89" fmla="*/ 1 h 556"/>
                <a:gd name="T90" fmla="*/ 256 w 511"/>
                <a:gd name="T91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1" h="556">
                  <a:moveTo>
                    <a:pt x="256" y="0"/>
                  </a:moveTo>
                  <a:lnTo>
                    <a:pt x="242" y="1"/>
                  </a:lnTo>
                  <a:lnTo>
                    <a:pt x="230" y="1"/>
                  </a:lnTo>
                  <a:lnTo>
                    <a:pt x="217" y="3"/>
                  </a:lnTo>
                  <a:lnTo>
                    <a:pt x="204" y="6"/>
                  </a:lnTo>
                  <a:lnTo>
                    <a:pt x="192" y="8"/>
                  </a:lnTo>
                  <a:lnTo>
                    <a:pt x="180" y="12"/>
                  </a:lnTo>
                  <a:lnTo>
                    <a:pt x="168" y="15"/>
                  </a:lnTo>
                  <a:lnTo>
                    <a:pt x="157" y="20"/>
                  </a:lnTo>
                  <a:lnTo>
                    <a:pt x="134" y="31"/>
                  </a:lnTo>
                  <a:lnTo>
                    <a:pt x="113" y="44"/>
                  </a:lnTo>
                  <a:lnTo>
                    <a:pt x="93" y="58"/>
                  </a:lnTo>
                  <a:lnTo>
                    <a:pt x="75" y="75"/>
                  </a:lnTo>
                  <a:lnTo>
                    <a:pt x="59" y="94"/>
                  </a:lnTo>
                  <a:lnTo>
                    <a:pt x="43" y="113"/>
                  </a:lnTo>
                  <a:lnTo>
                    <a:pt x="31" y="134"/>
                  </a:lnTo>
                  <a:lnTo>
                    <a:pt x="20" y="156"/>
                  </a:lnTo>
                  <a:lnTo>
                    <a:pt x="15" y="168"/>
                  </a:lnTo>
                  <a:lnTo>
                    <a:pt x="11" y="179"/>
                  </a:lnTo>
                  <a:lnTo>
                    <a:pt x="8" y="191"/>
                  </a:lnTo>
                  <a:lnTo>
                    <a:pt x="5" y="205"/>
                  </a:lnTo>
                  <a:lnTo>
                    <a:pt x="3" y="217"/>
                  </a:lnTo>
                  <a:lnTo>
                    <a:pt x="2" y="229"/>
                  </a:lnTo>
                  <a:lnTo>
                    <a:pt x="0" y="243"/>
                  </a:lnTo>
                  <a:lnTo>
                    <a:pt x="0" y="256"/>
                  </a:lnTo>
                  <a:lnTo>
                    <a:pt x="0" y="277"/>
                  </a:lnTo>
                  <a:lnTo>
                    <a:pt x="3" y="298"/>
                  </a:lnTo>
                  <a:lnTo>
                    <a:pt x="8" y="317"/>
                  </a:lnTo>
                  <a:lnTo>
                    <a:pt x="13" y="337"/>
                  </a:lnTo>
                  <a:lnTo>
                    <a:pt x="20" y="355"/>
                  </a:lnTo>
                  <a:lnTo>
                    <a:pt x="28" y="373"/>
                  </a:lnTo>
                  <a:lnTo>
                    <a:pt x="39" y="392"/>
                  </a:lnTo>
                  <a:lnTo>
                    <a:pt x="50" y="407"/>
                  </a:lnTo>
                  <a:lnTo>
                    <a:pt x="63" y="423"/>
                  </a:lnTo>
                  <a:lnTo>
                    <a:pt x="76" y="438"/>
                  </a:lnTo>
                  <a:lnTo>
                    <a:pt x="91" y="451"/>
                  </a:lnTo>
                  <a:lnTo>
                    <a:pt x="107" y="464"/>
                  </a:lnTo>
                  <a:lnTo>
                    <a:pt x="124" y="475"/>
                  </a:lnTo>
                  <a:lnTo>
                    <a:pt x="142" y="484"/>
                  </a:lnTo>
                  <a:lnTo>
                    <a:pt x="160" y="493"/>
                  </a:lnTo>
                  <a:lnTo>
                    <a:pt x="180" y="500"/>
                  </a:lnTo>
                  <a:lnTo>
                    <a:pt x="180" y="542"/>
                  </a:lnTo>
                  <a:lnTo>
                    <a:pt x="181" y="547"/>
                  </a:lnTo>
                  <a:lnTo>
                    <a:pt x="185" y="552"/>
                  </a:lnTo>
                  <a:lnTo>
                    <a:pt x="190" y="555"/>
                  </a:lnTo>
                  <a:lnTo>
                    <a:pt x="196" y="556"/>
                  </a:lnTo>
                  <a:lnTo>
                    <a:pt x="316" y="556"/>
                  </a:lnTo>
                  <a:lnTo>
                    <a:pt x="322" y="555"/>
                  </a:lnTo>
                  <a:lnTo>
                    <a:pt x="327" y="552"/>
                  </a:lnTo>
                  <a:lnTo>
                    <a:pt x="330" y="547"/>
                  </a:lnTo>
                  <a:lnTo>
                    <a:pt x="331" y="542"/>
                  </a:lnTo>
                  <a:lnTo>
                    <a:pt x="331" y="500"/>
                  </a:lnTo>
                  <a:lnTo>
                    <a:pt x="351" y="493"/>
                  </a:lnTo>
                  <a:lnTo>
                    <a:pt x="369" y="484"/>
                  </a:lnTo>
                  <a:lnTo>
                    <a:pt x="388" y="475"/>
                  </a:lnTo>
                  <a:lnTo>
                    <a:pt x="405" y="464"/>
                  </a:lnTo>
                  <a:lnTo>
                    <a:pt x="421" y="451"/>
                  </a:lnTo>
                  <a:lnTo>
                    <a:pt x="435" y="438"/>
                  </a:lnTo>
                  <a:lnTo>
                    <a:pt x="449" y="423"/>
                  </a:lnTo>
                  <a:lnTo>
                    <a:pt x="461" y="407"/>
                  </a:lnTo>
                  <a:lnTo>
                    <a:pt x="473" y="392"/>
                  </a:lnTo>
                  <a:lnTo>
                    <a:pt x="483" y="373"/>
                  </a:lnTo>
                  <a:lnTo>
                    <a:pt x="491" y="355"/>
                  </a:lnTo>
                  <a:lnTo>
                    <a:pt x="499" y="337"/>
                  </a:lnTo>
                  <a:lnTo>
                    <a:pt x="504" y="317"/>
                  </a:lnTo>
                  <a:lnTo>
                    <a:pt x="508" y="298"/>
                  </a:lnTo>
                  <a:lnTo>
                    <a:pt x="511" y="277"/>
                  </a:lnTo>
                  <a:lnTo>
                    <a:pt x="511" y="256"/>
                  </a:lnTo>
                  <a:lnTo>
                    <a:pt x="511" y="243"/>
                  </a:lnTo>
                  <a:lnTo>
                    <a:pt x="510" y="229"/>
                  </a:lnTo>
                  <a:lnTo>
                    <a:pt x="508" y="217"/>
                  </a:lnTo>
                  <a:lnTo>
                    <a:pt x="506" y="205"/>
                  </a:lnTo>
                  <a:lnTo>
                    <a:pt x="504" y="191"/>
                  </a:lnTo>
                  <a:lnTo>
                    <a:pt x="500" y="179"/>
                  </a:lnTo>
                  <a:lnTo>
                    <a:pt x="496" y="168"/>
                  </a:lnTo>
                  <a:lnTo>
                    <a:pt x="491" y="156"/>
                  </a:lnTo>
                  <a:lnTo>
                    <a:pt x="480" y="134"/>
                  </a:lnTo>
                  <a:lnTo>
                    <a:pt x="468" y="113"/>
                  </a:lnTo>
                  <a:lnTo>
                    <a:pt x="452" y="94"/>
                  </a:lnTo>
                  <a:lnTo>
                    <a:pt x="436" y="75"/>
                  </a:lnTo>
                  <a:lnTo>
                    <a:pt x="418" y="58"/>
                  </a:lnTo>
                  <a:lnTo>
                    <a:pt x="399" y="44"/>
                  </a:lnTo>
                  <a:lnTo>
                    <a:pt x="378" y="31"/>
                  </a:lnTo>
                  <a:lnTo>
                    <a:pt x="355" y="20"/>
                  </a:lnTo>
                  <a:lnTo>
                    <a:pt x="344" y="15"/>
                  </a:lnTo>
                  <a:lnTo>
                    <a:pt x="331" y="12"/>
                  </a:lnTo>
                  <a:lnTo>
                    <a:pt x="319" y="8"/>
                  </a:lnTo>
                  <a:lnTo>
                    <a:pt x="307" y="6"/>
                  </a:lnTo>
                  <a:lnTo>
                    <a:pt x="295" y="3"/>
                  </a:lnTo>
                  <a:lnTo>
                    <a:pt x="281" y="1"/>
                  </a:lnTo>
                  <a:lnTo>
                    <a:pt x="269" y="1"/>
                  </a:lnTo>
                  <a:lnTo>
                    <a:pt x="2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51" name="Freeform 2134"/>
            <p:cNvSpPr>
              <a:spLocks/>
            </p:cNvSpPr>
            <p:nvPr/>
          </p:nvSpPr>
          <p:spPr bwMode="auto">
            <a:xfrm>
              <a:off x="1295127" y="2810415"/>
              <a:ext cx="41837" cy="16271"/>
            </a:xfrm>
            <a:custGeom>
              <a:avLst/>
              <a:gdLst>
                <a:gd name="T0" fmla="*/ 76 w 90"/>
                <a:gd name="T1" fmla="*/ 0 h 31"/>
                <a:gd name="T2" fmla="*/ 16 w 90"/>
                <a:gd name="T3" fmla="*/ 0 h 31"/>
                <a:gd name="T4" fmla="*/ 10 w 90"/>
                <a:gd name="T5" fmla="*/ 2 h 31"/>
                <a:gd name="T6" fmla="*/ 5 w 90"/>
                <a:gd name="T7" fmla="*/ 5 h 31"/>
                <a:gd name="T8" fmla="*/ 1 w 90"/>
                <a:gd name="T9" fmla="*/ 10 h 31"/>
                <a:gd name="T10" fmla="*/ 0 w 90"/>
                <a:gd name="T11" fmla="*/ 15 h 31"/>
                <a:gd name="T12" fmla="*/ 1 w 90"/>
                <a:gd name="T13" fmla="*/ 21 h 31"/>
                <a:gd name="T14" fmla="*/ 5 w 90"/>
                <a:gd name="T15" fmla="*/ 26 h 31"/>
                <a:gd name="T16" fmla="*/ 10 w 90"/>
                <a:gd name="T17" fmla="*/ 30 h 31"/>
                <a:gd name="T18" fmla="*/ 16 w 90"/>
                <a:gd name="T19" fmla="*/ 31 h 31"/>
                <a:gd name="T20" fmla="*/ 76 w 90"/>
                <a:gd name="T21" fmla="*/ 31 h 31"/>
                <a:gd name="T22" fmla="*/ 82 w 90"/>
                <a:gd name="T23" fmla="*/ 30 h 31"/>
                <a:gd name="T24" fmla="*/ 87 w 90"/>
                <a:gd name="T25" fmla="*/ 26 h 31"/>
                <a:gd name="T26" fmla="*/ 89 w 90"/>
                <a:gd name="T27" fmla="*/ 21 h 31"/>
                <a:gd name="T28" fmla="*/ 90 w 90"/>
                <a:gd name="T29" fmla="*/ 15 h 31"/>
                <a:gd name="T30" fmla="*/ 89 w 90"/>
                <a:gd name="T31" fmla="*/ 10 h 31"/>
                <a:gd name="T32" fmla="*/ 87 w 90"/>
                <a:gd name="T33" fmla="*/ 5 h 31"/>
                <a:gd name="T34" fmla="*/ 82 w 90"/>
                <a:gd name="T35" fmla="*/ 2 h 31"/>
                <a:gd name="T36" fmla="*/ 76 w 9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31">
                  <a:moveTo>
                    <a:pt x="76" y="0"/>
                  </a:move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5" y="26"/>
                  </a:lnTo>
                  <a:lnTo>
                    <a:pt x="10" y="30"/>
                  </a:lnTo>
                  <a:lnTo>
                    <a:pt x="16" y="31"/>
                  </a:lnTo>
                  <a:lnTo>
                    <a:pt x="76" y="31"/>
                  </a:lnTo>
                  <a:lnTo>
                    <a:pt x="82" y="30"/>
                  </a:lnTo>
                  <a:lnTo>
                    <a:pt x="87" y="26"/>
                  </a:lnTo>
                  <a:lnTo>
                    <a:pt x="89" y="21"/>
                  </a:lnTo>
                  <a:lnTo>
                    <a:pt x="90" y="15"/>
                  </a:lnTo>
                  <a:lnTo>
                    <a:pt x="89" y="10"/>
                  </a:lnTo>
                  <a:lnTo>
                    <a:pt x="87" y="5"/>
                  </a:lnTo>
                  <a:lnTo>
                    <a:pt x="82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52" name="Freeform 2135"/>
            <p:cNvSpPr>
              <a:spLocks/>
            </p:cNvSpPr>
            <p:nvPr/>
          </p:nvSpPr>
          <p:spPr bwMode="auto">
            <a:xfrm>
              <a:off x="1336977" y="2684907"/>
              <a:ext cx="51134" cy="51134"/>
            </a:xfrm>
            <a:custGeom>
              <a:avLst/>
              <a:gdLst>
                <a:gd name="T0" fmla="*/ 91 w 107"/>
                <a:gd name="T1" fmla="*/ 107 h 107"/>
                <a:gd name="T2" fmla="*/ 97 w 107"/>
                <a:gd name="T3" fmla="*/ 105 h 107"/>
                <a:gd name="T4" fmla="*/ 102 w 107"/>
                <a:gd name="T5" fmla="*/ 102 h 107"/>
                <a:gd name="T6" fmla="*/ 105 w 107"/>
                <a:gd name="T7" fmla="*/ 97 h 107"/>
                <a:gd name="T8" fmla="*/ 107 w 107"/>
                <a:gd name="T9" fmla="*/ 91 h 107"/>
                <a:gd name="T10" fmla="*/ 105 w 107"/>
                <a:gd name="T11" fmla="*/ 86 h 107"/>
                <a:gd name="T12" fmla="*/ 102 w 107"/>
                <a:gd name="T13" fmla="*/ 81 h 107"/>
                <a:gd name="T14" fmla="*/ 26 w 107"/>
                <a:gd name="T15" fmla="*/ 5 h 107"/>
                <a:gd name="T16" fmla="*/ 21 w 107"/>
                <a:gd name="T17" fmla="*/ 2 h 107"/>
                <a:gd name="T18" fmla="*/ 16 w 107"/>
                <a:gd name="T19" fmla="*/ 0 h 107"/>
                <a:gd name="T20" fmla="*/ 10 w 107"/>
                <a:gd name="T21" fmla="*/ 2 h 107"/>
                <a:gd name="T22" fmla="*/ 5 w 107"/>
                <a:gd name="T23" fmla="*/ 5 h 107"/>
                <a:gd name="T24" fmla="*/ 2 w 107"/>
                <a:gd name="T25" fmla="*/ 10 h 107"/>
                <a:gd name="T26" fmla="*/ 0 w 107"/>
                <a:gd name="T27" fmla="*/ 16 h 107"/>
                <a:gd name="T28" fmla="*/ 2 w 107"/>
                <a:gd name="T29" fmla="*/ 21 h 107"/>
                <a:gd name="T30" fmla="*/ 5 w 107"/>
                <a:gd name="T31" fmla="*/ 26 h 107"/>
                <a:gd name="T32" fmla="*/ 81 w 107"/>
                <a:gd name="T33" fmla="*/ 102 h 107"/>
                <a:gd name="T34" fmla="*/ 86 w 107"/>
                <a:gd name="T35" fmla="*/ 105 h 107"/>
                <a:gd name="T36" fmla="*/ 91 w 107"/>
                <a:gd name="T3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07">
                  <a:moveTo>
                    <a:pt x="91" y="107"/>
                  </a:moveTo>
                  <a:lnTo>
                    <a:pt x="97" y="105"/>
                  </a:lnTo>
                  <a:lnTo>
                    <a:pt x="102" y="102"/>
                  </a:lnTo>
                  <a:lnTo>
                    <a:pt x="105" y="97"/>
                  </a:lnTo>
                  <a:lnTo>
                    <a:pt x="107" y="91"/>
                  </a:lnTo>
                  <a:lnTo>
                    <a:pt x="105" y="86"/>
                  </a:lnTo>
                  <a:lnTo>
                    <a:pt x="102" y="81"/>
                  </a:lnTo>
                  <a:lnTo>
                    <a:pt x="26" y="5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1" y="102"/>
                  </a:lnTo>
                  <a:lnTo>
                    <a:pt x="86" y="105"/>
                  </a:lnTo>
                  <a:lnTo>
                    <a:pt x="9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53" name="Freeform 2136"/>
            <p:cNvSpPr>
              <a:spLocks/>
            </p:cNvSpPr>
            <p:nvPr/>
          </p:nvSpPr>
          <p:spPr bwMode="auto">
            <a:xfrm>
              <a:off x="1478746" y="2643071"/>
              <a:ext cx="13946" cy="41836"/>
            </a:xfrm>
            <a:custGeom>
              <a:avLst/>
              <a:gdLst>
                <a:gd name="T0" fmla="*/ 15 w 29"/>
                <a:gd name="T1" fmla="*/ 90 h 90"/>
                <a:gd name="T2" fmla="*/ 21 w 29"/>
                <a:gd name="T3" fmla="*/ 89 h 90"/>
                <a:gd name="T4" fmla="*/ 26 w 29"/>
                <a:gd name="T5" fmla="*/ 87 h 90"/>
                <a:gd name="T6" fmla="*/ 28 w 29"/>
                <a:gd name="T7" fmla="*/ 82 h 90"/>
                <a:gd name="T8" fmla="*/ 29 w 29"/>
                <a:gd name="T9" fmla="*/ 76 h 90"/>
                <a:gd name="T10" fmla="*/ 29 w 29"/>
                <a:gd name="T11" fmla="*/ 16 h 90"/>
                <a:gd name="T12" fmla="*/ 28 w 29"/>
                <a:gd name="T13" fmla="*/ 10 h 90"/>
                <a:gd name="T14" fmla="*/ 26 w 29"/>
                <a:gd name="T15" fmla="*/ 5 h 90"/>
                <a:gd name="T16" fmla="*/ 21 w 29"/>
                <a:gd name="T17" fmla="*/ 1 h 90"/>
                <a:gd name="T18" fmla="*/ 15 w 29"/>
                <a:gd name="T19" fmla="*/ 0 h 90"/>
                <a:gd name="T20" fmla="*/ 9 w 29"/>
                <a:gd name="T21" fmla="*/ 1 h 90"/>
                <a:gd name="T22" fmla="*/ 4 w 29"/>
                <a:gd name="T23" fmla="*/ 5 h 90"/>
                <a:gd name="T24" fmla="*/ 1 w 29"/>
                <a:gd name="T25" fmla="*/ 10 h 90"/>
                <a:gd name="T26" fmla="*/ 0 w 29"/>
                <a:gd name="T27" fmla="*/ 16 h 90"/>
                <a:gd name="T28" fmla="*/ 0 w 29"/>
                <a:gd name="T29" fmla="*/ 76 h 90"/>
                <a:gd name="T30" fmla="*/ 1 w 29"/>
                <a:gd name="T31" fmla="*/ 82 h 90"/>
                <a:gd name="T32" fmla="*/ 4 w 29"/>
                <a:gd name="T33" fmla="*/ 87 h 90"/>
                <a:gd name="T34" fmla="*/ 9 w 29"/>
                <a:gd name="T35" fmla="*/ 89 h 90"/>
                <a:gd name="T36" fmla="*/ 15 w 29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90">
                  <a:moveTo>
                    <a:pt x="15" y="90"/>
                  </a:moveTo>
                  <a:lnTo>
                    <a:pt x="21" y="89"/>
                  </a:lnTo>
                  <a:lnTo>
                    <a:pt x="26" y="87"/>
                  </a:lnTo>
                  <a:lnTo>
                    <a:pt x="28" y="82"/>
                  </a:lnTo>
                  <a:lnTo>
                    <a:pt x="29" y="76"/>
                  </a:lnTo>
                  <a:lnTo>
                    <a:pt x="29" y="16"/>
                  </a:lnTo>
                  <a:lnTo>
                    <a:pt x="28" y="10"/>
                  </a:lnTo>
                  <a:lnTo>
                    <a:pt x="26" y="5"/>
                  </a:lnTo>
                  <a:lnTo>
                    <a:pt x="21" y="1"/>
                  </a:lnTo>
                  <a:lnTo>
                    <a:pt x="15" y="0"/>
                  </a:lnTo>
                  <a:lnTo>
                    <a:pt x="9" y="1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6"/>
                  </a:lnTo>
                  <a:lnTo>
                    <a:pt x="0" y="76"/>
                  </a:lnTo>
                  <a:lnTo>
                    <a:pt x="1" y="82"/>
                  </a:lnTo>
                  <a:lnTo>
                    <a:pt x="4" y="87"/>
                  </a:lnTo>
                  <a:lnTo>
                    <a:pt x="9" y="89"/>
                  </a:lnTo>
                  <a:lnTo>
                    <a:pt x="15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54" name="Freeform 2137"/>
            <p:cNvSpPr>
              <a:spLocks/>
            </p:cNvSpPr>
            <p:nvPr/>
          </p:nvSpPr>
          <p:spPr bwMode="auto">
            <a:xfrm>
              <a:off x="1583373" y="2684912"/>
              <a:ext cx="48811" cy="51134"/>
            </a:xfrm>
            <a:custGeom>
              <a:avLst/>
              <a:gdLst>
                <a:gd name="T0" fmla="*/ 101 w 106"/>
                <a:gd name="T1" fmla="*/ 5 h 107"/>
                <a:gd name="T2" fmla="*/ 96 w 106"/>
                <a:gd name="T3" fmla="*/ 2 h 107"/>
                <a:gd name="T4" fmla="*/ 90 w 106"/>
                <a:gd name="T5" fmla="*/ 0 h 107"/>
                <a:gd name="T6" fmla="*/ 85 w 106"/>
                <a:gd name="T7" fmla="*/ 2 h 107"/>
                <a:gd name="T8" fmla="*/ 80 w 106"/>
                <a:gd name="T9" fmla="*/ 5 h 107"/>
                <a:gd name="T10" fmla="*/ 5 w 106"/>
                <a:gd name="T11" fmla="*/ 80 h 107"/>
                <a:gd name="T12" fmla="*/ 1 w 106"/>
                <a:gd name="T13" fmla="*/ 86 h 107"/>
                <a:gd name="T14" fmla="*/ 0 w 106"/>
                <a:gd name="T15" fmla="*/ 91 h 107"/>
                <a:gd name="T16" fmla="*/ 1 w 106"/>
                <a:gd name="T17" fmla="*/ 97 h 107"/>
                <a:gd name="T18" fmla="*/ 5 w 106"/>
                <a:gd name="T19" fmla="*/ 102 h 107"/>
                <a:gd name="T20" fmla="*/ 10 w 106"/>
                <a:gd name="T21" fmla="*/ 105 h 107"/>
                <a:gd name="T22" fmla="*/ 16 w 106"/>
                <a:gd name="T23" fmla="*/ 107 h 107"/>
                <a:gd name="T24" fmla="*/ 21 w 106"/>
                <a:gd name="T25" fmla="*/ 105 h 107"/>
                <a:gd name="T26" fmla="*/ 25 w 106"/>
                <a:gd name="T27" fmla="*/ 102 h 107"/>
                <a:gd name="T28" fmla="*/ 101 w 106"/>
                <a:gd name="T29" fmla="*/ 26 h 107"/>
                <a:gd name="T30" fmla="*/ 105 w 106"/>
                <a:gd name="T31" fmla="*/ 21 h 107"/>
                <a:gd name="T32" fmla="*/ 106 w 106"/>
                <a:gd name="T33" fmla="*/ 16 h 107"/>
                <a:gd name="T34" fmla="*/ 105 w 106"/>
                <a:gd name="T35" fmla="*/ 10 h 107"/>
                <a:gd name="T36" fmla="*/ 101 w 106"/>
                <a:gd name="T37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07">
                  <a:moveTo>
                    <a:pt x="101" y="5"/>
                  </a:moveTo>
                  <a:lnTo>
                    <a:pt x="96" y="2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0" y="5"/>
                  </a:lnTo>
                  <a:lnTo>
                    <a:pt x="5" y="80"/>
                  </a:lnTo>
                  <a:lnTo>
                    <a:pt x="1" y="86"/>
                  </a:lnTo>
                  <a:lnTo>
                    <a:pt x="0" y="91"/>
                  </a:lnTo>
                  <a:lnTo>
                    <a:pt x="1" y="97"/>
                  </a:lnTo>
                  <a:lnTo>
                    <a:pt x="5" y="102"/>
                  </a:lnTo>
                  <a:lnTo>
                    <a:pt x="10" y="105"/>
                  </a:lnTo>
                  <a:lnTo>
                    <a:pt x="16" y="107"/>
                  </a:lnTo>
                  <a:lnTo>
                    <a:pt x="21" y="105"/>
                  </a:lnTo>
                  <a:lnTo>
                    <a:pt x="25" y="102"/>
                  </a:lnTo>
                  <a:lnTo>
                    <a:pt x="101" y="26"/>
                  </a:lnTo>
                  <a:lnTo>
                    <a:pt x="105" y="21"/>
                  </a:lnTo>
                  <a:lnTo>
                    <a:pt x="106" y="16"/>
                  </a:lnTo>
                  <a:lnTo>
                    <a:pt x="105" y="10"/>
                  </a:lnTo>
                  <a:lnTo>
                    <a:pt x="10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  <p:sp>
          <p:nvSpPr>
            <p:cNvPr id="55" name="Freeform 2138"/>
            <p:cNvSpPr>
              <a:spLocks/>
            </p:cNvSpPr>
            <p:nvPr/>
          </p:nvSpPr>
          <p:spPr bwMode="auto">
            <a:xfrm>
              <a:off x="1632358" y="2810464"/>
              <a:ext cx="41837" cy="16271"/>
            </a:xfrm>
            <a:custGeom>
              <a:avLst/>
              <a:gdLst>
                <a:gd name="T0" fmla="*/ 75 w 90"/>
                <a:gd name="T1" fmla="*/ 0 h 31"/>
                <a:gd name="T2" fmla="*/ 15 w 90"/>
                <a:gd name="T3" fmla="*/ 0 h 31"/>
                <a:gd name="T4" fmla="*/ 9 w 90"/>
                <a:gd name="T5" fmla="*/ 2 h 31"/>
                <a:gd name="T6" fmla="*/ 4 w 90"/>
                <a:gd name="T7" fmla="*/ 5 h 31"/>
                <a:gd name="T8" fmla="*/ 1 w 90"/>
                <a:gd name="T9" fmla="*/ 10 h 31"/>
                <a:gd name="T10" fmla="*/ 0 w 90"/>
                <a:gd name="T11" fmla="*/ 15 h 31"/>
                <a:gd name="T12" fmla="*/ 1 w 90"/>
                <a:gd name="T13" fmla="*/ 21 h 31"/>
                <a:gd name="T14" fmla="*/ 4 w 90"/>
                <a:gd name="T15" fmla="*/ 26 h 31"/>
                <a:gd name="T16" fmla="*/ 9 w 90"/>
                <a:gd name="T17" fmla="*/ 30 h 31"/>
                <a:gd name="T18" fmla="*/ 15 w 90"/>
                <a:gd name="T19" fmla="*/ 31 h 31"/>
                <a:gd name="T20" fmla="*/ 75 w 90"/>
                <a:gd name="T21" fmla="*/ 31 h 31"/>
                <a:gd name="T22" fmla="*/ 81 w 90"/>
                <a:gd name="T23" fmla="*/ 30 h 31"/>
                <a:gd name="T24" fmla="*/ 86 w 90"/>
                <a:gd name="T25" fmla="*/ 26 h 31"/>
                <a:gd name="T26" fmla="*/ 89 w 90"/>
                <a:gd name="T27" fmla="*/ 21 h 31"/>
                <a:gd name="T28" fmla="*/ 90 w 90"/>
                <a:gd name="T29" fmla="*/ 15 h 31"/>
                <a:gd name="T30" fmla="*/ 89 w 90"/>
                <a:gd name="T31" fmla="*/ 10 h 31"/>
                <a:gd name="T32" fmla="*/ 86 w 90"/>
                <a:gd name="T33" fmla="*/ 5 h 31"/>
                <a:gd name="T34" fmla="*/ 81 w 90"/>
                <a:gd name="T35" fmla="*/ 2 h 31"/>
                <a:gd name="T36" fmla="*/ 75 w 90"/>
                <a:gd name="T3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31">
                  <a:moveTo>
                    <a:pt x="75" y="0"/>
                  </a:moveTo>
                  <a:lnTo>
                    <a:pt x="15" y="0"/>
                  </a:lnTo>
                  <a:lnTo>
                    <a:pt x="9" y="2"/>
                  </a:lnTo>
                  <a:lnTo>
                    <a:pt x="4" y="5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4" y="26"/>
                  </a:lnTo>
                  <a:lnTo>
                    <a:pt x="9" y="30"/>
                  </a:lnTo>
                  <a:lnTo>
                    <a:pt x="15" y="31"/>
                  </a:lnTo>
                  <a:lnTo>
                    <a:pt x="75" y="31"/>
                  </a:lnTo>
                  <a:lnTo>
                    <a:pt x="81" y="30"/>
                  </a:lnTo>
                  <a:lnTo>
                    <a:pt x="86" y="26"/>
                  </a:lnTo>
                  <a:lnTo>
                    <a:pt x="89" y="21"/>
                  </a:lnTo>
                  <a:lnTo>
                    <a:pt x="90" y="15"/>
                  </a:lnTo>
                  <a:lnTo>
                    <a:pt x="89" y="10"/>
                  </a:lnTo>
                  <a:lnTo>
                    <a:pt x="86" y="5"/>
                  </a:lnTo>
                  <a:lnTo>
                    <a:pt x="81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9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50" y="930275"/>
            <a:ext cx="17536353" cy="8802410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How many of you </a:t>
            </a:r>
            <a:r>
              <a:rPr lang="en-US" sz="6000" dirty="0" smtClean="0">
                <a:solidFill>
                  <a:schemeClr val="tx1"/>
                </a:solidFill>
              </a:rPr>
              <a:t>made a New Year’s Resolution for 2020?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 smtClean="0"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8000" dirty="0" smtClean="0">
                <a:solidFill>
                  <a:schemeClr val="tx1"/>
                </a:solidFill>
              </a:rPr>
              <a:t>Specific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 smtClean="0">
                <a:solidFill>
                  <a:schemeClr val="tx1"/>
                </a:solidFill>
              </a:rPr>
              <a:t>M</a:t>
            </a:r>
            <a:r>
              <a:rPr lang="en-US" sz="5400" dirty="0" smtClean="0">
                <a:solidFill>
                  <a:schemeClr val="tx1"/>
                </a:solidFill>
              </a:rPr>
              <a:t>easurable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 smtClean="0">
                <a:solidFill>
                  <a:schemeClr val="tx1"/>
                </a:solidFill>
              </a:rPr>
              <a:t>A</a:t>
            </a:r>
            <a:r>
              <a:rPr lang="en-US" sz="5400" dirty="0" smtClean="0">
                <a:solidFill>
                  <a:schemeClr val="tx1"/>
                </a:solidFill>
              </a:rPr>
              <a:t>ttainable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 smtClean="0">
                <a:solidFill>
                  <a:schemeClr val="tx1"/>
                </a:solidFill>
              </a:rPr>
              <a:t>R</a:t>
            </a:r>
            <a:r>
              <a:rPr lang="en-US" sz="5400" dirty="0" smtClean="0">
                <a:solidFill>
                  <a:schemeClr val="tx1"/>
                </a:solidFill>
              </a:rPr>
              <a:t>elevant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600" dirty="0" smtClean="0">
                <a:solidFill>
                  <a:schemeClr val="tx1"/>
                </a:solidFill>
              </a:rPr>
              <a:t>T</a:t>
            </a:r>
            <a:r>
              <a:rPr lang="en-US" sz="5400" dirty="0" smtClean="0">
                <a:solidFill>
                  <a:schemeClr val="tx1"/>
                </a:solidFill>
              </a:rPr>
              <a:t>imely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1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Getting in the Weeds!</a:t>
            </a:r>
            <a:endParaRPr lang="en-US" b="1" dirty="0"/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0" t="56480" r="17606" b="24896"/>
          <a:stretch>
            <a:fillRect/>
          </a:stretch>
        </p:blipFill>
        <p:spPr bwMode="auto">
          <a:xfrm>
            <a:off x="1212850" y="2378075"/>
            <a:ext cx="953657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0" t="38272" r="17606" b="44139"/>
          <a:stretch>
            <a:fillRect/>
          </a:stretch>
        </p:blipFill>
        <p:spPr bwMode="auto">
          <a:xfrm>
            <a:off x="8604250" y="5045075"/>
            <a:ext cx="11277600" cy="61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13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Clear the Path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3111" y="2653560"/>
            <a:ext cx="17536353" cy="5539978"/>
          </a:xfrm>
        </p:spPr>
        <p:txBody>
          <a:bodyPr/>
          <a:lstStyle/>
          <a:p>
            <a:r>
              <a:rPr lang="en-US" sz="7200" dirty="0" smtClean="0"/>
              <a:t>1. Get in the Weeds = Process Mine</a:t>
            </a:r>
          </a:p>
          <a:p>
            <a:endParaRPr lang="en-US" sz="7200" dirty="0" smtClean="0"/>
          </a:p>
          <a:p>
            <a:r>
              <a:rPr lang="en-US" sz="7200" dirty="0" smtClean="0"/>
              <a:t>2. Communicate the Benefit</a:t>
            </a:r>
          </a:p>
          <a:p>
            <a:endParaRPr lang="en-US" sz="7200" dirty="0"/>
          </a:p>
          <a:p>
            <a:r>
              <a:rPr lang="en-US" sz="7200" dirty="0" smtClean="0"/>
              <a:t>3. Use Your Existing Resources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420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10654" y="320675"/>
            <a:ext cx="17188018" cy="999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35"/>
              </a:lnSpc>
            </a:pPr>
            <a:r>
              <a:rPr lang="en-US" sz="5400" b="1" spc="-180" dirty="0" smtClean="0">
                <a:latin typeface="Century Gothic" panose="020B0502020202020204" pitchFamily="34" charset="0"/>
              </a:rPr>
              <a:t>about Epiq</a:t>
            </a:r>
            <a:endParaRPr sz="5400" b="1" spc="-229" dirty="0"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900"/>
              </a:lnSpc>
            </a:pPr>
            <a:fld id="{81D60167-4931-47E6-BA6A-407CBD079E47}" type="slidenum">
              <a:rPr lang="en-US" spc="25" smtClean="0"/>
              <a:t>5</a:t>
            </a:fld>
            <a:endParaRPr lang="en-US" spc="25" dirty="0"/>
          </a:p>
        </p:txBody>
      </p:sp>
      <p:sp>
        <p:nvSpPr>
          <p:cNvPr id="11" name="object 2"/>
          <p:cNvSpPr txBox="1"/>
          <p:nvPr/>
        </p:nvSpPr>
        <p:spPr>
          <a:xfrm>
            <a:off x="1433112" y="10551834"/>
            <a:ext cx="5516880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10" dirty="0">
                <a:solidFill>
                  <a:srgbClr val="00A8EB"/>
                </a:solidFill>
                <a:latin typeface="Century Gothic"/>
                <a:cs typeface="Century Gothic"/>
              </a:rPr>
              <a:t>People. </a:t>
            </a:r>
            <a:r>
              <a:rPr sz="1750" spc="-15" dirty="0">
                <a:solidFill>
                  <a:srgbClr val="00A8EB"/>
                </a:solidFill>
                <a:latin typeface="Century Gothic"/>
                <a:cs typeface="Century Gothic"/>
              </a:rPr>
              <a:t>Partnership. </a:t>
            </a:r>
            <a:r>
              <a:rPr sz="1750" dirty="0">
                <a:solidFill>
                  <a:srgbClr val="00A8EB"/>
                </a:solidFill>
                <a:latin typeface="Century Gothic"/>
                <a:cs typeface="Century Gothic"/>
              </a:rPr>
              <a:t>Performance.</a:t>
            </a:r>
            <a:r>
              <a:rPr sz="1750" spc="370" dirty="0">
                <a:solidFill>
                  <a:srgbClr val="00A8EB"/>
                </a:solidFill>
                <a:latin typeface="Century Gothic"/>
                <a:cs typeface="Century Gothic"/>
              </a:rPr>
              <a:t> </a:t>
            </a:r>
            <a:r>
              <a:rPr sz="1750" spc="-15" dirty="0">
                <a:solidFill>
                  <a:srgbClr val="82BB00"/>
                </a:solidFill>
                <a:latin typeface="Century Gothic"/>
                <a:cs typeface="Century Gothic"/>
              </a:rPr>
              <a:t>epiqglobal.com</a:t>
            </a:r>
            <a:endParaRPr sz="1750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6204" y="1402034"/>
            <a:ext cx="179323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pc="-25" dirty="0">
                <a:solidFill>
                  <a:srgbClr val="243746"/>
                </a:solidFill>
                <a:latin typeface="Century Gothic"/>
                <a:cs typeface="Century Gothic"/>
              </a:rPr>
              <a:t>We are a </a:t>
            </a:r>
            <a:r>
              <a:rPr lang="en-US" sz="3200" spc="-25" dirty="0">
                <a:solidFill>
                  <a:srgbClr val="09ABEC"/>
                </a:solidFill>
                <a:latin typeface="Century Gothic"/>
                <a:cs typeface="Century Gothic"/>
              </a:rPr>
              <a:t>worldwide provider of legal services</a:t>
            </a:r>
            <a:r>
              <a:rPr lang="en-US" sz="3200" spc="-25" dirty="0">
                <a:solidFill>
                  <a:srgbClr val="243746"/>
                </a:solidFill>
                <a:latin typeface="Century Gothic"/>
                <a:cs typeface="Century Gothic"/>
              </a:rPr>
              <a:t>, serving law firms, corporations, financial institutions and government agencies—helping them streamline the administration of business operations, class action and mass tort, court reporting, eDiscovery, regulatory, compliance, restructuring, and bankruptcy matters.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0740" y="4091883"/>
            <a:ext cx="16772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atin typeface="Century Gothic" panose="020B0502020202020204" pitchFamily="34" charset="0"/>
              </a:rPr>
              <a:t>what is global business transformation solutions?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A8736-122B-44C0-A405-05E1DB570E13}"/>
              </a:ext>
            </a:extLst>
          </p:cNvPr>
          <p:cNvSpPr txBox="1"/>
          <p:nvPr/>
        </p:nvSpPr>
        <p:spPr>
          <a:xfrm>
            <a:off x="1520633" y="4816475"/>
            <a:ext cx="17990328" cy="6572803"/>
          </a:xfrm>
          <a:prstGeom prst="rect">
            <a:avLst/>
          </a:prstGeom>
          <a:noFill/>
        </p:spPr>
        <p:txBody>
          <a:bodyPr wrap="square" lIns="91410" tIns="45709" rIns="91410" bIns="45709" rtlCol="0">
            <a:spAutoFit/>
          </a:bodyPr>
          <a:lstStyle/>
          <a:p>
            <a:pPr marL="285671" indent="-285671">
              <a:buFont typeface="Arial"/>
              <a:buChar char="•"/>
            </a:pPr>
            <a:endParaRPr lang="en-US" sz="1801" b="1" dirty="0">
              <a:solidFill>
                <a:srgbClr val="9AC753"/>
              </a:solidFill>
              <a:latin typeface="Calibri" panose="020F0502020204030204" pitchFamily="34" charset="0"/>
            </a:endParaRPr>
          </a:p>
          <a:p>
            <a:pPr lvl="0">
              <a:lnSpc>
                <a:spcPct val="90000"/>
              </a:lnSpc>
              <a:spcBef>
                <a:spcPts val="364"/>
              </a:spcBef>
              <a:spcAft>
                <a:spcPts val="364"/>
              </a:spcAft>
            </a:pP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Epiq’s</a:t>
            </a:r>
            <a:r>
              <a:rPr lang="en-US" sz="3200" dirty="0">
                <a:solidFill>
                  <a:srgbClr val="00B0F0"/>
                </a:solidFill>
                <a:latin typeface="Century Gothic" panose="020B0502020202020204"/>
              </a:rPr>
              <a:t> </a:t>
            </a:r>
            <a:r>
              <a:rPr lang="en-US" sz="3200" dirty="0" smtClean="0">
                <a:solidFill>
                  <a:srgbClr val="09ABEC"/>
                </a:solidFill>
                <a:latin typeface="Century Gothic" panose="020B0502020202020204"/>
              </a:rPr>
              <a:t>Global Business Transformation Solutions(GBTS) 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provides exceptional </a:t>
            </a:r>
            <a:r>
              <a:rPr lang="en-US" sz="3200" dirty="0" smtClean="0">
                <a:solidFill>
                  <a:prstClr val="black"/>
                </a:solidFill>
                <a:latin typeface="Century Gothic" panose="020B0502020202020204"/>
              </a:rPr>
              <a:t>business 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/>
              </a:rPr>
              <a:t>process outsourcing and consulting services to law firms, corporations and government entities around the globe.</a:t>
            </a:r>
          </a:p>
          <a:p>
            <a:pPr marL="457200" lvl="0" indent="-45720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spc="-45" dirty="0" smtClean="0">
                <a:solidFill>
                  <a:srgbClr val="92D050"/>
                </a:solidFill>
                <a:latin typeface="Century Gothic"/>
                <a:cs typeface="Century Gothic"/>
              </a:rPr>
              <a:t>We </a:t>
            </a:r>
            <a:r>
              <a:rPr lang="en-US" sz="3200" spc="-45" dirty="0">
                <a:solidFill>
                  <a:srgbClr val="92D050"/>
                </a:solidFill>
                <a:latin typeface="Century Gothic"/>
                <a:cs typeface="Century Gothic"/>
              </a:rPr>
              <a:t>help our clients focus on their core competencies by bringing efficiency, consistency and continual improvement to the critical functions that support and drive their </a:t>
            </a:r>
            <a:r>
              <a:rPr lang="en-US" sz="3200" spc="-45" dirty="0" smtClean="0">
                <a:solidFill>
                  <a:srgbClr val="92D050"/>
                </a:solidFill>
                <a:latin typeface="Century Gothic"/>
                <a:cs typeface="Century Gothic"/>
              </a:rPr>
              <a:t>business.</a:t>
            </a:r>
          </a:p>
          <a:p>
            <a:pPr marL="457200" lvl="0" indent="-457200"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spc="-45" dirty="0" smtClean="0">
                <a:solidFill>
                  <a:srgbClr val="92D050"/>
                </a:solidFill>
                <a:latin typeface="Century Gothic"/>
                <a:cs typeface="Century Gothic"/>
              </a:rPr>
              <a:t>We </a:t>
            </a:r>
            <a:r>
              <a:rPr lang="en-US" sz="3200" spc="-45" dirty="0">
                <a:solidFill>
                  <a:srgbClr val="92D050"/>
                </a:solidFill>
                <a:latin typeface="Century Gothic"/>
                <a:cs typeface="Century Gothic"/>
              </a:rPr>
              <a:t>achieve this through a strategic combination of onsite and offsite services with unparalleled subject matter experts &amp; technology-enabled solutions for a variety of business needs. </a:t>
            </a:r>
          </a:p>
          <a:p>
            <a:pPr marL="285671" indent="-285671">
              <a:buFont typeface="Arial"/>
              <a:buChar char="•"/>
            </a:pPr>
            <a:endParaRPr lang="en-US" sz="1801" b="1" dirty="0">
              <a:solidFill>
                <a:srgbClr val="9AC753"/>
              </a:solidFill>
              <a:latin typeface="Calibri" panose="020F0502020204030204" pitchFamily="34" charset="0"/>
            </a:endParaRPr>
          </a:p>
          <a:p>
            <a:pPr marL="285671" indent="-285671">
              <a:buFont typeface="Arial"/>
              <a:buChar char="•"/>
            </a:pPr>
            <a:endParaRPr lang="en-US" sz="1801" b="1" dirty="0">
              <a:solidFill>
                <a:srgbClr val="9AC753"/>
              </a:solidFill>
              <a:latin typeface="Calibri" panose="020F0502020204030204" pitchFamily="34" charset="0"/>
            </a:endParaRPr>
          </a:p>
          <a:p>
            <a:pPr marL="285671" indent="-285671">
              <a:buFont typeface="Arial"/>
              <a:buChar char="•"/>
            </a:pPr>
            <a:endParaRPr lang="en-US" sz="1801" b="1" dirty="0">
              <a:solidFill>
                <a:srgbClr val="9AC753"/>
              </a:solidFill>
              <a:latin typeface="Calibri" panose="020F0502020204030204" pitchFamily="34" charset="0"/>
            </a:endParaRPr>
          </a:p>
          <a:p>
            <a:pPr marL="285671" indent="-285671">
              <a:buFont typeface="Arial"/>
              <a:buChar char="•"/>
            </a:pPr>
            <a:endParaRPr lang="en-US" sz="1801" b="1" dirty="0">
              <a:solidFill>
                <a:srgbClr val="9AC753"/>
              </a:solidFill>
              <a:latin typeface="Calibri" panose="020F0502020204030204" pitchFamily="34" charset="0"/>
            </a:endParaRPr>
          </a:p>
          <a:p>
            <a:pPr marL="285671" indent="-285671">
              <a:buFont typeface="Arial"/>
              <a:buChar char="•"/>
            </a:pPr>
            <a:endParaRPr lang="en-US" sz="1801" b="1" dirty="0">
              <a:solidFill>
                <a:srgbClr val="9AC75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8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2" b="17710"/>
          <a:stretch/>
        </p:blipFill>
        <p:spPr>
          <a:xfrm>
            <a:off x="778782" y="1"/>
            <a:ext cx="19324223" cy="11309350"/>
          </a:xfrm>
          <a:prstGeom prst="rect">
            <a:avLst/>
          </a:prstGeom>
        </p:spPr>
      </p:pic>
      <p:sp>
        <p:nvSpPr>
          <p:cNvPr id="18" name="object 8"/>
          <p:cNvSpPr txBox="1"/>
          <p:nvPr/>
        </p:nvSpPr>
        <p:spPr>
          <a:xfrm>
            <a:off x="1534259" y="1245864"/>
            <a:ext cx="9254515" cy="936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1290826">
              <a:lnSpc>
                <a:spcPts val="7339"/>
              </a:lnSpc>
            </a:pPr>
            <a:r>
              <a:rPr lang="en-US" sz="6600" spc="-185" dirty="0" smtClean="0">
                <a:solidFill>
                  <a:srgbClr val="00A8EB"/>
                </a:solidFill>
                <a:latin typeface="Century Gothic"/>
                <a:cs typeface="Century Gothic"/>
              </a:rPr>
              <a:t>size and scope</a:t>
            </a:r>
            <a:endParaRPr lang="en-US" sz="6600" spc="-185" dirty="0">
              <a:solidFill>
                <a:srgbClr val="00A8EB"/>
              </a:solidFill>
              <a:latin typeface="Century Gothic"/>
              <a:cs typeface="Century Gothic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>
              <a:lnSpc>
                <a:spcPts val="1900"/>
              </a:lnSpc>
            </a:pPr>
            <a:r>
              <a:rPr spc="-10" dirty="0"/>
              <a:t>People. </a:t>
            </a:r>
            <a:r>
              <a:rPr spc="-15" dirty="0"/>
              <a:t>Partnership. </a:t>
            </a:r>
            <a:r>
              <a:rPr dirty="0"/>
              <a:t>Performance.</a:t>
            </a:r>
            <a:r>
              <a:rPr spc="370" dirty="0"/>
              <a:t> </a:t>
            </a:r>
            <a:r>
              <a:rPr spc="-15" dirty="0">
                <a:solidFill>
                  <a:srgbClr val="82BB00"/>
                </a:solidFill>
              </a:rPr>
              <a:t>epiqglobal.com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D7705BE-3A2F-4EF7-84CA-61FD9001E507}"/>
              </a:ext>
            </a:extLst>
          </p:cNvPr>
          <p:cNvSpPr txBox="1"/>
          <p:nvPr/>
        </p:nvSpPr>
        <p:spPr>
          <a:xfrm>
            <a:off x="795" y="10557122"/>
            <a:ext cx="779082" cy="275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ctr"/>
            <a:fld id="{8DDE4F46-AC51-4CB6-87A6-312FE6173C84}" type="slidenum">
              <a:rPr lang="en-US" sz="1750" spc="25">
                <a:solidFill>
                  <a:srgbClr val="00A8EB"/>
                </a:solidFill>
                <a:latin typeface="Century Gothic"/>
                <a:cs typeface="Century Gothic"/>
              </a:rPr>
              <a:pPr marL="12699" algn="ctr"/>
              <a:t>6</a:t>
            </a:fld>
            <a:endParaRPr sz="17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8738" y="143640"/>
            <a:ext cx="18350712" cy="102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9" marR="1290826" lvl="0">
              <a:lnSpc>
                <a:spcPts val="7339"/>
              </a:lnSpc>
            </a:pPr>
            <a:r>
              <a:rPr lang="en-US" sz="6600" spc="-185" dirty="0">
                <a:solidFill>
                  <a:schemeClr val="bg1"/>
                </a:solidFill>
                <a:latin typeface="Century Gothic"/>
                <a:cs typeface="Century Gothic"/>
              </a:rPr>
              <a:t>global business </a:t>
            </a:r>
            <a:r>
              <a:rPr lang="en-US" sz="6600" spc="-185" dirty="0" smtClean="0">
                <a:solidFill>
                  <a:schemeClr val="bg1"/>
                </a:solidFill>
                <a:latin typeface="Century Gothic"/>
                <a:cs typeface="Century Gothic"/>
              </a:rPr>
              <a:t>transformation solutions </a:t>
            </a:r>
            <a:endParaRPr lang="en-US" sz="6600" spc="-18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11927" y="2146837"/>
            <a:ext cx="0" cy="82296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9877" y="6228000"/>
            <a:ext cx="1933395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5">
            <a:extLst>
              <a:ext uri="{FF2B5EF4-FFF2-40B4-BE49-F238E27FC236}">
                <a16:creationId xmlns:a16="http://schemas.microsoft.com/office/drawing/2014/main" id="{3A86EFE4-80C8-445E-805D-DAB548398827}"/>
              </a:ext>
            </a:extLst>
          </p:cNvPr>
          <p:cNvSpPr txBox="1"/>
          <p:nvPr/>
        </p:nvSpPr>
        <p:spPr>
          <a:xfrm>
            <a:off x="1483335" y="3331943"/>
            <a:ext cx="3030479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9"/>
              </a:lnSpc>
            </a:pPr>
            <a:r>
              <a:rPr lang="en-US" sz="8000" spc="-135" dirty="0" smtClean="0">
                <a:solidFill>
                  <a:srgbClr val="82BB00"/>
                </a:solidFill>
                <a:latin typeface="Century Gothic"/>
                <a:cs typeface="Century Gothic"/>
              </a:rPr>
              <a:t>&gt;500</a:t>
            </a:r>
            <a:endParaRPr sz="8000" dirty="0">
              <a:solidFill>
                <a:srgbClr val="82BB00"/>
              </a:solidFill>
              <a:latin typeface="Century Gothic"/>
              <a:cs typeface="Century Gothic"/>
            </a:endParaRPr>
          </a:p>
          <a:p>
            <a:pPr>
              <a:spcBef>
                <a:spcPts val="600"/>
              </a:spcBef>
            </a:pPr>
            <a:r>
              <a:rPr lang="en-US" sz="2800" spc="90" dirty="0">
                <a:solidFill>
                  <a:srgbClr val="FFFFFF"/>
                </a:solidFill>
                <a:latin typeface="Century Gothic"/>
                <a:cs typeface="Century Gothic"/>
              </a:rPr>
              <a:t>onsite client operations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3A86EFE4-80C8-445E-805D-DAB548398827}"/>
              </a:ext>
            </a:extLst>
          </p:cNvPr>
          <p:cNvSpPr txBox="1"/>
          <p:nvPr/>
        </p:nvSpPr>
        <p:spPr>
          <a:xfrm>
            <a:off x="1534259" y="6887919"/>
            <a:ext cx="303048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9"/>
              </a:lnSpc>
            </a:pPr>
            <a:r>
              <a:rPr lang="en-US" sz="8000" spc="-135" dirty="0">
                <a:solidFill>
                  <a:srgbClr val="FFC000"/>
                </a:solidFill>
                <a:latin typeface="Century Gothic"/>
                <a:cs typeface="Century Gothic"/>
              </a:rPr>
              <a:t>50+</a:t>
            </a:r>
            <a:endParaRPr sz="80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>
              <a:spcBef>
                <a:spcPts val="600"/>
              </a:spcBef>
            </a:pPr>
            <a:r>
              <a:rPr lang="en-US" sz="2800" spc="90" dirty="0">
                <a:solidFill>
                  <a:srgbClr val="FFFFFF"/>
                </a:solidFill>
                <a:latin typeface="Century Gothic"/>
                <a:cs typeface="Century Gothic"/>
              </a:rPr>
              <a:t>clients serviced via captive centers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3A86EFE4-80C8-445E-805D-DAB548398827}"/>
              </a:ext>
            </a:extLst>
          </p:cNvPr>
          <p:cNvSpPr txBox="1"/>
          <p:nvPr/>
        </p:nvSpPr>
        <p:spPr>
          <a:xfrm>
            <a:off x="11362455" y="6887918"/>
            <a:ext cx="3533776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9"/>
              </a:lnSpc>
            </a:pPr>
            <a:r>
              <a:rPr lang="en-US" sz="8000" spc="-135" dirty="0">
                <a:solidFill>
                  <a:schemeClr val="accent3"/>
                </a:solidFill>
                <a:latin typeface="Century Gothic"/>
                <a:cs typeface="Century Gothic"/>
              </a:rPr>
              <a:t>2,350+</a:t>
            </a:r>
            <a:endParaRPr sz="8000" dirty="0">
              <a:solidFill>
                <a:schemeClr val="accent3"/>
              </a:solidFill>
              <a:latin typeface="Century Gothic"/>
              <a:cs typeface="Century Gothic"/>
            </a:endParaRPr>
          </a:p>
          <a:p>
            <a:pPr>
              <a:spcBef>
                <a:spcPts val="600"/>
              </a:spcBef>
            </a:pPr>
            <a:r>
              <a:rPr lang="en-US" sz="2800" spc="90" dirty="0">
                <a:solidFill>
                  <a:srgbClr val="FFFFFF"/>
                </a:solidFill>
                <a:latin typeface="Century Gothic"/>
                <a:cs typeface="Century Gothic"/>
              </a:rPr>
              <a:t>business </a:t>
            </a:r>
            <a:r>
              <a:rPr lang="en-US" sz="2800" spc="90" dirty="0" smtClean="0">
                <a:solidFill>
                  <a:srgbClr val="FFFFFF"/>
                </a:solidFill>
                <a:latin typeface="Century Gothic"/>
                <a:cs typeface="Century Gothic"/>
              </a:rPr>
              <a:t>transformation </a:t>
            </a:r>
            <a:r>
              <a:rPr lang="en-US" sz="2800" spc="90" dirty="0">
                <a:solidFill>
                  <a:srgbClr val="FFFFFF"/>
                </a:solidFill>
                <a:latin typeface="Century Gothic"/>
                <a:cs typeface="Century Gothic"/>
              </a:rPr>
              <a:t>solution employees</a:t>
            </a:r>
          </a:p>
        </p:txBody>
      </p:sp>
      <p:sp>
        <p:nvSpPr>
          <p:cNvPr id="25" name="object 5">
            <a:extLst>
              <a:ext uri="{FF2B5EF4-FFF2-40B4-BE49-F238E27FC236}">
                <a16:creationId xmlns:a16="http://schemas.microsoft.com/office/drawing/2014/main" id="{3A86EFE4-80C8-445E-805D-DAB548398827}"/>
              </a:ext>
            </a:extLst>
          </p:cNvPr>
          <p:cNvSpPr txBox="1"/>
          <p:nvPr/>
        </p:nvSpPr>
        <p:spPr>
          <a:xfrm>
            <a:off x="5677232" y="7103362"/>
            <a:ext cx="4336459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9"/>
              </a:lnSpc>
            </a:pPr>
            <a:r>
              <a:rPr lang="en-US" sz="8000" spc="-135" dirty="0" smtClean="0">
                <a:solidFill>
                  <a:srgbClr val="09ABEC"/>
                </a:solidFill>
                <a:latin typeface="Century Gothic"/>
                <a:cs typeface="Century Gothic"/>
              </a:rPr>
              <a:t>&gt; 24</a:t>
            </a:r>
            <a:endParaRPr sz="8000" dirty="0">
              <a:solidFill>
                <a:srgbClr val="09ABEC"/>
              </a:solidFill>
              <a:latin typeface="Century Gothic"/>
              <a:cs typeface="Century Gothic"/>
            </a:endParaRPr>
          </a:p>
          <a:p>
            <a:pPr>
              <a:spcBef>
                <a:spcPts val="600"/>
              </a:spcBef>
            </a:pPr>
            <a:r>
              <a:rPr lang="en-US" sz="2800" spc="90" dirty="0" smtClean="0">
                <a:solidFill>
                  <a:srgbClr val="FFFFFF"/>
                </a:solidFill>
                <a:latin typeface="Century Gothic"/>
                <a:cs typeface="Century Gothic"/>
              </a:rPr>
              <a:t>US domestic national accounts</a:t>
            </a:r>
            <a:endParaRPr lang="en-US" sz="2800" spc="9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0349249" y="2146837"/>
            <a:ext cx="0" cy="82296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848565" y="2301875"/>
            <a:ext cx="0" cy="822960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ject 5">
            <a:extLst>
              <a:ext uri="{FF2B5EF4-FFF2-40B4-BE49-F238E27FC236}">
                <a16:creationId xmlns:a16="http://schemas.microsoft.com/office/drawing/2014/main" id="{3A86EFE4-80C8-445E-805D-DAB548398827}"/>
              </a:ext>
            </a:extLst>
          </p:cNvPr>
          <p:cNvSpPr txBox="1"/>
          <p:nvPr/>
        </p:nvSpPr>
        <p:spPr>
          <a:xfrm>
            <a:off x="16445700" y="2301875"/>
            <a:ext cx="3662716" cy="34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9"/>
              </a:lnSpc>
            </a:pPr>
            <a:r>
              <a:rPr lang="en-US" sz="8000" spc="-135" dirty="0" smtClean="0">
                <a:solidFill>
                  <a:srgbClr val="FFC000"/>
                </a:solidFill>
                <a:latin typeface="Century Gothic"/>
                <a:cs typeface="Century Gothic"/>
              </a:rPr>
              <a:t>Am Law 150</a:t>
            </a:r>
            <a:endParaRPr sz="80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>
              <a:spcBef>
                <a:spcPts val="600"/>
              </a:spcBef>
            </a:pPr>
            <a:r>
              <a:rPr lang="en-US" sz="2800" spc="90" dirty="0" smtClean="0">
                <a:solidFill>
                  <a:srgbClr val="FFFFFF"/>
                </a:solidFill>
                <a:latin typeface="Century Gothic"/>
                <a:cs typeface="Century Gothic"/>
              </a:rPr>
              <a:t>27% of top 150 are Epiq clients </a:t>
            </a:r>
            <a:endParaRPr lang="en-US" sz="2800" spc="9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9" name="object 5">
            <a:extLst>
              <a:ext uri="{FF2B5EF4-FFF2-40B4-BE49-F238E27FC236}">
                <a16:creationId xmlns:a16="http://schemas.microsoft.com/office/drawing/2014/main" id="{3A86EFE4-80C8-445E-805D-DAB548398827}"/>
              </a:ext>
            </a:extLst>
          </p:cNvPr>
          <p:cNvSpPr txBox="1"/>
          <p:nvPr/>
        </p:nvSpPr>
        <p:spPr>
          <a:xfrm>
            <a:off x="16447935" y="6957412"/>
            <a:ext cx="3533776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9"/>
              </a:lnSpc>
            </a:pPr>
            <a:r>
              <a:rPr lang="en-US" sz="8000" spc="-135" dirty="0" smtClean="0">
                <a:solidFill>
                  <a:srgbClr val="ED7700"/>
                </a:solidFill>
                <a:latin typeface="Century Gothic"/>
                <a:cs typeface="Century Gothic"/>
              </a:rPr>
              <a:t>66% </a:t>
            </a:r>
            <a:endParaRPr sz="8000" dirty="0">
              <a:solidFill>
                <a:srgbClr val="ED7700"/>
              </a:solidFill>
              <a:latin typeface="Century Gothic"/>
              <a:cs typeface="Century Gothic"/>
            </a:endParaRPr>
          </a:p>
          <a:p>
            <a:pPr>
              <a:spcBef>
                <a:spcPts val="600"/>
              </a:spcBef>
            </a:pPr>
            <a:r>
              <a:rPr lang="en-US" sz="2800" spc="90" dirty="0" smtClean="0">
                <a:solidFill>
                  <a:srgbClr val="FFFFFF"/>
                </a:solidFill>
                <a:latin typeface="Century Gothic"/>
                <a:cs typeface="Century Gothic"/>
              </a:rPr>
              <a:t>of our Am Law 150 clients are global </a:t>
            </a:r>
            <a:endParaRPr lang="en-US" sz="2800" spc="9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3A86EFE4-80C8-445E-805D-DAB548398827}"/>
              </a:ext>
            </a:extLst>
          </p:cNvPr>
          <p:cNvSpPr txBox="1"/>
          <p:nvPr/>
        </p:nvSpPr>
        <p:spPr>
          <a:xfrm>
            <a:off x="6079123" y="3336084"/>
            <a:ext cx="3533776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9"/>
              </a:lnSpc>
            </a:pPr>
            <a:r>
              <a:rPr lang="en-US" sz="8000" spc="-135" dirty="0" smtClean="0">
                <a:solidFill>
                  <a:srgbClr val="ED7700"/>
                </a:solidFill>
                <a:latin typeface="Century Gothic"/>
                <a:cs typeface="Century Gothic"/>
              </a:rPr>
              <a:t>80+</a:t>
            </a:r>
            <a:endParaRPr sz="8000" dirty="0">
              <a:solidFill>
                <a:srgbClr val="ED7700"/>
              </a:solidFill>
              <a:latin typeface="Century Gothic"/>
              <a:cs typeface="Century Gothic"/>
            </a:endParaRPr>
          </a:p>
          <a:p>
            <a:pPr>
              <a:spcBef>
                <a:spcPts val="600"/>
              </a:spcBef>
            </a:pPr>
            <a:r>
              <a:rPr lang="en-US" sz="2800" spc="90" dirty="0" smtClean="0">
                <a:solidFill>
                  <a:srgbClr val="FFFFFF"/>
                </a:solidFill>
                <a:latin typeface="Century Gothic"/>
                <a:cs typeface="Century Gothic"/>
              </a:rPr>
              <a:t>Epiq offices around the world</a:t>
            </a:r>
            <a:endParaRPr lang="en-US" sz="2800" spc="9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3A86EFE4-80C8-445E-805D-DAB548398827}"/>
              </a:ext>
            </a:extLst>
          </p:cNvPr>
          <p:cNvSpPr txBox="1"/>
          <p:nvPr/>
        </p:nvSpPr>
        <p:spPr>
          <a:xfrm>
            <a:off x="11305067" y="3337362"/>
            <a:ext cx="4336459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09"/>
              </a:lnSpc>
            </a:pPr>
            <a:r>
              <a:rPr lang="en-US" sz="8000" spc="-135" dirty="0" smtClean="0">
                <a:solidFill>
                  <a:srgbClr val="09ABEC"/>
                </a:solidFill>
                <a:latin typeface="Century Gothic"/>
                <a:cs typeface="Century Gothic"/>
              </a:rPr>
              <a:t>&gt; 7,000</a:t>
            </a:r>
            <a:endParaRPr sz="8000" dirty="0">
              <a:solidFill>
                <a:srgbClr val="09ABEC"/>
              </a:solidFill>
              <a:latin typeface="Century Gothic"/>
              <a:cs typeface="Century Gothic"/>
            </a:endParaRPr>
          </a:p>
          <a:p>
            <a:pPr>
              <a:spcBef>
                <a:spcPts val="600"/>
              </a:spcBef>
            </a:pPr>
            <a:r>
              <a:rPr lang="en-US" sz="2800" spc="9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lang="en-US" sz="2800" spc="90" dirty="0" smtClean="0">
                <a:solidFill>
                  <a:srgbClr val="FFFFFF"/>
                </a:solidFill>
                <a:latin typeface="Century Gothic"/>
                <a:cs typeface="Century Gothic"/>
              </a:rPr>
              <a:t>mployees globally </a:t>
            </a:r>
            <a:endParaRPr lang="en-US" sz="2800" spc="9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873" y="9998075"/>
            <a:ext cx="2425577" cy="1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9879" y="447"/>
            <a:ext cx="19323429" cy="11308457"/>
          </a:xfrm>
          <a:custGeom>
            <a:avLst/>
            <a:gdLst/>
            <a:ahLst/>
            <a:cxnLst/>
            <a:rect l="l" t="t" r="r" b="b"/>
            <a:pathLst>
              <a:path w="9072244" h="10556240">
                <a:moveTo>
                  <a:pt x="0" y="10556128"/>
                </a:moveTo>
                <a:lnTo>
                  <a:pt x="9071985" y="10556128"/>
                </a:lnTo>
                <a:lnTo>
                  <a:pt x="9071985" y="0"/>
                </a:lnTo>
                <a:lnTo>
                  <a:pt x="0" y="0"/>
                </a:lnTo>
                <a:lnTo>
                  <a:pt x="0" y="1055612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86599" y="3654235"/>
            <a:ext cx="6246071" cy="4680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marR="5079">
              <a:lnSpc>
                <a:spcPts val="7339"/>
              </a:lnSpc>
            </a:pPr>
            <a:r>
              <a:rPr lang="en-US" sz="6599" spc="-210">
                <a:solidFill>
                  <a:srgbClr val="00A8EB"/>
                </a:solidFill>
                <a:latin typeface="Century Gothic"/>
                <a:cs typeface="Century Gothic"/>
              </a:rPr>
              <a:t>all-in-one</a:t>
            </a:r>
          </a:p>
          <a:p>
            <a:pPr marL="12699" marR="5079">
              <a:lnSpc>
                <a:spcPts val="7339"/>
              </a:lnSpc>
            </a:pPr>
            <a:r>
              <a:rPr lang="en-US" sz="6599" spc="-210">
                <a:solidFill>
                  <a:srgbClr val="00A8EB"/>
                </a:solidFill>
                <a:latin typeface="Century Gothic"/>
                <a:cs typeface="Century Gothic"/>
              </a:rPr>
              <a:t>integrated </a:t>
            </a:r>
            <a:r>
              <a:rPr lang="en-US" sz="6599" spc="-210">
                <a:solidFill>
                  <a:prstClr val="white"/>
                </a:solidFill>
                <a:latin typeface="Century Gothic"/>
                <a:cs typeface="Century Gothic"/>
              </a:rPr>
              <a:t>global business transformation solutions </a:t>
            </a:r>
            <a:endParaRPr sz="6599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62418" y="8814991"/>
            <a:ext cx="1682335" cy="48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3179" algn="l">
              <a:lnSpc>
                <a:spcPts val="1900"/>
              </a:lnSpc>
              <a:spcBef>
                <a:spcPts val="90"/>
              </a:spcBef>
            </a:pPr>
            <a:r>
              <a:rPr lang="en-US" sz="2000" spc="100">
                <a:solidFill>
                  <a:srgbClr val="FFFFFF"/>
                </a:solidFill>
              </a:rPr>
              <a:t>Scan, Print, and Copy</a:t>
            </a:r>
            <a:endParaRPr sz="2000" spc="100">
              <a:solidFill>
                <a:srgbClr val="FFFFFF"/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>
              <a:lnSpc>
                <a:spcPts val="1900"/>
              </a:lnSpc>
            </a:pPr>
            <a:r>
              <a:rPr spc="-10"/>
              <a:t>People. </a:t>
            </a:r>
            <a:r>
              <a:rPr spc="-15"/>
              <a:t>Partnership. </a:t>
            </a:r>
            <a:r>
              <a:t>Performance.</a:t>
            </a:r>
            <a:r>
              <a:rPr spc="370"/>
              <a:t> </a:t>
            </a:r>
            <a:r>
              <a:rPr spc="-15">
                <a:solidFill>
                  <a:srgbClr val="82BB00"/>
                </a:solidFill>
              </a:rPr>
              <a:t>epiqglobal.com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748" y="9975220"/>
            <a:ext cx="1844326" cy="82745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661933" y="3532656"/>
            <a:ext cx="1938502" cy="1597398"/>
            <a:chOff x="17138505" y="1223554"/>
            <a:chExt cx="1938655" cy="1597524"/>
          </a:xfrm>
        </p:grpSpPr>
        <p:sp>
          <p:nvSpPr>
            <p:cNvPr id="10" name="object 10"/>
            <p:cNvSpPr txBox="1"/>
            <p:nvPr/>
          </p:nvSpPr>
          <p:spPr>
            <a:xfrm>
              <a:off x="17138505" y="2205525"/>
              <a:ext cx="193865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Managed </a:t>
              </a:r>
            </a:p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Print Services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70590" y="1223554"/>
              <a:ext cx="618750" cy="79875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1210383" y="3573036"/>
            <a:ext cx="2361379" cy="1334409"/>
            <a:chOff x="11450507" y="3457947"/>
            <a:chExt cx="2361565" cy="1334514"/>
          </a:xfrm>
        </p:grpSpPr>
        <p:sp>
          <p:nvSpPr>
            <p:cNvPr id="5" name="object 5"/>
            <p:cNvSpPr txBox="1"/>
            <p:nvPr/>
          </p:nvSpPr>
          <p:spPr>
            <a:xfrm>
              <a:off x="11450507" y="4484684"/>
              <a:ext cx="2361565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000" spc="100">
                  <a:solidFill>
                    <a:srgbClr val="FFFFFF"/>
                  </a:solidFill>
                  <a:latin typeface="Century Gothic"/>
                  <a:cs typeface="Century Gothic"/>
                </a:rPr>
                <a:t>Receptionist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83833" y="3457947"/>
              <a:ext cx="675000" cy="7987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8888466" y="7667095"/>
            <a:ext cx="2278835" cy="1689133"/>
            <a:chOff x="14849688" y="8054228"/>
            <a:chExt cx="2279015" cy="1689266"/>
          </a:xfrm>
        </p:grpSpPr>
        <p:sp>
          <p:nvSpPr>
            <p:cNvPr id="37" name="object 9"/>
            <p:cNvSpPr txBox="1"/>
            <p:nvPr/>
          </p:nvSpPr>
          <p:spPr>
            <a:xfrm>
              <a:off x="14849688" y="9127941"/>
              <a:ext cx="227901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Records Management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49688" y="8054228"/>
              <a:ext cx="932877" cy="898003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4748781" y="1275901"/>
            <a:ext cx="2037847" cy="1572392"/>
            <a:chOff x="11457199" y="5803163"/>
            <a:chExt cx="2038008" cy="1572516"/>
          </a:xfrm>
        </p:grpSpPr>
        <p:sp>
          <p:nvSpPr>
            <p:cNvPr id="6" name="object 6"/>
            <p:cNvSpPr txBox="1"/>
            <p:nvPr/>
          </p:nvSpPr>
          <p:spPr>
            <a:xfrm>
              <a:off x="11470827" y="6760126"/>
              <a:ext cx="2024380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Document Processing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57199" y="5803163"/>
              <a:ext cx="792773" cy="759038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17273279" y="5453214"/>
            <a:ext cx="1828354" cy="2122329"/>
            <a:chOff x="8835147" y="8004512"/>
            <a:chExt cx="1828498" cy="2122497"/>
          </a:xfrm>
        </p:grpSpPr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0B4C9788-0FCD-4988-8CB6-27FA515A1AF1}"/>
                </a:ext>
              </a:extLst>
            </p:cNvPr>
            <p:cNvSpPr/>
            <p:nvPr/>
          </p:nvSpPr>
          <p:spPr>
            <a:xfrm>
              <a:off x="8835147" y="8744425"/>
              <a:ext cx="1828498" cy="1382584"/>
            </a:xfrm>
            <a:custGeom>
              <a:avLst/>
              <a:gdLst/>
              <a:ahLst/>
              <a:cxnLst/>
              <a:rect l="l" t="t" r="r" b="b"/>
              <a:pathLst>
                <a:path w="6534150" h="10556240">
                  <a:moveTo>
                    <a:pt x="0" y="10556128"/>
                  </a:moveTo>
                  <a:lnTo>
                    <a:pt x="6533853" y="10556128"/>
                  </a:lnTo>
                  <a:lnTo>
                    <a:pt x="6533853" y="0"/>
                  </a:lnTo>
                  <a:lnTo>
                    <a:pt x="0" y="0"/>
                  </a:lnTo>
                  <a:lnTo>
                    <a:pt x="0" y="10556128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 anchor="ctr" anchorCtr="0"/>
            <a:lstStyle/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IT &amp; AV Support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35147" y="8004512"/>
              <a:ext cx="798750" cy="933750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8855440" y="5770896"/>
            <a:ext cx="2191740" cy="1208345"/>
            <a:chOff x="17150271" y="8203797"/>
            <a:chExt cx="2191913" cy="1208440"/>
          </a:xfrm>
        </p:grpSpPr>
        <p:sp>
          <p:nvSpPr>
            <p:cNvPr id="38" name="object 12"/>
            <p:cNvSpPr txBox="1"/>
            <p:nvPr/>
          </p:nvSpPr>
          <p:spPr>
            <a:xfrm>
              <a:off x="17170590" y="9168581"/>
              <a:ext cx="2171594" cy="2436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163179">
                <a:lnSpc>
                  <a:spcPts val="1900"/>
                </a:lnSpc>
                <a:spcBef>
                  <a:spcPts val="90"/>
                </a:spcBef>
              </a:pPr>
              <a:r>
                <a:rPr lang="en-US" sz="2000" spc="100">
                  <a:solidFill>
                    <a:srgbClr val="FFFFFF"/>
                  </a:solidFill>
                  <a:latin typeface="Century Gothic"/>
                  <a:cs typeface="Century Gothic"/>
                </a:rPr>
                <a:t>Administrative</a:t>
              </a:r>
              <a:endParaRPr sz="2000" spc="10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150271" y="8203797"/>
              <a:ext cx="773532" cy="678096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0488" y="7494238"/>
            <a:ext cx="702063" cy="1056094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17287900" y="7797407"/>
            <a:ext cx="2436665" cy="1571603"/>
            <a:chOff x="17165403" y="3528510"/>
            <a:chExt cx="2436857" cy="1571727"/>
          </a:xfrm>
        </p:grpSpPr>
        <p:sp>
          <p:nvSpPr>
            <p:cNvPr id="11" name="object 11"/>
            <p:cNvSpPr txBox="1"/>
            <p:nvPr/>
          </p:nvSpPr>
          <p:spPr>
            <a:xfrm>
              <a:off x="17165403" y="4484684"/>
              <a:ext cx="2436857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Risk and Research Services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165404" y="3528510"/>
              <a:ext cx="556208" cy="75163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14757177" y="7761520"/>
            <a:ext cx="2306667" cy="1991623"/>
            <a:chOff x="8836991" y="1180099"/>
            <a:chExt cx="2306849" cy="1991780"/>
          </a:xfrm>
        </p:grpSpPr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0B4C9788-0FCD-4988-8CB6-27FA515A1AF1}"/>
                </a:ext>
              </a:extLst>
            </p:cNvPr>
            <p:cNvSpPr/>
            <p:nvPr/>
          </p:nvSpPr>
          <p:spPr>
            <a:xfrm>
              <a:off x="8836991" y="1789295"/>
              <a:ext cx="2306849" cy="1382584"/>
            </a:xfrm>
            <a:custGeom>
              <a:avLst/>
              <a:gdLst/>
              <a:ahLst/>
              <a:cxnLst/>
              <a:rect l="l" t="t" r="r" b="b"/>
              <a:pathLst>
                <a:path w="6534150" h="10556240">
                  <a:moveTo>
                    <a:pt x="0" y="10556128"/>
                  </a:moveTo>
                  <a:lnTo>
                    <a:pt x="6533853" y="10556128"/>
                  </a:lnTo>
                  <a:lnTo>
                    <a:pt x="6533853" y="0"/>
                  </a:lnTo>
                  <a:lnTo>
                    <a:pt x="0" y="0"/>
                  </a:lnTo>
                  <a:lnTo>
                    <a:pt x="0" y="10556128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 anchor="ctr" anchorCtr="0"/>
            <a:lstStyle/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Consulting </a:t>
              </a:r>
            </a:p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Services</a:t>
              </a:r>
              <a:endParaRPr sz="16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38146" y="1180099"/>
              <a:ext cx="795751" cy="785927"/>
            </a:xfrm>
            <a:prstGeom prst="rect">
              <a:avLst/>
            </a:prstGeom>
          </p:spPr>
        </p:pic>
      </p:grpSp>
      <p:grpSp>
        <p:nvGrpSpPr>
          <p:cNvPr id="49" name="Group 48"/>
          <p:cNvGrpSpPr/>
          <p:nvPr/>
        </p:nvGrpSpPr>
        <p:grpSpPr>
          <a:xfrm>
            <a:off x="17278076" y="1221836"/>
            <a:ext cx="2349148" cy="1980515"/>
            <a:chOff x="8835147" y="3528285"/>
            <a:chExt cx="2349333" cy="1980671"/>
          </a:xfrm>
        </p:grpSpPr>
        <p:sp>
          <p:nvSpPr>
            <p:cNvPr id="22" name="object 5">
              <a:extLst>
                <a:ext uri="{FF2B5EF4-FFF2-40B4-BE49-F238E27FC236}">
                  <a16:creationId xmlns:a16="http://schemas.microsoft.com/office/drawing/2014/main" id="{DEC98F6D-0460-4CA2-B7B8-29F18B0B0338}"/>
                </a:ext>
              </a:extLst>
            </p:cNvPr>
            <p:cNvSpPr/>
            <p:nvPr/>
          </p:nvSpPr>
          <p:spPr>
            <a:xfrm>
              <a:off x="8840393" y="4126372"/>
              <a:ext cx="2344087" cy="1382584"/>
            </a:xfrm>
            <a:custGeom>
              <a:avLst/>
              <a:gdLst/>
              <a:ahLst/>
              <a:cxnLst/>
              <a:rect l="l" t="t" r="r" b="b"/>
              <a:pathLst>
                <a:path w="6534150" h="10556240">
                  <a:moveTo>
                    <a:pt x="0" y="10556128"/>
                  </a:moveTo>
                  <a:lnTo>
                    <a:pt x="6533853" y="10556128"/>
                  </a:lnTo>
                  <a:lnTo>
                    <a:pt x="6533853" y="0"/>
                  </a:lnTo>
                  <a:lnTo>
                    <a:pt x="0" y="0"/>
                  </a:lnTo>
                  <a:lnTo>
                    <a:pt x="0" y="10556128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 anchor="ctr" anchorCtr="0"/>
            <a:lstStyle/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Contract  &amp; NDA</a:t>
              </a:r>
            </a:p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Management</a:t>
              </a:r>
              <a:endParaRPr sz="16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35147" y="3528285"/>
              <a:ext cx="820372" cy="81233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14757177" y="5399791"/>
            <a:ext cx="1748017" cy="1816762"/>
            <a:chOff x="14817603" y="3283332"/>
            <a:chExt cx="1748155" cy="1816905"/>
          </a:xfrm>
        </p:grpSpPr>
        <p:sp>
          <p:nvSpPr>
            <p:cNvPr id="8" name="object 8"/>
            <p:cNvSpPr txBox="1"/>
            <p:nvPr/>
          </p:nvSpPr>
          <p:spPr>
            <a:xfrm>
              <a:off x="14817603" y="4484684"/>
              <a:ext cx="1748155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Information Governance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817603" y="3283332"/>
              <a:ext cx="978750" cy="9787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1247906" y="1221835"/>
            <a:ext cx="2151210" cy="1611131"/>
            <a:chOff x="14817603" y="1209820"/>
            <a:chExt cx="2151380" cy="1611258"/>
          </a:xfrm>
        </p:grpSpPr>
        <p:sp>
          <p:nvSpPr>
            <p:cNvPr id="7" name="object 7"/>
            <p:cNvSpPr txBox="1"/>
            <p:nvPr/>
          </p:nvSpPr>
          <p:spPr>
            <a:xfrm>
              <a:off x="14817603" y="2205525"/>
              <a:ext cx="2151380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Litigation </a:t>
              </a:r>
            </a:p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Support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4849689" y="1209820"/>
              <a:ext cx="789484" cy="806648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8850893" y="3833104"/>
            <a:ext cx="2024433" cy="1012710"/>
            <a:chOff x="11461372" y="8385573"/>
            <a:chExt cx="2024593" cy="1012790"/>
          </a:xfrm>
        </p:grpSpPr>
        <p:sp>
          <p:nvSpPr>
            <p:cNvPr id="36" name="object 6"/>
            <p:cNvSpPr txBox="1"/>
            <p:nvPr/>
          </p:nvSpPr>
          <p:spPr>
            <a:xfrm>
              <a:off x="11461585" y="9090586"/>
              <a:ext cx="202438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Mail Services</a:t>
              </a:r>
              <a:endParaRPr lang="en-US" sz="200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461372" y="8385573"/>
              <a:ext cx="968667" cy="474582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17273280" y="3532656"/>
            <a:ext cx="2278835" cy="1307819"/>
            <a:chOff x="14817603" y="5759981"/>
            <a:chExt cx="2279015" cy="1307922"/>
          </a:xfrm>
        </p:grpSpPr>
        <p:sp>
          <p:nvSpPr>
            <p:cNvPr id="9" name="object 9"/>
            <p:cNvSpPr txBox="1"/>
            <p:nvPr/>
          </p:nvSpPr>
          <p:spPr>
            <a:xfrm>
              <a:off x="14817603" y="6760126"/>
              <a:ext cx="2279015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r>
                <a:rPr lang="en-US" sz="2000" spc="-50">
                  <a:solidFill>
                    <a:prstClr val="white"/>
                  </a:solidFill>
                  <a:latin typeface="Century Gothic" panose="020B0502020202020204" pitchFamily="34" charset="0"/>
                  <a:cs typeface="Times New Roman"/>
                </a:rPr>
                <a:t>Marketing &amp; Creative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837923" y="5759981"/>
              <a:ext cx="900000" cy="8325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8880949" y="1275901"/>
            <a:ext cx="1994378" cy="1265897"/>
            <a:chOff x="17158825" y="5778425"/>
            <a:chExt cx="1994535" cy="1265997"/>
          </a:xfrm>
        </p:grpSpPr>
        <p:sp>
          <p:nvSpPr>
            <p:cNvPr id="12" name="object 12"/>
            <p:cNvSpPr txBox="1"/>
            <p:nvPr/>
          </p:nvSpPr>
          <p:spPr>
            <a:xfrm>
              <a:off x="17158825" y="6800766"/>
              <a:ext cx="1994535" cy="24365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163179">
                <a:lnSpc>
                  <a:spcPts val="1900"/>
                </a:lnSpc>
                <a:spcBef>
                  <a:spcPts val="90"/>
                </a:spcBef>
              </a:pPr>
              <a:r>
                <a:rPr lang="en-US" sz="2000" spc="100">
                  <a:solidFill>
                    <a:srgbClr val="FFFFFF"/>
                  </a:solidFill>
                  <a:latin typeface="Century Gothic"/>
                  <a:cs typeface="Century Gothic"/>
                </a:rPr>
                <a:t>Hospitality</a:t>
              </a:r>
              <a:endParaRPr sz="2000" spc="10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7179144" y="5778425"/>
              <a:ext cx="1008071" cy="7736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1210382" y="5472639"/>
            <a:ext cx="2328572" cy="1776039"/>
            <a:chOff x="14664125" y="3378449"/>
            <a:chExt cx="2328756" cy="177617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4125" y="3378449"/>
              <a:ext cx="1009580" cy="1009580"/>
            </a:xfrm>
            <a:prstGeom prst="rect">
              <a:avLst/>
            </a:prstGeom>
          </p:spPr>
        </p:pic>
        <p:sp>
          <p:nvSpPr>
            <p:cNvPr id="57" name="object 12"/>
            <p:cNvSpPr txBox="1"/>
            <p:nvPr/>
          </p:nvSpPr>
          <p:spPr>
            <a:xfrm>
              <a:off x="14757547" y="4667315"/>
              <a:ext cx="2235334" cy="4873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163179">
                <a:lnSpc>
                  <a:spcPts val="1900"/>
                </a:lnSpc>
                <a:spcBef>
                  <a:spcPts val="90"/>
                </a:spcBef>
              </a:pPr>
              <a:r>
                <a:rPr lang="en-US" sz="2000" spc="100">
                  <a:solidFill>
                    <a:srgbClr val="FFFFFF"/>
                  </a:solidFill>
                  <a:latin typeface="Century Gothic"/>
                  <a:cs typeface="Century Gothic"/>
                </a:rPr>
                <a:t>Supply Management</a:t>
              </a:r>
              <a:endParaRPr sz="2000" spc="100">
                <a:solidFill>
                  <a:srgbClr val="FFFFFF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53" name="object 4">
            <a:extLst>
              <a:ext uri="{FF2B5EF4-FFF2-40B4-BE49-F238E27FC236}">
                <a16:creationId xmlns:a16="http://schemas.microsoft.com/office/drawing/2014/main" id="{AD7705BE-3A2F-4EF7-84CA-61FD9001E507}"/>
              </a:ext>
            </a:extLst>
          </p:cNvPr>
          <p:cNvSpPr txBox="1"/>
          <p:nvPr/>
        </p:nvSpPr>
        <p:spPr>
          <a:xfrm>
            <a:off x="797" y="10551701"/>
            <a:ext cx="779082" cy="275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ctr"/>
            <a:fld id="{CE466936-885E-4E29-A9C3-16836028183A}" type="slidenum">
              <a:rPr lang="en-US" sz="1750" spc="25" smtClean="0">
                <a:solidFill>
                  <a:srgbClr val="00A8EB"/>
                </a:solidFill>
                <a:latin typeface="Century Gothic"/>
                <a:cs typeface="Century Gothic"/>
              </a:rPr>
              <a:t>7</a:t>
            </a:fld>
            <a:endParaRPr sz="17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794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4665" y="10551404"/>
            <a:ext cx="5752836" cy="269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defTabSz="1507786">
              <a:defRPr/>
            </a:pPr>
            <a:r>
              <a:rPr sz="1750" spc="-10" dirty="0">
                <a:solidFill>
                  <a:srgbClr val="00A8EB"/>
                </a:solidFill>
                <a:latin typeface="Century Gothic"/>
                <a:cs typeface="Century Gothic"/>
              </a:rPr>
              <a:t>People. </a:t>
            </a:r>
            <a:r>
              <a:rPr sz="1750" spc="-15" dirty="0">
                <a:solidFill>
                  <a:srgbClr val="00A8EB"/>
                </a:solidFill>
                <a:latin typeface="Century Gothic"/>
                <a:cs typeface="Century Gothic"/>
              </a:rPr>
              <a:t>Partnership. </a:t>
            </a:r>
            <a:r>
              <a:rPr sz="1750" dirty="0">
                <a:solidFill>
                  <a:srgbClr val="00A8EB"/>
                </a:solidFill>
                <a:latin typeface="Century Gothic"/>
                <a:cs typeface="Century Gothic"/>
              </a:rPr>
              <a:t>Performance.</a:t>
            </a:r>
            <a:r>
              <a:rPr sz="1750" spc="369" dirty="0">
                <a:solidFill>
                  <a:srgbClr val="00A8EB"/>
                </a:solidFill>
                <a:latin typeface="Century Gothic"/>
                <a:cs typeface="Century Gothic"/>
              </a:rPr>
              <a:t> </a:t>
            </a:r>
            <a:r>
              <a:rPr sz="1750" spc="-15" dirty="0">
                <a:solidFill>
                  <a:srgbClr val="82BB00"/>
                </a:solidFill>
                <a:latin typeface="Century Gothic"/>
                <a:cs typeface="Century Gothic"/>
              </a:rPr>
              <a:t>epiqglobal.com</a:t>
            </a:r>
            <a:endParaRPr sz="17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3" y="499"/>
            <a:ext cx="779076" cy="11307723"/>
          </a:xfrm>
          <a:custGeom>
            <a:avLst/>
            <a:gdLst/>
            <a:ahLst/>
            <a:cxnLst/>
            <a:rect l="l" t="t" r="r" b="b"/>
            <a:pathLst>
              <a:path w="779145" h="11308715">
                <a:moveTo>
                  <a:pt x="0" y="11308556"/>
                </a:moveTo>
                <a:lnTo>
                  <a:pt x="779044" y="11308556"/>
                </a:lnTo>
                <a:lnTo>
                  <a:pt x="779044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1507786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938" y="10110471"/>
            <a:ext cx="2346703" cy="98135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3816AA5-5EA7-402F-AB73-2B1EB75D0538}"/>
              </a:ext>
            </a:extLst>
          </p:cNvPr>
          <p:cNvSpPr txBox="1"/>
          <p:nvPr/>
        </p:nvSpPr>
        <p:spPr>
          <a:xfrm>
            <a:off x="884" y="10557079"/>
            <a:ext cx="779074" cy="269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9" algn="ctr" defTabSz="1507786">
              <a:defRPr/>
            </a:pPr>
            <a:fld id="{8DDE4F46-AC51-4CB6-87A6-312FE6173C84}" type="slidenum">
              <a:rPr lang="en-US" sz="1750" spc="25">
                <a:solidFill>
                  <a:srgbClr val="00A8EB"/>
                </a:solidFill>
                <a:latin typeface="Century Gothic"/>
                <a:cs typeface="Century Gothic"/>
              </a:rPr>
              <a:pPr marL="12699" algn="ctr" defTabSz="1507786">
                <a:defRPr/>
              </a:pPr>
              <a:t>8</a:t>
            </a:fld>
            <a:endParaRPr sz="175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8ADC54-49E5-4589-A5B9-65E14015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666" y="2853521"/>
            <a:ext cx="4395153" cy="4785505"/>
          </a:xfrm>
        </p:spPr>
        <p:txBody>
          <a:bodyPr>
            <a:normAutofit/>
          </a:bodyPr>
          <a:lstStyle/>
          <a:p>
            <a:r>
              <a:rPr lang="en-US" sz="5949" dirty="0">
                <a:latin typeface="Century Gothic" panose="020B0502020202020204" pitchFamily="34" charset="0"/>
              </a:rPr>
              <a:t>business trends:</a:t>
            </a:r>
            <a:br>
              <a:rPr lang="en-US" sz="5949" dirty="0">
                <a:latin typeface="Century Gothic" panose="020B0502020202020204" pitchFamily="34" charset="0"/>
              </a:rPr>
            </a:br>
            <a:r>
              <a:rPr lang="en-US" sz="4801" dirty="0">
                <a:solidFill>
                  <a:srgbClr val="FFC000"/>
                </a:solidFill>
                <a:latin typeface="Century Gothic" panose="020B0502020202020204" pitchFamily="34" charset="0"/>
              </a:rPr>
              <a:t>what GBTS and our clients are experiencing today</a:t>
            </a:r>
            <a:endParaRPr lang="en-US" sz="54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309024" y="581535"/>
          <a:ext cx="13402616" cy="430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2616">
                  <a:extLst>
                    <a:ext uri="{9D8B030D-6E8A-4147-A177-3AD203B41FA5}">
                      <a16:colId xmlns:a16="http://schemas.microsoft.com/office/drawing/2014/main" val="2629193477"/>
                    </a:ext>
                  </a:extLst>
                </a:gridCol>
              </a:tblGrid>
              <a:tr h="958436">
                <a:tc>
                  <a:txBody>
                    <a:bodyPr/>
                    <a:lstStyle/>
                    <a:p>
                      <a:pPr lvl="0"/>
                      <a:r>
                        <a:rPr lang="en-US" sz="5300" dirty="0">
                          <a:latin typeface="Century Gothic" panose="020B0502020202020204"/>
                        </a:rPr>
                        <a:t>Client-Facing</a:t>
                      </a:r>
                      <a:endParaRPr lang="en-US" sz="4900" dirty="0">
                        <a:latin typeface="Century Gothic" panose="020B0502020202020204" pitchFamily="34" charset="0"/>
                      </a:endParaRPr>
                    </a:p>
                  </a:txBody>
                  <a:tcPr marL="150779" marR="150779" marT="75390" marB="75390"/>
                </a:tc>
                <a:extLst>
                  <a:ext uri="{0D108BD9-81ED-4DB2-BD59-A6C34878D82A}">
                    <a16:rowId xmlns:a16="http://schemas.microsoft.com/office/drawing/2014/main" val="3444056434"/>
                  </a:ext>
                </a:extLst>
              </a:tr>
              <a:tr h="3350927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>
                          <a:latin typeface="Century Gothic" panose="020B0502020202020204"/>
                        </a:rPr>
                        <a:t>Billing compression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>
                          <a:latin typeface="Century Gothic" panose="020B0502020202020204"/>
                        </a:rPr>
                        <a:t>Multi-generational workforce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>
                          <a:latin typeface="Century Gothic" panose="020B0502020202020204"/>
                        </a:rPr>
                        <a:t>Reduction in </a:t>
                      </a:r>
                      <a:r>
                        <a:rPr lang="en-US" sz="3000" dirty="0" smtClean="0">
                          <a:latin typeface="Century Gothic" panose="020B0502020202020204"/>
                        </a:rPr>
                        <a:t>real estate</a:t>
                      </a:r>
                      <a:endParaRPr lang="en-US" sz="3000" dirty="0">
                        <a:latin typeface="Century Gothic" panose="020B0502020202020204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>
                          <a:latin typeface="Century Gothic" panose="020B0502020202020204"/>
                        </a:rPr>
                        <a:t>Redefining support roles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>
                          <a:latin typeface="Century Gothic" panose="020B0502020202020204"/>
                        </a:rPr>
                        <a:t>Continued focus on InfoSec &amp; </a:t>
                      </a:r>
                      <a:r>
                        <a:rPr lang="en-US" sz="3000" dirty="0" smtClean="0">
                          <a:latin typeface="Century Gothic" panose="020B0502020202020204"/>
                        </a:rPr>
                        <a:t>privacy laws</a:t>
                      </a:r>
                      <a:endParaRPr lang="en-US" sz="3000" dirty="0">
                        <a:latin typeface="Century Gothic" panose="020B0502020202020204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>
                          <a:latin typeface="Century Gothic" panose="020B0502020202020204"/>
                        </a:rPr>
                        <a:t>Less paper-digitization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>
                          <a:latin typeface="Century Gothic" panose="020B0502020202020204"/>
                        </a:rPr>
                        <a:t>Competition from Big Four</a:t>
                      </a:r>
                      <a:endParaRPr lang="en-US" sz="4900" dirty="0">
                        <a:latin typeface="Century Gothic" panose="020B0502020202020204" pitchFamily="34" charset="0"/>
                      </a:endParaRPr>
                    </a:p>
                  </a:txBody>
                  <a:tcPr marL="150779" marR="150779" marT="75390" marB="75390"/>
                </a:tc>
                <a:extLst>
                  <a:ext uri="{0D108BD9-81ED-4DB2-BD59-A6C34878D82A}">
                    <a16:rowId xmlns:a16="http://schemas.microsoft.com/office/drawing/2014/main" val="32383348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329348"/>
              </p:ext>
            </p:extLst>
          </p:nvPr>
        </p:nvGraphicFramePr>
        <p:xfrm>
          <a:off x="6309024" y="5487112"/>
          <a:ext cx="13402616" cy="430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2616">
                  <a:extLst>
                    <a:ext uri="{9D8B030D-6E8A-4147-A177-3AD203B41FA5}">
                      <a16:colId xmlns:a16="http://schemas.microsoft.com/office/drawing/2014/main" val="2629193477"/>
                    </a:ext>
                  </a:extLst>
                </a:gridCol>
              </a:tblGrid>
              <a:tr h="958436">
                <a:tc>
                  <a:txBody>
                    <a:bodyPr/>
                    <a:lstStyle/>
                    <a:p>
                      <a:pPr lvl="0"/>
                      <a:r>
                        <a:rPr lang="en-US" sz="5300" dirty="0">
                          <a:latin typeface="Century Gothic" panose="020B0502020202020204"/>
                        </a:rPr>
                        <a:t>Marketplace</a:t>
                      </a:r>
                    </a:p>
                  </a:txBody>
                  <a:tcPr marL="150779" marR="150779" marT="75390" marB="75390"/>
                </a:tc>
                <a:extLst>
                  <a:ext uri="{0D108BD9-81ED-4DB2-BD59-A6C34878D82A}">
                    <a16:rowId xmlns:a16="http://schemas.microsoft.com/office/drawing/2014/main" val="3444056434"/>
                  </a:ext>
                </a:extLst>
              </a:tr>
              <a:tr h="3350927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latin typeface="Century Gothic" panose="020B0502020202020204"/>
                        </a:rPr>
                        <a:t>Many</a:t>
                      </a:r>
                      <a:r>
                        <a:rPr lang="en-US" sz="3000" baseline="0" dirty="0" smtClean="0">
                          <a:latin typeface="Century Gothic" panose="020B0502020202020204"/>
                        </a:rPr>
                        <a:t> c</a:t>
                      </a:r>
                      <a:r>
                        <a:rPr lang="en-US" sz="3000" dirty="0" smtClean="0">
                          <a:latin typeface="Century Gothic" panose="020B0502020202020204"/>
                        </a:rPr>
                        <a:t>ompetitors</a:t>
                      </a:r>
                      <a:r>
                        <a:rPr lang="en-US" sz="3000" baseline="0" dirty="0" smtClean="0">
                          <a:latin typeface="Century Gothic" panose="020B0502020202020204"/>
                        </a:rPr>
                        <a:t> focused on </a:t>
                      </a:r>
                      <a:r>
                        <a:rPr lang="en-US" sz="3000" dirty="0" smtClean="0">
                          <a:latin typeface="Century Gothic" panose="020B0502020202020204"/>
                        </a:rPr>
                        <a:t>equipment </a:t>
                      </a:r>
                      <a:r>
                        <a:rPr lang="en-US" sz="3000" dirty="0">
                          <a:latin typeface="Century Gothic" panose="020B0502020202020204"/>
                        </a:rPr>
                        <a:t>contracts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latin typeface="Century Gothic" panose="020B0502020202020204"/>
                        </a:rPr>
                        <a:t>Emphasis on RIM and Middle</a:t>
                      </a:r>
                      <a:r>
                        <a:rPr lang="en-US" sz="3000" baseline="0" dirty="0" smtClean="0">
                          <a:latin typeface="Century Gothic" panose="020B0502020202020204"/>
                        </a:rPr>
                        <a:t> Office (administrative)</a:t>
                      </a:r>
                      <a:endParaRPr lang="en-US" sz="3000" dirty="0">
                        <a:latin typeface="Century Gothic" panose="020B0502020202020204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>
                          <a:latin typeface="Century Gothic" panose="020B0502020202020204"/>
                        </a:rPr>
                        <a:t>Competitors submitting unsolicited proposals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latin typeface="Century Gothic" panose="020B0502020202020204"/>
                        </a:rPr>
                        <a:t>Technology</a:t>
                      </a:r>
                      <a:r>
                        <a:rPr lang="en-US" sz="3000" baseline="0" dirty="0" smtClean="0">
                          <a:latin typeface="Century Gothic" panose="020B0502020202020204"/>
                        </a:rPr>
                        <a:t> becoming key differentiator</a:t>
                      </a:r>
                      <a:endParaRPr lang="en-US" sz="3000" dirty="0">
                        <a:latin typeface="Century Gothic" panose="020B0502020202020204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>
                          <a:latin typeface="Century Gothic" panose="020B0502020202020204"/>
                        </a:rPr>
                        <a:t>Rising minimum </a:t>
                      </a:r>
                      <a:r>
                        <a:rPr lang="en-US" sz="3000" dirty="0" smtClean="0">
                          <a:latin typeface="Century Gothic" panose="020B0502020202020204"/>
                        </a:rPr>
                        <a:t>wages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000" dirty="0" smtClean="0">
                          <a:latin typeface="Century Gothic" panose="020B0502020202020204"/>
                        </a:rPr>
                        <a:t>Organizations reducing </a:t>
                      </a:r>
                      <a:r>
                        <a:rPr lang="en-US" sz="3000" dirty="0">
                          <a:latin typeface="Century Gothic" panose="020B0502020202020204"/>
                        </a:rPr>
                        <a:t>headcount by outsourcing non core functions</a:t>
                      </a:r>
                    </a:p>
                  </a:txBody>
                  <a:tcPr marL="150779" marR="150779" marT="75390" marB="75390"/>
                </a:tc>
                <a:extLst>
                  <a:ext uri="{0D108BD9-81ED-4DB2-BD59-A6C34878D82A}">
                    <a16:rowId xmlns:a16="http://schemas.microsoft.com/office/drawing/2014/main" val="3238334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39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8037" y="2919054"/>
            <a:ext cx="4663440" cy="2735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spc="-15" dirty="0">
                <a:solidFill>
                  <a:srgbClr val="82BB00"/>
                </a:solidFill>
                <a:latin typeface="Century Gothic"/>
                <a:cs typeface="Century Gothic"/>
              </a:rPr>
              <a:t>People</a:t>
            </a:r>
            <a:endParaRPr sz="3200" dirty="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31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  <a:t>Transition of responsibility</a:t>
            </a:r>
          </a:p>
          <a:p>
            <a:pPr marL="355600" marR="5080" indent="-342900">
              <a:lnSpc>
                <a:spcPct val="131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  <a:t>Flexibility/scalability   </a:t>
            </a:r>
          </a:p>
          <a:p>
            <a:pPr marL="355600" marR="5080" indent="-342900">
              <a:lnSpc>
                <a:spcPct val="131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  <a:t>Training/development &amp; career paths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00"/>
              </a:lnSpc>
            </a:pPr>
            <a:r>
              <a:rPr spc="-10" dirty="0"/>
              <a:t>People. </a:t>
            </a:r>
            <a:r>
              <a:rPr spc="-15" dirty="0"/>
              <a:t>Partnership. </a:t>
            </a:r>
            <a:r>
              <a:rPr dirty="0"/>
              <a:t>Performance.</a:t>
            </a:r>
            <a:r>
              <a:rPr spc="370" dirty="0"/>
              <a:t> </a:t>
            </a:r>
            <a:r>
              <a:rPr spc="-15" dirty="0">
                <a:solidFill>
                  <a:srgbClr val="82BB00"/>
                </a:solidFill>
              </a:rPr>
              <a:t>epiqglobal.com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76089" y="2919054"/>
            <a:ext cx="5212080" cy="3711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spc="-10" dirty="0">
                <a:solidFill>
                  <a:srgbClr val="ED7700"/>
                </a:solidFill>
                <a:latin typeface="Century Gothic"/>
                <a:cs typeface="Century Gothic"/>
              </a:rPr>
              <a:t>Process and best practices</a:t>
            </a:r>
            <a:endParaRPr sz="3200" dirty="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31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solidFill>
                  <a:srgbClr val="243746"/>
                </a:solidFill>
                <a:latin typeface="Century Gothic"/>
                <a:cs typeface="Century Gothic"/>
              </a:rPr>
              <a:t>Best practices and thought leadership </a:t>
            </a:r>
          </a:p>
          <a:p>
            <a:pPr marL="355600" marR="5080" indent="-342900">
              <a:lnSpc>
                <a:spcPct val="131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solidFill>
                  <a:srgbClr val="243746"/>
                </a:solidFill>
                <a:latin typeface="Century Gothic"/>
                <a:cs typeface="Century Gothic"/>
              </a:rPr>
              <a:t>Audits, ongoing evaluations/bench marks</a:t>
            </a:r>
          </a:p>
          <a:p>
            <a:pPr marL="355600" marR="5080" indent="-342900">
              <a:lnSpc>
                <a:spcPct val="131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solidFill>
                  <a:srgbClr val="243746"/>
                </a:solidFill>
                <a:latin typeface="Century Gothic"/>
                <a:cs typeface="Century Gothic"/>
              </a:rPr>
              <a:t>Project management, expertise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42781" y="2919054"/>
            <a:ext cx="5303520" cy="643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200" spc="-10" dirty="0">
                <a:solidFill>
                  <a:srgbClr val="7DA8AC"/>
                </a:solidFill>
                <a:latin typeface="Century Gothic"/>
                <a:cs typeface="Century Gothic"/>
              </a:rPr>
              <a:t>Accountability and control</a:t>
            </a:r>
            <a:endParaRPr sz="3200" dirty="0">
              <a:latin typeface="Century Gothic"/>
              <a:cs typeface="Century Gothic"/>
            </a:endParaRPr>
          </a:p>
          <a:p>
            <a:pPr marL="355600" marR="5080" indent="-342900">
              <a:lnSpc>
                <a:spcPct val="131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  <a:t>Allows firm to focus on “core” </a:t>
            </a:r>
            <a:b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</a:br>
            <a: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  <a:t>vs. “non-core”  </a:t>
            </a:r>
          </a:p>
          <a:p>
            <a:pPr marL="355600" marR="5080" indent="-342900">
              <a:lnSpc>
                <a:spcPct val="131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  <a:t>Management business reviews – monthly, quarterly, annually </a:t>
            </a:r>
          </a:p>
          <a:p>
            <a:pPr marL="355600" marR="5080" indent="-342900">
              <a:lnSpc>
                <a:spcPct val="131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  <a:t>Service level agreements (SLAs)  </a:t>
            </a:r>
          </a:p>
          <a:p>
            <a:pPr marL="355600" marR="5080" indent="-342900">
              <a:lnSpc>
                <a:spcPct val="131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  <a:t>Access to subject matter experts (SMEs) </a:t>
            </a:r>
          </a:p>
          <a:p>
            <a:pPr marL="355600" marR="5080" indent="-342900">
              <a:lnSpc>
                <a:spcPct val="131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  <a:t>Informal/formal surveys of satisfaction </a:t>
            </a:r>
          </a:p>
          <a:p>
            <a:pPr marL="355600" marR="5080" indent="-342900">
              <a:lnSpc>
                <a:spcPct val="131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  <a:t>Invoices – pass thru options </a:t>
            </a:r>
            <a:b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</a:br>
            <a:r>
              <a:rPr lang="en-US" sz="2400" spc="-25" dirty="0">
                <a:solidFill>
                  <a:srgbClr val="243746"/>
                </a:solidFill>
                <a:latin typeface="Century Gothic"/>
                <a:cs typeface="Century Gothic"/>
              </a:rPr>
              <a:t>for clients 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835"/>
              </a:lnSpc>
            </a:pPr>
            <a:r>
              <a:rPr lang="en-US" spc="-180" dirty="0" err="1" smtClean="0"/>
              <a:t>epiq</a:t>
            </a:r>
            <a:r>
              <a:rPr lang="en-US" spc="-180" dirty="0" smtClean="0"/>
              <a:t> capabilities</a:t>
            </a:r>
            <a:endParaRPr spc="-229" dirty="0">
              <a:latin typeface="Century Gothic"/>
              <a:cs typeface="Century Gothic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89766C1-A7AB-4696-950D-616057FF2B9D}"/>
              </a:ext>
            </a:extLst>
          </p:cNvPr>
          <p:cNvSpPr txBox="1"/>
          <p:nvPr/>
        </p:nvSpPr>
        <p:spPr>
          <a:xfrm>
            <a:off x="1" y="10557509"/>
            <a:ext cx="779144" cy="27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fld id="{8DDE4F46-AC51-4CB6-87A6-312FE6173C84}" type="slidenum">
              <a:rPr lang="en-US" sz="1750" spc="25" smtClean="0">
                <a:solidFill>
                  <a:srgbClr val="00A8EB"/>
                </a:solidFill>
                <a:latin typeface="Century Gothic"/>
                <a:cs typeface="Century Gothic"/>
              </a:rPr>
              <a:t>9</a:t>
            </a:fld>
            <a:endParaRPr sz="175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11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iq_theme">
  <a:themeElements>
    <a:clrScheme name="Epiq">
      <a:dk1>
        <a:srgbClr val="003087"/>
      </a:dk1>
      <a:lt1>
        <a:sysClr val="window" lastClr="FFFFFF"/>
      </a:lt1>
      <a:dk2>
        <a:srgbClr val="7EA8AD"/>
      </a:dk2>
      <a:lt2>
        <a:srgbClr val="EEECE1"/>
      </a:lt2>
      <a:accent1>
        <a:srgbClr val="00A8EC"/>
      </a:accent1>
      <a:accent2>
        <a:srgbClr val="8BD3E6"/>
      </a:accent2>
      <a:accent3>
        <a:srgbClr val="82BC00"/>
      </a:accent3>
      <a:accent4>
        <a:srgbClr val="EE7700"/>
      </a:accent4>
      <a:accent5>
        <a:srgbClr val="F4CD00"/>
      </a:accent5>
      <a:accent6>
        <a:srgbClr val="7EA8AD"/>
      </a:accent6>
      <a:hlink>
        <a:srgbClr val="7EA8AD"/>
      </a:hlink>
      <a:folHlink>
        <a:srgbClr val="800080"/>
      </a:folHlink>
    </a:clrScheme>
    <a:fontScheme name="Epiq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q_theme" id="{BB2DD385-6DE0-4BC8-8B87-95D417048B33}" vid="{96951E0B-9DFB-41FE-9FB6-E6D053A91B5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22774</TotalTime>
  <Words>672</Words>
  <Application>Microsoft Office PowerPoint</Application>
  <PresentationFormat>Custom</PresentationFormat>
  <Paragraphs>203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Century Gothic Regular</vt:lpstr>
      <vt:lpstr>Times New Roman</vt:lpstr>
      <vt:lpstr>Office Theme</vt:lpstr>
      <vt:lpstr>Epiq_theme</vt:lpstr>
      <vt:lpstr>PowerPoint Presentation</vt:lpstr>
      <vt:lpstr>PowerPoint Presentation</vt:lpstr>
      <vt:lpstr>Getting in the Weeds!</vt:lpstr>
      <vt:lpstr>Clear the Path</vt:lpstr>
      <vt:lpstr>about Epiq</vt:lpstr>
      <vt:lpstr>PowerPoint Presentation</vt:lpstr>
      <vt:lpstr>Scan, Print, and Copy</vt:lpstr>
      <vt:lpstr>business trends: what GBTS and our clients are experiencing today</vt:lpstr>
      <vt:lpstr>epiq capabilities</vt:lpstr>
      <vt:lpstr>epiq approach</vt:lpstr>
      <vt:lpstr>an insider’s guide to  outsourced advantages</vt:lpstr>
      <vt:lpstr>increased investment in SMEs, resources,  training &amp; support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Chastain</dc:creator>
  <cp:lastModifiedBy>O'Sullivan, Veronica</cp:lastModifiedBy>
  <cp:revision>186</cp:revision>
  <cp:lastPrinted>2018-03-16T19:16:35Z</cp:lastPrinted>
  <dcterms:created xsi:type="dcterms:W3CDTF">2017-12-18T10:53:15Z</dcterms:created>
  <dcterms:modified xsi:type="dcterms:W3CDTF">2020-02-11T12:08:35Z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2017-12-18T00:00:00Z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2017-12-18T00:00:00Z</vt:filetime>
  </property>
</Properties>
</file>