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79" r:id="rId4"/>
    <p:sldId id="281" r:id="rId5"/>
    <p:sldId id="280" r:id="rId6"/>
    <p:sldId id="282" r:id="rId7"/>
    <p:sldId id="269" r:id="rId8"/>
    <p:sldId id="270" r:id="rId9"/>
    <p:sldId id="271" r:id="rId10"/>
    <p:sldId id="273" r:id="rId11"/>
    <p:sldId id="274" r:id="rId12"/>
    <p:sldId id="272" r:id="rId13"/>
    <p:sldId id="276" r:id="rId14"/>
    <p:sldId id="275" r:id="rId15"/>
    <p:sldId id="277" r:id="rId16"/>
    <p:sldId id="278" r:id="rId17"/>
    <p:sldId id="258" r:id="rId18"/>
    <p:sldId id="264" r:id="rId19"/>
    <p:sldId id="259" r:id="rId20"/>
    <p:sldId id="263" r:id="rId21"/>
    <p:sldId id="260" r:id="rId22"/>
    <p:sldId id="266" r:id="rId23"/>
    <p:sldId id="268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1CD3-685E-4BCB-9602-25A8D46BCF0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38E2-2F3F-49E4-A623-21BDFA16E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0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8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2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Tx/>
              <a:buNone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5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Tx/>
              <a:buNone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42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80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4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00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87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2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58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73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4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6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8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1E24D-4303-4854-8FE4-D82A98C8F8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9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5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3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E24D-4303-4854-8FE4-D82A98C8F8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3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4/8/2019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7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1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4/8/2019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1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1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7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6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4/8/2019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0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9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4/8/2019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366658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6658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8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0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6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8CB64A"/>
                </a:solidFill>
              </a:rPr>
              <a:pPr/>
              <a:t>4/8/2019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8CB64A"/>
                </a:solidFill>
              </a:rPr>
              <a:pPr/>
              <a:t>‹#›</a:t>
            </a:fld>
            <a:endParaRPr lang="en-US" dirty="0">
              <a:solidFill>
                <a:srgbClr val="8CB6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47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Citywide open data public records tracker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227" y="3857626"/>
            <a:ext cx="10993546" cy="227510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Cheyenne Flotree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Citywide records program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20,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40" y="1926251"/>
            <a:ext cx="1428751" cy="10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9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705673" cy="402687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Records are: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Mail Messages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Messages</a:t>
            </a:r>
          </a:p>
          <a:p>
            <a:pPr marL="0" indent="0">
              <a:buClrTx/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25" y="3449503"/>
            <a:ext cx="539833" cy="5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26" y="5021864"/>
            <a:ext cx="539924" cy="5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85" y="2708430"/>
            <a:ext cx="679712" cy="4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55" y="3497161"/>
            <a:ext cx="751555" cy="49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10" y="4976092"/>
            <a:ext cx="534846" cy="63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04" y="4155385"/>
            <a:ext cx="664282" cy="5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19" y="4254899"/>
            <a:ext cx="690028" cy="4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26" y="4942890"/>
            <a:ext cx="392638" cy="6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12" y="3339550"/>
            <a:ext cx="744214" cy="6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25" y="2664889"/>
            <a:ext cx="534639" cy="5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41" y="2527022"/>
            <a:ext cx="491381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96" y="4167915"/>
            <a:ext cx="549290" cy="55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4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isn’t public record?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0087715" cy="4026873"/>
          </a:xfrm>
        </p:spPr>
        <p:txBody>
          <a:bodyPr anchor="t" anchorCtr="0"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Non-Records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messages (spouses, relatives, friends, etc.)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Records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personnel file information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Identifying Information (social security number, etc.)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Attorney-Client communication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enterprise billing information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investigation records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public security information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2018 Requests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 algn="ctr">
              <a:buClrTx/>
              <a:buNone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557 Public Records Requests</a:t>
            </a:r>
          </a:p>
          <a:p>
            <a:pPr marL="324000" lvl="1" indent="0" algn="ctr">
              <a:buClrTx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Increase from 2017</a:t>
            </a:r>
          </a:p>
        </p:txBody>
      </p:sp>
    </p:spTree>
    <p:extLst>
      <p:ext uri="{BB962C8B-B14F-4D97-AF65-F5344CB8AC3E}">
        <p14:creationId xmlns:p14="http://schemas.microsoft.com/office/powerpoint/2010/main" val="40364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Year by year requests (2015-2019)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Requests: 1700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180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334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422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557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2019*: 206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87933-7A47-4CA6-B539-0F32D7E172B1}"/>
              </a:ext>
            </a:extLst>
          </p:cNvPr>
          <p:cNvSpPr txBox="1">
            <a:spLocks/>
          </p:cNvSpPr>
          <p:nvPr/>
        </p:nvSpPr>
        <p:spPr>
          <a:xfrm>
            <a:off x="702459" y="6091190"/>
            <a:ext cx="1681512" cy="4402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 panose="05020102010507070707" pitchFamily="18" charset="2"/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of March 21st</a:t>
            </a:r>
          </a:p>
        </p:txBody>
      </p:sp>
    </p:spTree>
    <p:extLst>
      <p:ext uri="{BB962C8B-B14F-4D97-AF65-F5344CB8AC3E}">
        <p14:creationId xmlns:p14="http://schemas.microsoft.com/office/powerpoint/2010/main" val="266556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 requests Jan-Dec 2018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484872" cy="3910694"/>
          </a:xfrm>
        </p:spPr>
        <p:txBody>
          <a:bodyPr anchor="t" anchorCtr="0">
            <a:normAutofit/>
          </a:bodyPr>
          <a:lstStyle/>
          <a:p>
            <a:pPr marL="0" lvl="0" indent="0">
              <a:buClr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Total Requests: 557</a:t>
            </a:r>
          </a:p>
          <a:p>
            <a:pPr marL="0" lvl="0" indent="0">
              <a:buClr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2.25 per weekday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7331" y="2155365"/>
            <a:ext cx="4801795" cy="4270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 panose="05020102010507070707" pitchFamily="18" charset="2"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By Month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January: 43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February: 38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March: 34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April: 36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May: 38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June: 43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July: 66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August: 41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September: 49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October: 71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November: 60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December: 38</a:t>
            </a:r>
          </a:p>
        </p:txBody>
      </p:sp>
    </p:spTree>
    <p:extLst>
      <p:ext uri="{BB962C8B-B14F-4D97-AF65-F5344CB8AC3E}">
        <p14:creationId xmlns:p14="http://schemas.microsoft.com/office/powerpoint/2010/main" val="306416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 requests 2019*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484872" cy="3910694"/>
          </a:xfrm>
        </p:spPr>
        <p:txBody>
          <a:bodyPr anchor="t" anchorCtr="0">
            <a:normAutofit/>
          </a:bodyPr>
          <a:lstStyle/>
          <a:p>
            <a:pPr marL="0" lvl="0" indent="0">
              <a:buClr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Total Requests: 206</a:t>
            </a:r>
          </a:p>
          <a:p>
            <a:pPr marL="0" lvl="0" indent="0">
              <a:buClr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3.5 per weekday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7331" y="2155365"/>
            <a:ext cx="4801795" cy="4270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 panose="05020102010507070707" pitchFamily="18" charset="2"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By Month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January: 77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increase from 2018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February: 59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increase from 2018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March*: 70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105% increase from 2018*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2459" y="6091190"/>
            <a:ext cx="1681512" cy="4402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 panose="05020102010507070707" pitchFamily="18" charset="2"/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of March 21st</a:t>
            </a:r>
          </a:p>
        </p:txBody>
      </p:sp>
    </p:spTree>
    <p:extLst>
      <p:ext uri="{BB962C8B-B14F-4D97-AF65-F5344CB8AC3E}">
        <p14:creationId xmlns:p14="http://schemas.microsoft.com/office/powerpoint/2010/main" val="31352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Citywide open data public records tracker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public records goals?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the public’s information needs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open government and transparency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continue to achieve this?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and create internal processes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employees/officials about public records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external public records tracker</a:t>
            </a:r>
          </a:p>
          <a:p>
            <a:pPr marL="0" indent="0">
              <a:buClrTx/>
              <a:buNone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1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Internal-External tracker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developed our own public records tracker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Clerk’s Office – Citywide Records Program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Data &amp; Analytics – Data Co-Lab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Communications &amp; Marketing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new Charlotte Open Data Portal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our internal public records tracker and makes it external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0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Citywide open data public records tracker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30AD92-7B18-4F7F-AC5E-FB000AF8E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03" y="2181225"/>
            <a:ext cx="6593393" cy="40259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9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Sunshine day 2019 launch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/>
          </a:bodyPr>
          <a:lstStyle/>
          <a:p>
            <a:pPr marL="0" lvl="0" indent="0"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Data Portal Public Records Tracker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date is March 11, 2019 (Sunshine Day)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121F7-3E36-4492-8798-74066A142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375789"/>
            <a:ext cx="9272920" cy="23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 anchorCtr="0">
            <a:normAutofit/>
          </a:bodyPr>
          <a:lstStyle/>
          <a:p>
            <a:pPr marL="0" lvl="0" indent="0">
              <a:buClrTx/>
              <a:buNone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Lincoln, Nebraska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 of Arts in History from the University of Nebraska-Lincoln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Science in Library and Information Science (concentration in Archival Studies) from the University of Illinois at Urbana-Champaign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Archivist by the Academy of Certified Archivist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3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Citywide open data public records tracker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1DFCA8-AB85-4A89-AD62-E0A48838C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1" y="2097250"/>
            <a:ext cx="7006111" cy="409383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87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Tracker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82" y="2657518"/>
            <a:ext cx="3646860" cy="3549246"/>
          </a:xfrm>
        </p:spPr>
        <p:txBody>
          <a:bodyPr anchor="t" anchorCtr="0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ID #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Received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Requestor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Requestor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Requested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7118A7-A1D0-4D70-8673-7946E2D9DE38}"/>
              </a:ext>
            </a:extLst>
          </p:cNvPr>
          <p:cNvSpPr txBox="1">
            <a:spLocks/>
          </p:cNvSpPr>
          <p:nvPr/>
        </p:nvSpPr>
        <p:spPr>
          <a:xfrm>
            <a:off x="5673310" y="2716907"/>
            <a:ext cx="3470691" cy="34904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2" panose="05020102010507070707" pitchFamily="18" charset="2"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DFA5C-918C-4476-B0DF-9D115E252A59}"/>
              </a:ext>
            </a:extLst>
          </p:cNvPr>
          <p:cNvSpPr txBox="1">
            <a:spLocks/>
          </p:cNvSpPr>
          <p:nvPr/>
        </p:nvSpPr>
        <p:spPr>
          <a:xfrm>
            <a:off x="5464985" y="2657518"/>
            <a:ext cx="3679016" cy="3900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Department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Stage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Fulfilled/Closed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Link (if the information can be shared)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423E9C-1290-4BB8-903F-5A5643DA7DD7}"/>
              </a:ext>
            </a:extLst>
          </p:cNvPr>
          <p:cNvSpPr txBox="1">
            <a:spLocks/>
          </p:cNvSpPr>
          <p:nvPr/>
        </p:nvSpPr>
        <p:spPr>
          <a:xfrm>
            <a:off x="687896" y="1955158"/>
            <a:ext cx="10234569" cy="4928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providing the fields that provide the most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015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6873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improve it in the future?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step involves sharing public records materials on this tracker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request materials deemed fully public will be open for all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 place – still need to develop the internal process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over the coming weeks and months</a:t>
            </a:r>
          </a:p>
          <a:p>
            <a:pPr marL="0" indent="0">
              <a:buClrTx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2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64548"/>
          </a:xfrm>
        </p:spPr>
        <p:txBody>
          <a:bodyPr anchor="t" anchorCtr="0">
            <a:normAutofit/>
          </a:bodyPr>
          <a:lstStyle/>
          <a:p>
            <a:pPr marL="0" indent="0" algn="ctr">
              <a:buClrTx/>
              <a:buNone/>
            </a:pP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Tx/>
              <a:buNone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21" y="2113384"/>
            <a:ext cx="7153457" cy="529148"/>
          </a:xfrm>
        </p:spPr>
        <p:txBody>
          <a:bodyPr anchor="t" anchorCtr="0">
            <a:noAutofit/>
          </a:bodyPr>
          <a:lstStyle/>
          <a:p>
            <a:pPr marL="324000" lvl="1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Sheldon Museum of Art – Lincoln, 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D179FEB-0D0C-48D6-A159-826C8F63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2" y="2794721"/>
            <a:ext cx="3886200" cy="2589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92BAF-53BF-43EB-9034-88F3C3586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00" y="3654085"/>
            <a:ext cx="414528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AAFDF-8B0A-4460-A8FD-87CB8DD4E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33" y="2644293"/>
            <a:ext cx="3200293" cy="240022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20B56-9194-4F44-BA29-886326440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25" y="2644293"/>
            <a:ext cx="3200295" cy="240022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95A551-125A-4EE4-A494-B1072ACB733F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5081377" cy="9066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ClrTx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D61AB-15CD-4A60-A193-C0AACE7E1A86}"/>
              </a:ext>
            </a:extLst>
          </p:cNvPr>
          <p:cNvSpPr/>
          <p:nvPr/>
        </p:nvSpPr>
        <p:spPr>
          <a:xfrm>
            <a:off x="562445" y="2090295"/>
            <a:ext cx="7490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Jasper County – Carthage, MO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5338B-F75C-4E6F-95F8-5FE9EA5F4CFB}"/>
              </a:ext>
            </a:extLst>
          </p:cNvPr>
          <p:cNvSpPr/>
          <p:nvPr/>
        </p:nvSpPr>
        <p:spPr>
          <a:xfrm>
            <a:off x="562445" y="5271443"/>
            <a:ext cx="59558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Archivist for Jasper County, Missouri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Director of the Jasper County Records Center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0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Citywide records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 anchorCtr="0">
            <a:normAutofit/>
          </a:bodyPr>
          <a:lstStyle/>
          <a:p>
            <a:pPr marL="0" lvl="0" indent="0">
              <a:buClrTx/>
              <a:buNone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Citywide Records Program – City Clerk’s Office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 intellectual control of all the information and records we generate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we have, where it is, how long we need to preserve it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Records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and centralize public records requests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6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Carolina public records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64389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General Statutes Chapter 132 – enacted in 1935</a:t>
            </a:r>
          </a:p>
          <a:p>
            <a:pPr marL="0" indent="0">
              <a:buClrTx/>
              <a:buNone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has one of the most open public records laws in the US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Affirms public records and public information are property of the people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broad definition of what is a public record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request a public record for any reason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6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Carolina public records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64389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Law: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greater insight into government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accountability and transparency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Affords the public open access to information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the preservation of historical records</a:t>
            </a:r>
          </a:p>
          <a:p>
            <a:pPr marL="324000" lvl="1" indent="0">
              <a:buClrTx/>
              <a:buNone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9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 anchor="t" anchorCtr="0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created or received by officials and employees while conducting official City business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include all information regardless of physical form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6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 Are defined by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5852264" cy="685167"/>
          </a:xfrm>
        </p:spPr>
        <p:txBody>
          <a:bodyPr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Records are designated by:</a:t>
            </a:r>
          </a:p>
          <a:p>
            <a:pPr marL="0" indent="0">
              <a:buClrTx/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07" y="5729742"/>
            <a:ext cx="14319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52651" y="3569690"/>
            <a:ext cx="2442314" cy="1296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  <a:p>
            <a:pPr marL="0" indent="0">
              <a:buClrTx/>
              <a:buFont typeface="Wingdings 2" panose="05020102010507070707" pitchFamily="18" charset="2"/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52742" y="3564659"/>
            <a:ext cx="2668193" cy="13012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0" indent="0">
              <a:buClrTx/>
              <a:buFont typeface="Wingdings 2" panose="05020102010507070707" pitchFamily="18" charset="2"/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135" y="3907309"/>
            <a:ext cx="1826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Tx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</p:spTree>
    <p:extLst>
      <p:ext uri="{BB962C8B-B14F-4D97-AF65-F5344CB8AC3E}">
        <p14:creationId xmlns:p14="http://schemas.microsoft.com/office/powerpoint/2010/main" val="2431892812"/>
      </p:ext>
    </p:extLst>
  </p:cSld>
  <p:clrMapOvr>
    <a:masterClrMapping/>
  </p:clrMapOvr>
</p:sld>
</file>

<file path=ppt/theme/theme1.xml><?xml version="1.0" encoding="utf-8"?>
<a:theme xmlns:a="http://schemas.openxmlformats.org/drawingml/2006/main" name="Guidance on Text Messages as Public Records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5_Guidance on Text Messages as Public Records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743</Words>
  <Application>Microsoft Office PowerPoint</Application>
  <PresentationFormat>Widescreen</PresentationFormat>
  <Paragraphs>177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Wingdings 2</vt:lpstr>
      <vt:lpstr>Guidance on Text Messages as Public Records</vt:lpstr>
      <vt:lpstr>5_Guidance on Text Messages as Public Records</vt:lpstr>
      <vt:lpstr>The Citywide open data public records tracker </vt:lpstr>
      <vt:lpstr>Background</vt:lpstr>
      <vt:lpstr>Background</vt:lpstr>
      <vt:lpstr>Background</vt:lpstr>
      <vt:lpstr>Citywide records program</vt:lpstr>
      <vt:lpstr>North Carolina public records law</vt:lpstr>
      <vt:lpstr>North Carolina public records law</vt:lpstr>
      <vt:lpstr>public records</vt:lpstr>
      <vt:lpstr>public records Are defined by content</vt:lpstr>
      <vt:lpstr>public records</vt:lpstr>
      <vt:lpstr>What isn’t public record?</vt:lpstr>
      <vt:lpstr>2018 Requests</vt:lpstr>
      <vt:lpstr>Year by year requests (2015-2019)</vt:lpstr>
      <vt:lpstr>Public Records requests Jan-Dec 2018</vt:lpstr>
      <vt:lpstr>Public Records requests 2019*</vt:lpstr>
      <vt:lpstr>The Citywide open data public records tracker</vt:lpstr>
      <vt:lpstr>Internal-External tracker</vt:lpstr>
      <vt:lpstr>The Citywide open data public records tracker</vt:lpstr>
      <vt:lpstr>Sunshine day 2019 launch</vt:lpstr>
      <vt:lpstr>The Citywide open data public records tracker</vt:lpstr>
      <vt:lpstr>Tracker Fields</vt:lpstr>
      <vt:lpstr>Next step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Citywide open data public records tracker</dc:title>
  <dc:creator>Flotree, Cheyenne</dc:creator>
  <cp:lastModifiedBy>Debbie Kennell</cp:lastModifiedBy>
  <cp:revision>18</cp:revision>
  <dcterms:created xsi:type="dcterms:W3CDTF">2019-03-06T20:30:45Z</dcterms:created>
  <dcterms:modified xsi:type="dcterms:W3CDTF">2019-04-09T00:50:10Z</dcterms:modified>
</cp:coreProperties>
</file>