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0" r:id="rId1"/>
  </p:sldMasterIdLst>
  <p:notesMasterIdLst>
    <p:notesMasterId r:id="rId41"/>
  </p:notesMasterIdLst>
  <p:handoutMasterIdLst>
    <p:handoutMasterId r:id="rId42"/>
  </p:handoutMasterIdLst>
  <p:sldIdLst>
    <p:sldId id="261" r:id="rId2"/>
    <p:sldId id="318" r:id="rId3"/>
    <p:sldId id="319" r:id="rId4"/>
    <p:sldId id="1341" r:id="rId5"/>
    <p:sldId id="1340" r:id="rId6"/>
    <p:sldId id="1349" r:id="rId7"/>
    <p:sldId id="564" r:id="rId8"/>
    <p:sldId id="1350" r:id="rId9"/>
    <p:sldId id="1351" r:id="rId10"/>
    <p:sldId id="311" r:id="rId11"/>
    <p:sldId id="1353" r:id="rId12"/>
    <p:sldId id="293" r:id="rId13"/>
    <p:sldId id="310" r:id="rId14"/>
    <p:sldId id="277" r:id="rId15"/>
    <p:sldId id="1354" r:id="rId16"/>
    <p:sldId id="298" r:id="rId17"/>
    <p:sldId id="378" r:id="rId18"/>
    <p:sldId id="375" r:id="rId19"/>
    <p:sldId id="1355" r:id="rId20"/>
    <p:sldId id="326" r:id="rId21"/>
    <p:sldId id="358" r:id="rId22"/>
    <p:sldId id="331" r:id="rId23"/>
    <p:sldId id="332" r:id="rId24"/>
    <p:sldId id="333" r:id="rId25"/>
    <p:sldId id="337" r:id="rId26"/>
    <p:sldId id="338" r:id="rId27"/>
    <p:sldId id="342" r:id="rId28"/>
    <p:sldId id="361" r:id="rId29"/>
    <p:sldId id="408" r:id="rId30"/>
    <p:sldId id="413" r:id="rId31"/>
    <p:sldId id="275" r:id="rId32"/>
    <p:sldId id="415" r:id="rId33"/>
    <p:sldId id="363" r:id="rId34"/>
    <p:sldId id="1356" r:id="rId35"/>
    <p:sldId id="417" r:id="rId36"/>
    <p:sldId id="418" r:id="rId37"/>
    <p:sldId id="1346" r:id="rId38"/>
    <p:sldId id="301" r:id="rId39"/>
    <p:sldId id="499" r:id="rId40"/>
  </p:sldIdLst>
  <p:sldSz cx="9144000" cy="6858000" type="letter"/>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Hu" initials="AH" lastIdx="1" clrIdx="0">
    <p:extLst>
      <p:ext uri="{19B8F6BF-5375-455C-9EA6-DF929625EA0E}">
        <p15:presenceInfo xmlns:p15="http://schemas.microsoft.com/office/powerpoint/2012/main" userId="S-1-5-21-3395310636-2359704320-145184677-28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533"/>
    <a:srgbClr val="020202"/>
    <a:srgbClr val="333333"/>
    <a:srgbClr val="BFED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15" autoAdjust="0"/>
  </p:normalViewPr>
  <p:slideViewPr>
    <p:cSldViewPr snapToGrid="0" snapToObjects="1">
      <p:cViewPr varScale="1">
        <p:scale>
          <a:sx n="114" d="100"/>
          <a:sy n="114" d="100"/>
        </p:scale>
        <p:origin x="1560" y="11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390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D0AAA98E-6410-C249-95EB-2635C3E466AB}" type="datetimeFigureOut">
              <a:rPr lang="en-US" smtClean="0"/>
              <a:t>5/6/2019</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1113E889-06A4-B94E-A63B-8534C29C995D}" type="slidenum">
              <a:rPr lang="en-US" smtClean="0"/>
              <a:t>‹#›</a:t>
            </a:fld>
            <a:endParaRPr lang="en-US" dirty="0"/>
          </a:p>
        </p:txBody>
      </p:sp>
    </p:spTree>
    <p:extLst>
      <p:ext uri="{BB962C8B-B14F-4D97-AF65-F5344CB8AC3E}">
        <p14:creationId xmlns:p14="http://schemas.microsoft.com/office/powerpoint/2010/main" val="1942064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3A694A7-5321-F343-ADF8-CBB6477CE72E}" type="datetimeFigureOut">
              <a:rPr lang="en-US" smtClean="0"/>
              <a:t>5/6/2019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0849008-6138-284E-AE0C-6A46070DA6AB}" type="slidenum">
              <a:rPr lang="en-US" smtClean="0"/>
              <a:t>‹#›</a:t>
            </a:fld>
            <a:endParaRPr lang="en-US" dirty="0"/>
          </a:p>
        </p:txBody>
      </p:sp>
    </p:spTree>
    <p:extLst>
      <p:ext uri="{BB962C8B-B14F-4D97-AF65-F5344CB8AC3E}">
        <p14:creationId xmlns:p14="http://schemas.microsoft.com/office/powerpoint/2010/main" val="31957396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49008-6138-284E-AE0C-6A46070DA6AB}" type="slidenum">
              <a:rPr lang="en-US" smtClean="0"/>
              <a:t>1</a:t>
            </a:fld>
            <a:endParaRPr lang="en-US" dirty="0"/>
          </a:p>
        </p:txBody>
      </p:sp>
    </p:spTree>
    <p:extLst>
      <p:ext uri="{BB962C8B-B14F-4D97-AF65-F5344CB8AC3E}">
        <p14:creationId xmlns:p14="http://schemas.microsoft.com/office/powerpoint/2010/main" val="22716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10"/>
          </p:nvPr>
        </p:nvSpPr>
        <p:spPr/>
        <p:txBody>
          <a:bodyPr/>
          <a:lstStyle/>
          <a:p>
            <a:fld id="{50849008-6138-284E-AE0C-6A46070DA6AB}" type="slidenum">
              <a:rPr lang="en-US" smtClean="0"/>
              <a:t>13</a:t>
            </a:fld>
            <a:endParaRPr lang="en-US" dirty="0"/>
          </a:p>
        </p:txBody>
      </p:sp>
    </p:spTree>
    <p:extLst>
      <p:ext uri="{BB962C8B-B14F-4D97-AF65-F5344CB8AC3E}">
        <p14:creationId xmlns:p14="http://schemas.microsoft.com/office/powerpoint/2010/main" val="291922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49008-6138-284E-AE0C-6A46070DA6AB}" type="slidenum">
              <a:rPr lang="en-US" smtClean="0"/>
              <a:t>14</a:t>
            </a:fld>
            <a:endParaRPr lang="en-US" dirty="0"/>
          </a:p>
        </p:txBody>
      </p:sp>
    </p:spTree>
    <p:extLst>
      <p:ext uri="{BB962C8B-B14F-4D97-AF65-F5344CB8AC3E}">
        <p14:creationId xmlns:p14="http://schemas.microsoft.com/office/powerpoint/2010/main" val="1299842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DD373-BCDA-423A-8FF9-C1D9E87C0400}" type="slidenum">
              <a:rPr lang="en-US" smtClean="0"/>
              <a:pPr/>
              <a:t>39</a:t>
            </a:fld>
            <a:endParaRPr lang="en-US" dirty="0"/>
          </a:p>
        </p:txBody>
      </p:sp>
    </p:spTree>
    <p:extLst>
      <p:ext uri="{BB962C8B-B14F-4D97-AF65-F5344CB8AC3E}">
        <p14:creationId xmlns:p14="http://schemas.microsoft.com/office/powerpoint/2010/main" val="129470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64" y="730485"/>
            <a:ext cx="1924215" cy="796670"/>
          </a:xfrm>
          <a:prstGeom prst="rect">
            <a:avLst/>
          </a:prstGeom>
        </p:spPr>
      </p:pic>
      <p:sp>
        <p:nvSpPr>
          <p:cNvPr id="20" name="Title 1"/>
          <p:cNvSpPr>
            <a:spLocks noGrp="1"/>
          </p:cNvSpPr>
          <p:nvPr>
            <p:ph type="ctrTitle" hasCustomPrompt="1"/>
          </p:nvPr>
        </p:nvSpPr>
        <p:spPr>
          <a:xfrm>
            <a:off x="457200" y="3323645"/>
            <a:ext cx="8229600" cy="851482"/>
          </a:xfrm>
          <a:prstGeom prst="rect">
            <a:avLst/>
          </a:prstGeom>
        </p:spPr>
        <p:txBody>
          <a:bodyPr anchor="b">
            <a:noAutofit/>
          </a:bodyPr>
          <a:lstStyle>
            <a:lvl1pPr>
              <a:defRPr sz="5400" cap="none" baseline="0"/>
            </a:lvl1pPr>
          </a:lstStyle>
          <a:p>
            <a:r>
              <a:rPr lang="en-US" dirty="0"/>
              <a:t>Presentation Title</a:t>
            </a:r>
          </a:p>
        </p:txBody>
      </p:sp>
      <p:sp>
        <p:nvSpPr>
          <p:cNvPr id="21" name="Subtitle 2"/>
          <p:cNvSpPr>
            <a:spLocks noGrp="1"/>
          </p:cNvSpPr>
          <p:nvPr>
            <p:ph type="subTitle" idx="1" hasCustomPrompt="1"/>
          </p:nvPr>
        </p:nvSpPr>
        <p:spPr>
          <a:xfrm>
            <a:off x="457200" y="4468753"/>
            <a:ext cx="8229600" cy="953852"/>
          </a:xfrm>
          <a:prstGeom prst="rect">
            <a:avLst/>
          </a:prstGeom>
        </p:spPr>
        <p:txBody>
          <a:bodyPr/>
          <a:lstStyle>
            <a:lvl1pPr marL="0" indent="0" algn="l">
              <a:buNone/>
              <a:defRPr>
                <a:solidFill>
                  <a:schemeClr val="tx1">
                    <a:lumMod val="75000"/>
                    <a:lumOff val="2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Presentation subtitle</a:t>
            </a:r>
            <a:br>
              <a:rPr lang="en-US" dirty="0"/>
            </a:br>
            <a:r>
              <a:rPr lang="en-US" dirty="0"/>
              <a:t>Date</a:t>
            </a:r>
          </a:p>
        </p:txBody>
      </p:sp>
      <p:cxnSp>
        <p:nvCxnSpPr>
          <p:cNvPr id="22" name="Straight Connector 21"/>
          <p:cNvCxnSpPr/>
          <p:nvPr userDrawn="1"/>
        </p:nvCxnSpPr>
        <p:spPr>
          <a:xfrm>
            <a:off x="457200" y="4293850"/>
            <a:ext cx="8229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457200" y="6507047"/>
            <a:ext cx="3046229" cy="200055"/>
          </a:xfrm>
          <a:prstGeom prst="rect">
            <a:avLst/>
          </a:prstGeom>
          <a:noFill/>
        </p:spPr>
        <p:txBody>
          <a:bodyPr wrap="square" bIns="0" rtlCol="0" anchor="b">
            <a:spAutoFit/>
          </a:bodyPr>
          <a:lstStyle/>
          <a:p>
            <a:pPr algn="l"/>
            <a:r>
              <a:rPr lang="en-US" sz="1000" dirty="0">
                <a:solidFill>
                  <a:schemeClr val="bg1">
                    <a:lumMod val="50000"/>
                  </a:schemeClr>
                </a:solidFill>
              </a:rPr>
              <a:t>© 2019 HBR Consulting LLC. All rights reserved.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5DD3-8AC9-4E06-9092-C48C75F28F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20D092-0FDA-4269-A66A-67E36B967096}"/>
              </a:ext>
            </a:extLst>
          </p:cNvPr>
          <p:cNvSpPr>
            <a:spLocks noGrp="1"/>
          </p:cNvSpPr>
          <p:nvPr>
            <p:ph sz="half" idx="1"/>
          </p:nvPr>
        </p:nvSpPr>
        <p:spPr>
          <a:xfrm>
            <a:off x="278606"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A469C0-32CD-406F-BF45-FFA48E5B812C}"/>
              </a:ext>
            </a:extLst>
          </p:cNvPr>
          <p:cNvSpPr>
            <a:spLocks noGrp="1"/>
          </p:cNvSpPr>
          <p:nvPr>
            <p:ph sz="half" idx="2"/>
          </p:nvPr>
        </p:nvSpPr>
        <p:spPr>
          <a:xfrm>
            <a:off x="4293394"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5DAB8A9-EDA9-45EF-917E-4FF53D64D2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CF99C8-16EC-44E4-9CC3-A0E198241884}"/>
              </a:ext>
            </a:extLst>
          </p:cNvPr>
          <p:cNvSpPr>
            <a:spLocks noGrp="1"/>
          </p:cNvSpPr>
          <p:nvPr>
            <p:ph type="sldNum" sz="quarter" idx="12"/>
          </p:nvPr>
        </p:nvSpPr>
        <p:spPr/>
        <p:txBody>
          <a:bodyPr/>
          <a:lstStyle/>
          <a:p>
            <a:fld id="{88CBEE0E-040D-4DF0-9D94-A1516F979A17}" type="slidenum">
              <a:rPr lang="en-US" smtClean="0"/>
              <a:t>‹#›</a:t>
            </a:fld>
            <a:endParaRPr lang="en-US" dirty="0"/>
          </a:p>
        </p:txBody>
      </p:sp>
    </p:spTree>
    <p:extLst>
      <p:ext uri="{BB962C8B-B14F-4D97-AF65-F5344CB8AC3E}">
        <p14:creationId xmlns:p14="http://schemas.microsoft.com/office/powerpoint/2010/main" val="284865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4012" y="131603"/>
            <a:ext cx="7784537" cy="369332"/>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347296" y="1336675"/>
            <a:ext cx="7784537" cy="4450620"/>
          </a:xfrm>
          <a:prstGeom prst="rect">
            <a:avLst/>
          </a:prstGeom>
        </p:spPr>
        <p:txBody>
          <a:bodyPr/>
          <a:lstStyle>
            <a:lvl1pPr>
              <a:defRPr sz="1846">
                <a:solidFill>
                  <a:srgbClr val="000000"/>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p:nvPr>
        </p:nvSpPr>
        <p:spPr>
          <a:xfrm>
            <a:off x="347297" y="795339"/>
            <a:ext cx="8436219" cy="541337"/>
          </a:xfrm>
          <a:prstGeom prst="rect">
            <a:avLst/>
          </a:prstGeom>
        </p:spPr>
        <p:txBody>
          <a:bodyPr rIns="0"/>
          <a:lstStyle>
            <a:lvl1pPr marL="0" indent="0">
              <a:buNone/>
              <a:defRPr sz="1477"/>
            </a:lvl1pPr>
          </a:lstStyle>
          <a:p>
            <a:pPr lvl="0"/>
            <a:r>
              <a:rPr lang="en-US" dirty="0"/>
              <a:t>Click to edit Master text styles</a:t>
            </a:r>
          </a:p>
        </p:txBody>
      </p:sp>
      <p:sp>
        <p:nvSpPr>
          <p:cNvPr id="5" name="TextBox 4"/>
          <p:cNvSpPr txBox="1"/>
          <p:nvPr userDrawn="1"/>
        </p:nvSpPr>
        <p:spPr>
          <a:xfrm>
            <a:off x="8282770" y="6445492"/>
            <a:ext cx="669843" cy="261610"/>
          </a:xfrm>
          <a:prstGeom prst="rect">
            <a:avLst/>
          </a:prstGeom>
          <a:noFill/>
        </p:spPr>
        <p:txBody>
          <a:bodyPr wrap="square" bIns="0" rtlCol="0" anchor="b">
            <a:spAutoFit/>
          </a:bodyPr>
          <a:lstStyle/>
          <a:p>
            <a:pPr algn="l"/>
            <a:r>
              <a:rPr lang="en-US" sz="1400" dirty="0">
                <a:solidFill>
                  <a:schemeClr val="bg1">
                    <a:lumMod val="50000"/>
                  </a:schemeClr>
                </a:solidFill>
              </a:rPr>
              <a:t>| </a:t>
            </a:r>
            <a:fld id="{BBDD7C86-33C1-FD47-8D91-AFDACF8B6102}" type="slidenum">
              <a:rPr lang="en-US" sz="1200" smtClean="0">
                <a:solidFill>
                  <a:schemeClr val="bg1">
                    <a:lumMod val="50000"/>
                  </a:schemeClr>
                </a:solidFill>
              </a:rPr>
              <a:pPr algn="l"/>
              <a:t>‹#›</a:t>
            </a:fld>
            <a:endParaRPr lang="en-US" sz="1400" dirty="0">
              <a:solidFill>
                <a:schemeClr val="bg1">
                  <a:lumMod val="50000"/>
                </a:schemeClr>
              </a:solidFill>
            </a:endParaRPr>
          </a:p>
        </p:txBody>
      </p:sp>
      <p:cxnSp>
        <p:nvCxnSpPr>
          <p:cNvPr id="6" name="Straight Connector 5"/>
          <p:cNvCxnSpPr/>
          <p:nvPr userDrawn="1"/>
        </p:nvCxnSpPr>
        <p:spPr>
          <a:xfrm>
            <a:off x="457200" y="6147081"/>
            <a:ext cx="82296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7670" y="6251946"/>
            <a:ext cx="1138692" cy="471445"/>
          </a:xfrm>
          <a:prstGeom prst="rect">
            <a:avLst/>
          </a:prstGeom>
        </p:spPr>
      </p:pic>
    </p:spTree>
    <p:extLst>
      <p:ext uri="{BB962C8B-B14F-4D97-AF65-F5344CB8AC3E}">
        <p14:creationId xmlns:p14="http://schemas.microsoft.com/office/powerpoint/2010/main" val="13156456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33400"/>
            <a:ext cx="8229600" cy="990600"/>
          </a:xfrm>
          <a:prstGeom prst="rect">
            <a:avLst/>
          </a:prstGeom>
        </p:spPr>
        <p:txBody>
          <a:bodyPr anchor="ctr"/>
          <a:lstStyle>
            <a:lvl1pPr>
              <a:defRPr/>
            </a:lvl1pPr>
          </a:lstStyle>
          <a:p>
            <a:r>
              <a:rPr lang="en-US" dirty="0"/>
              <a:t>Title</a:t>
            </a:r>
          </a:p>
        </p:txBody>
      </p:sp>
      <p:sp>
        <p:nvSpPr>
          <p:cNvPr id="5" name="Text Placeholder 4"/>
          <p:cNvSpPr>
            <a:spLocks noGrp="1"/>
          </p:cNvSpPr>
          <p:nvPr>
            <p:ph type="body" sz="quarter" idx="11"/>
          </p:nvPr>
        </p:nvSpPr>
        <p:spPr>
          <a:xfrm>
            <a:off x="457200" y="1541016"/>
            <a:ext cx="82296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
        <p:nvSpPr>
          <p:cNvPr id="6" name="TextBox 5"/>
          <p:cNvSpPr txBox="1"/>
          <p:nvPr userDrawn="1"/>
        </p:nvSpPr>
        <p:spPr>
          <a:xfrm>
            <a:off x="8282770" y="6445492"/>
            <a:ext cx="669843" cy="261610"/>
          </a:xfrm>
          <a:prstGeom prst="rect">
            <a:avLst/>
          </a:prstGeom>
          <a:noFill/>
        </p:spPr>
        <p:txBody>
          <a:bodyPr wrap="square" bIns="0" rtlCol="0" anchor="b">
            <a:spAutoFit/>
          </a:bodyPr>
          <a:lstStyle/>
          <a:p>
            <a:pPr algn="l"/>
            <a:r>
              <a:rPr lang="en-US" sz="1400" dirty="0">
                <a:solidFill>
                  <a:schemeClr val="bg1">
                    <a:lumMod val="50000"/>
                  </a:schemeClr>
                </a:solidFill>
              </a:rPr>
              <a:t>| </a:t>
            </a:r>
            <a:fld id="{BBDD7C86-33C1-FD47-8D91-AFDACF8B6102}" type="slidenum">
              <a:rPr lang="en-US" sz="1200" smtClean="0">
                <a:solidFill>
                  <a:schemeClr val="bg1">
                    <a:lumMod val="50000"/>
                  </a:schemeClr>
                </a:solidFill>
              </a:rPr>
              <a:pPr algn="l"/>
              <a:t>‹#›</a:t>
            </a:fld>
            <a:endParaRPr lang="en-US" sz="1400" dirty="0">
              <a:solidFill>
                <a:schemeClr val="bg1">
                  <a:lumMod val="50000"/>
                </a:schemeClr>
              </a:solidFill>
            </a:endParaRPr>
          </a:p>
        </p:txBody>
      </p:sp>
      <p:cxnSp>
        <p:nvCxnSpPr>
          <p:cNvPr id="7" name="Straight Connector 6"/>
          <p:cNvCxnSpPr/>
          <p:nvPr userDrawn="1"/>
        </p:nvCxnSpPr>
        <p:spPr>
          <a:xfrm>
            <a:off x="457200" y="6147081"/>
            <a:ext cx="82296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7670" y="6251946"/>
            <a:ext cx="1138692" cy="471445"/>
          </a:xfrm>
          <a:prstGeom prst="rect">
            <a:avLst/>
          </a:prstGeom>
        </p:spPr>
      </p:pic>
    </p:spTree>
    <p:extLst>
      <p:ext uri="{BB962C8B-B14F-4D97-AF65-F5344CB8AC3E}">
        <p14:creationId xmlns:p14="http://schemas.microsoft.com/office/powerpoint/2010/main" val="207427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457200" y="533400"/>
            <a:ext cx="8229600" cy="990600"/>
          </a:xfrm>
          <a:prstGeom prst="rect">
            <a:avLst/>
          </a:prstGeom>
        </p:spPr>
        <p:txBody>
          <a:bodyPr anchor="ctr"/>
          <a:lstStyle>
            <a:lvl1pPr>
              <a:defRPr/>
            </a:lvl1pPr>
          </a:lstStyle>
          <a:p>
            <a:r>
              <a:rPr lang="en-US" dirty="0"/>
              <a:t>Title</a:t>
            </a:r>
          </a:p>
        </p:txBody>
      </p:sp>
      <p:sp>
        <p:nvSpPr>
          <p:cNvPr id="10" name="Content Placeholder 2"/>
          <p:cNvSpPr>
            <a:spLocks noGrp="1"/>
          </p:cNvSpPr>
          <p:nvPr>
            <p:ph idx="1" hasCustomPrompt="1"/>
          </p:nvPr>
        </p:nvSpPr>
        <p:spPr>
          <a:xfrm>
            <a:off x="457200" y="1253168"/>
            <a:ext cx="8229600" cy="366529"/>
          </a:xfrm>
          <a:prstGeom prst="rect">
            <a:avLst/>
          </a:prstGeom>
        </p:spPr>
        <p:txBody>
          <a:bodyPr/>
          <a:lstStyle>
            <a:lvl1pPr marL="0" indent="0">
              <a:buNone/>
              <a:defRPr>
                <a:solidFill>
                  <a:schemeClr val="tx1"/>
                </a:solidFill>
              </a:defRPr>
            </a:lvl1pPr>
            <a:lvl2pPr marL="404813" indent="0">
              <a:spcBef>
                <a:spcPts val="600"/>
              </a:spcBef>
              <a:buNone/>
              <a:defRPr>
                <a:solidFill>
                  <a:schemeClr val="tx1"/>
                </a:solidFill>
              </a:defRPr>
            </a:lvl2pPr>
            <a:lvl3pPr marL="925513" indent="0">
              <a:buFont typeface="Arial" panose="020B0604020202020204" pitchFamily="34" charset="0"/>
              <a:buNone/>
              <a:defRPr lang="en-US" sz="1600" kern="1200" baseline="0" dirty="0">
                <a:solidFill>
                  <a:schemeClr val="tx1"/>
                </a:solidFill>
                <a:latin typeface="+mn-lt"/>
                <a:ea typeface="+mn-ea"/>
                <a:cs typeface="+mn-cs"/>
              </a:defRPr>
            </a:lvl3pPr>
            <a:lvl6pPr marL="733055" indent="0">
              <a:spcBef>
                <a:spcPts val="600"/>
              </a:spcBef>
              <a:buFont typeface="Arial" panose="020B0604020202020204" pitchFamily="34" charset="0"/>
              <a:buNone/>
              <a:defRPr sz="1600"/>
            </a:lvl6pPr>
          </a:lstStyle>
          <a:p>
            <a:r>
              <a:rPr lang="en-US" dirty="0"/>
              <a:t>Subtitle</a:t>
            </a:r>
          </a:p>
        </p:txBody>
      </p:sp>
      <p:sp>
        <p:nvSpPr>
          <p:cNvPr id="22" name="TextBox 21"/>
          <p:cNvSpPr txBox="1"/>
          <p:nvPr userDrawn="1"/>
        </p:nvSpPr>
        <p:spPr>
          <a:xfrm>
            <a:off x="8282770" y="6445492"/>
            <a:ext cx="669843" cy="261610"/>
          </a:xfrm>
          <a:prstGeom prst="rect">
            <a:avLst/>
          </a:prstGeom>
          <a:noFill/>
        </p:spPr>
        <p:txBody>
          <a:bodyPr wrap="square" bIns="0" rtlCol="0" anchor="b">
            <a:spAutoFit/>
          </a:bodyPr>
          <a:lstStyle/>
          <a:p>
            <a:pPr algn="l"/>
            <a:r>
              <a:rPr lang="en-US" sz="1400" dirty="0">
                <a:solidFill>
                  <a:schemeClr val="bg1">
                    <a:lumMod val="50000"/>
                  </a:schemeClr>
                </a:solidFill>
              </a:rPr>
              <a:t>| </a:t>
            </a:r>
            <a:fld id="{BBDD7C86-33C1-FD47-8D91-AFDACF8B6102}" type="slidenum">
              <a:rPr lang="en-US" sz="1200" smtClean="0">
                <a:solidFill>
                  <a:schemeClr val="bg1">
                    <a:lumMod val="50000"/>
                  </a:schemeClr>
                </a:solidFill>
              </a:rPr>
              <a:pPr algn="l"/>
              <a:t>‹#›</a:t>
            </a:fld>
            <a:endParaRPr lang="en-US" sz="1400" dirty="0">
              <a:solidFill>
                <a:schemeClr val="bg1">
                  <a:lumMod val="50000"/>
                </a:schemeClr>
              </a:solidFill>
            </a:endParaRPr>
          </a:p>
        </p:txBody>
      </p:sp>
      <p:cxnSp>
        <p:nvCxnSpPr>
          <p:cNvPr id="23" name="Straight Connector 22"/>
          <p:cNvCxnSpPr/>
          <p:nvPr userDrawn="1"/>
        </p:nvCxnSpPr>
        <p:spPr>
          <a:xfrm>
            <a:off x="457200" y="6147081"/>
            <a:ext cx="82296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7670" y="6251946"/>
            <a:ext cx="1138692" cy="471445"/>
          </a:xfrm>
          <a:prstGeom prst="rect">
            <a:avLst/>
          </a:prstGeom>
        </p:spPr>
      </p:pic>
      <p:sp>
        <p:nvSpPr>
          <p:cNvPr id="9" name="Text Placeholder 4"/>
          <p:cNvSpPr>
            <a:spLocks noGrp="1"/>
          </p:cNvSpPr>
          <p:nvPr>
            <p:ph type="body" sz="quarter" idx="11"/>
          </p:nvPr>
        </p:nvSpPr>
        <p:spPr>
          <a:xfrm>
            <a:off x="457200" y="1792033"/>
            <a:ext cx="82296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1747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457200" y="533400"/>
            <a:ext cx="8229600" cy="990600"/>
          </a:xfrm>
          <a:prstGeom prst="rect">
            <a:avLst/>
          </a:prstGeom>
        </p:spPr>
        <p:txBody>
          <a:bodyPr anchor="ctr"/>
          <a:lstStyle>
            <a:lvl1pPr>
              <a:defRPr/>
            </a:lvl1pPr>
          </a:lstStyle>
          <a:p>
            <a:r>
              <a:rPr lang="en-US" dirty="0"/>
              <a:t>Title</a:t>
            </a:r>
          </a:p>
        </p:txBody>
      </p:sp>
      <p:sp>
        <p:nvSpPr>
          <p:cNvPr id="10" name="Content Placeholder 2"/>
          <p:cNvSpPr>
            <a:spLocks noGrp="1"/>
          </p:cNvSpPr>
          <p:nvPr>
            <p:ph idx="1" hasCustomPrompt="1"/>
          </p:nvPr>
        </p:nvSpPr>
        <p:spPr>
          <a:xfrm>
            <a:off x="457200" y="1253168"/>
            <a:ext cx="8229600" cy="366529"/>
          </a:xfrm>
          <a:prstGeom prst="rect">
            <a:avLst/>
          </a:prstGeom>
        </p:spPr>
        <p:txBody>
          <a:bodyPr/>
          <a:lstStyle>
            <a:lvl1pPr marL="0" indent="0">
              <a:buNone/>
              <a:defRPr>
                <a:solidFill>
                  <a:schemeClr val="tx1"/>
                </a:solidFill>
              </a:defRPr>
            </a:lvl1pPr>
            <a:lvl2pPr marL="404813" indent="0">
              <a:spcBef>
                <a:spcPts val="600"/>
              </a:spcBef>
              <a:buNone/>
              <a:defRPr>
                <a:solidFill>
                  <a:schemeClr val="tx1"/>
                </a:solidFill>
              </a:defRPr>
            </a:lvl2pPr>
            <a:lvl3pPr marL="925513" indent="0">
              <a:buFont typeface="Arial" panose="020B0604020202020204" pitchFamily="34" charset="0"/>
              <a:buNone/>
              <a:defRPr lang="en-US" sz="1600" kern="1200" baseline="0" dirty="0">
                <a:solidFill>
                  <a:schemeClr val="tx1"/>
                </a:solidFill>
                <a:latin typeface="+mn-lt"/>
                <a:ea typeface="+mn-ea"/>
                <a:cs typeface="+mn-cs"/>
              </a:defRPr>
            </a:lvl3pPr>
            <a:lvl6pPr marL="733055" indent="0">
              <a:spcBef>
                <a:spcPts val="600"/>
              </a:spcBef>
              <a:buFont typeface="Arial" panose="020B0604020202020204" pitchFamily="34" charset="0"/>
              <a:buNone/>
              <a:defRPr sz="1600"/>
            </a:lvl6pPr>
          </a:lstStyle>
          <a:p>
            <a:r>
              <a:rPr lang="en-US" dirty="0"/>
              <a:t>Subtitle</a:t>
            </a:r>
          </a:p>
        </p:txBody>
      </p:sp>
      <p:sp>
        <p:nvSpPr>
          <p:cNvPr id="22" name="TextBox 21"/>
          <p:cNvSpPr txBox="1"/>
          <p:nvPr userDrawn="1"/>
        </p:nvSpPr>
        <p:spPr>
          <a:xfrm>
            <a:off x="8282770" y="6445492"/>
            <a:ext cx="669843" cy="261610"/>
          </a:xfrm>
          <a:prstGeom prst="rect">
            <a:avLst/>
          </a:prstGeom>
          <a:noFill/>
        </p:spPr>
        <p:txBody>
          <a:bodyPr wrap="square" bIns="0" rtlCol="0" anchor="b">
            <a:spAutoFit/>
          </a:bodyPr>
          <a:lstStyle/>
          <a:p>
            <a:pPr algn="l"/>
            <a:r>
              <a:rPr lang="en-US" sz="1400" dirty="0">
                <a:solidFill>
                  <a:schemeClr val="bg1">
                    <a:lumMod val="50000"/>
                  </a:schemeClr>
                </a:solidFill>
              </a:rPr>
              <a:t>| </a:t>
            </a:r>
            <a:fld id="{BBDD7C86-33C1-FD47-8D91-AFDACF8B6102}" type="slidenum">
              <a:rPr lang="en-US" sz="1200" smtClean="0">
                <a:solidFill>
                  <a:schemeClr val="bg1">
                    <a:lumMod val="50000"/>
                  </a:schemeClr>
                </a:solidFill>
              </a:rPr>
              <a:pPr algn="l"/>
              <a:t>‹#›</a:t>
            </a:fld>
            <a:endParaRPr lang="en-US" sz="1400" dirty="0">
              <a:solidFill>
                <a:schemeClr val="bg1">
                  <a:lumMod val="50000"/>
                </a:schemeClr>
              </a:solidFill>
            </a:endParaRPr>
          </a:p>
        </p:txBody>
      </p:sp>
      <p:cxnSp>
        <p:nvCxnSpPr>
          <p:cNvPr id="23" name="Straight Connector 22"/>
          <p:cNvCxnSpPr/>
          <p:nvPr userDrawn="1"/>
        </p:nvCxnSpPr>
        <p:spPr>
          <a:xfrm>
            <a:off x="457200" y="6147081"/>
            <a:ext cx="82296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7670" y="6251946"/>
            <a:ext cx="1138692" cy="471445"/>
          </a:xfrm>
          <a:prstGeom prst="rect">
            <a:avLst/>
          </a:prstGeom>
        </p:spPr>
      </p:pic>
      <p:sp>
        <p:nvSpPr>
          <p:cNvPr id="12" name="Text Placeholder 4"/>
          <p:cNvSpPr>
            <a:spLocks noGrp="1"/>
          </p:cNvSpPr>
          <p:nvPr>
            <p:ph type="body" sz="quarter" idx="14"/>
          </p:nvPr>
        </p:nvSpPr>
        <p:spPr>
          <a:xfrm>
            <a:off x="4554071" y="1783067"/>
            <a:ext cx="4132729"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
        <p:nvSpPr>
          <p:cNvPr id="13" name="Text Placeholder 4"/>
          <p:cNvSpPr>
            <a:spLocks noGrp="1"/>
          </p:cNvSpPr>
          <p:nvPr>
            <p:ph type="body" sz="quarter" idx="11"/>
          </p:nvPr>
        </p:nvSpPr>
        <p:spPr>
          <a:xfrm>
            <a:off x="457200" y="1792033"/>
            <a:ext cx="8229600" cy="4338637"/>
          </a:xfrm>
          <a:prstGeom prst="rect">
            <a:avLst/>
          </a:prstGeom>
        </p:spPr>
        <p:txBody>
          <a:bodyPr>
            <a:normAutofit/>
          </a:bodyPr>
          <a:lstStyle>
            <a:lvl1pPr>
              <a:buClr>
                <a:schemeClr val="tx2"/>
              </a:buClr>
              <a:defRPr sz="2000"/>
            </a:lvl1pPr>
            <a:lvl2pPr>
              <a:buClr>
                <a:schemeClr val="tx2"/>
              </a:buClr>
              <a:buSzPct val="100000"/>
              <a:defRPr sz="1600"/>
            </a:lvl2pPr>
            <a:lvl3pPr marL="1084263" indent="-244475">
              <a:buClr>
                <a:schemeClr val="tx2"/>
              </a:buClr>
              <a:buSzPct val="100000"/>
              <a:defRPr sz="16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9575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457200" y="2846862"/>
            <a:ext cx="8229600" cy="380010"/>
          </a:xfrm>
          <a:prstGeom prst="rect">
            <a:avLst/>
          </a:prstGeom>
          <a:solidFill>
            <a:schemeClr val="bg2"/>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dirty="0"/>
          </a:p>
        </p:txBody>
      </p:sp>
      <p:sp>
        <p:nvSpPr>
          <p:cNvPr id="22" name="TextBox 21"/>
          <p:cNvSpPr txBox="1"/>
          <p:nvPr userDrawn="1"/>
        </p:nvSpPr>
        <p:spPr>
          <a:xfrm>
            <a:off x="8282770" y="6445492"/>
            <a:ext cx="669843" cy="261610"/>
          </a:xfrm>
          <a:prstGeom prst="rect">
            <a:avLst/>
          </a:prstGeom>
          <a:noFill/>
        </p:spPr>
        <p:txBody>
          <a:bodyPr wrap="square" bIns="0" rtlCol="0" anchor="b">
            <a:spAutoFit/>
          </a:bodyPr>
          <a:lstStyle/>
          <a:p>
            <a:pPr algn="l"/>
            <a:r>
              <a:rPr lang="en-US" sz="1400" dirty="0">
                <a:solidFill>
                  <a:schemeClr val="tx1">
                    <a:lumMod val="50000"/>
                  </a:schemeClr>
                </a:solidFill>
              </a:rPr>
              <a:t>| </a:t>
            </a:r>
            <a:fld id="{BBDD7C86-33C1-FD47-8D91-AFDACF8B6102}" type="slidenum">
              <a:rPr lang="en-US" sz="1200" smtClean="0">
                <a:solidFill>
                  <a:schemeClr val="tx1">
                    <a:lumMod val="50000"/>
                  </a:schemeClr>
                </a:solidFill>
              </a:rPr>
              <a:pPr algn="l"/>
              <a:t>‹#›</a:t>
            </a:fld>
            <a:endParaRPr lang="en-US" sz="1400" dirty="0">
              <a:solidFill>
                <a:schemeClr val="tx1">
                  <a:lumMod val="50000"/>
                </a:schemeClr>
              </a:solidFill>
            </a:endParaRPr>
          </a:p>
        </p:txBody>
      </p:sp>
      <p:cxnSp>
        <p:nvCxnSpPr>
          <p:cNvPr id="23" name="Straight Connector 22"/>
          <p:cNvCxnSpPr/>
          <p:nvPr userDrawn="1"/>
        </p:nvCxnSpPr>
        <p:spPr>
          <a:xfrm>
            <a:off x="457200" y="6147081"/>
            <a:ext cx="82296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7670" y="6251946"/>
            <a:ext cx="1138692" cy="471445"/>
          </a:xfrm>
          <a:prstGeom prst="rect">
            <a:avLst/>
          </a:prstGeom>
        </p:spPr>
      </p:pic>
      <p:sp>
        <p:nvSpPr>
          <p:cNvPr id="31" name="Title 1"/>
          <p:cNvSpPr>
            <a:spLocks noGrp="1"/>
          </p:cNvSpPr>
          <p:nvPr>
            <p:ph type="ctrTitle" hasCustomPrompt="1"/>
          </p:nvPr>
        </p:nvSpPr>
        <p:spPr>
          <a:xfrm>
            <a:off x="457200" y="3323645"/>
            <a:ext cx="8229600" cy="851482"/>
          </a:xfrm>
          <a:prstGeom prst="rect">
            <a:avLst/>
          </a:prstGeom>
        </p:spPr>
        <p:txBody>
          <a:bodyPr anchor="b">
            <a:noAutofit/>
          </a:bodyPr>
          <a:lstStyle>
            <a:lvl1pPr>
              <a:defRPr sz="5400" cap="none" baseline="0">
                <a:solidFill>
                  <a:schemeClr val="accent1"/>
                </a:solidFill>
              </a:defRPr>
            </a:lvl1pPr>
          </a:lstStyle>
          <a:p>
            <a:r>
              <a:rPr lang="en-US" dirty="0"/>
              <a:t>Section Title</a:t>
            </a:r>
          </a:p>
        </p:txBody>
      </p:sp>
      <p:cxnSp>
        <p:nvCxnSpPr>
          <p:cNvPr id="33" name="Straight Connector 32"/>
          <p:cNvCxnSpPr/>
          <p:nvPr userDrawn="1"/>
        </p:nvCxnSpPr>
        <p:spPr>
          <a:xfrm>
            <a:off x="457200" y="4293850"/>
            <a:ext cx="8229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4" name="TextBox 13"/>
          <p:cNvSpPr txBox="1"/>
          <p:nvPr userDrawn="1"/>
        </p:nvSpPr>
        <p:spPr>
          <a:xfrm>
            <a:off x="8282770" y="6445492"/>
            <a:ext cx="669843" cy="261610"/>
          </a:xfrm>
          <a:prstGeom prst="rect">
            <a:avLst/>
          </a:prstGeom>
          <a:noFill/>
        </p:spPr>
        <p:txBody>
          <a:bodyPr wrap="square" bIns="0" rtlCol="0" anchor="b">
            <a:spAutoFit/>
          </a:bodyPr>
          <a:lstStyle/>
          <a:p>
            <a:pPr algn="l"/>
            <a:r>
              <a:rPr lang="en-US" sz="1400" dirty="0">
                <a:solidFill>
                  <a:schemeClr val="bg1">
                    <a:lumMod val="50000"/>
                  </a:schemeClr>
                </a:solidFill>
              </a:rPr>
              <a:t>| </a:t>
            </a:r>
            <a:fld id="{BBDD7C86-33C1-FD47-8D91-AFDACF8B6102}" type="slidenum">
              <a:rPr lang="en-US" sz="1200" smtClean="0">
                <a:solidFill>
                  <a:schemeClr val="bg1">
                    <a:lumMod val="50000"/>
                  </a:schemeClr>
                </a:solidFill>
              </a:rPr>
              <a:pPr algn="l"/>
              <a:t>‹#›</a:t>
            </a:fld>
            <a:endParaRPr lang="en-US" sz="1400" dirty="0">
              <a:solidFill>
                <a:schemeClr val="bg1">
                  <a:lumMod val="50000"/>
                </a:schemeClr>
              </a:solidFill>
            </a:endParaRPr>
          </a:p>
        </p:txBody>
      </p:sp>
      <p:cxnSp>
        <p:nvCxnSpPr>
          <p:cNvPr id="15" name="Straight Connector 14"/>
          <p:cNvCxnSpPr/>
          <p:nvPr userDrawn="1"/>
        </p:nvCxnSpPr>
        <p:spPr>
          <a:xfrm>
            <a:off x="457200" y="6147081"/>
            <a:ext cx="82296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7670" y="6251946"/>
            <a:ext cx="1138692" cy="471445"/>
          </a:xfrm>
          <a:prstGeom prst="rect">
            <a:avLst/>
          </a:prstGeom>
        </p:spPr>
      </p:pic>
      <p:sp>
        <p:nvSpPr>
          <p:cNvPr id="3" name="Picture Placeholder 2"/>
          <p:cNvSpPr>
            <a:spLocks noGrp="1"/>
          </p:cNvSpPr>
          <p:nvPr>
            <p:ph type="pic" sz="quarter" idx="10" hasCustomPrompt="1"/>
          </p:nvPr>
        </p:nvSpPr>
        <p:spPr>
          <a:xfrm>
            <a:off x="457200" y="753035"/>
            <a:ext cx="8229599" cy="5199530"/>
          </a:xfrm>
          <a:prstGeom prst="rect">
            <a:avLst/>
          </a:prstGeom>
        </p:spPr>
        <p:txBody>
          <a:bodyPr/>
          <a:lstStyle>
            <a:lvl1pPr marL="0" indent="0">
              <a:buNone/>
              <a:defRPr/>
            </a:lvl1pPr>
          </a:lstStyle>
          <a:p>
            <a:r>
              <a:rPr lang="en-US" dirty="0"/>
              <a:t>Photo</a:t>
            </a:r>
          </a:p>
        </p:txBody>
      </p:sp>
    </p:spTree>
    <p:extLst>
      <p:ext uri="{BB962C8B-B14F-4D97-AF65-F5344CB8AC3E}">
        <p14:creationId xmlns:p14="http://schemas.microsoft.com/office/powerpoint/2010/main" val="414485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 Description">
    <p:spTree>
      <p:nvGrpSpPr>
        <p:cNvPr id="1" name=""/>
        <p:cNvGrpSpPr/>
        <p:nvPr/>
      </p:nvGrpSpPr>
      <p:grpSpPr>
        <a:xfrm>
          <a:off x="0" y="0"/>
          <a:ext cx="0" cy="0"/>
          <a:chOff x="0" y="0"/>
          <a:chExt cx="0" cy="0"/>
        </a:xfrm>
      </p:grpSpPr>
      <p:sp>
        <p:nvSpPr>
          <p:cNvPr id="14" name="TextBox 13"/>
          <p:cNvSpPr txBox="1"/>
          <p:nvPr userDrawn="1"/>
        </p:nvSpPr>
        <p:spPr>
          <a:xfrm>
            <a:off x="8282770" y="6445492"/>
            <a:ext cx="669843" cy="261610"/>
          </a:xfrm>
          <a:prstGeom prst="rect">
            <a:avLst/>
          </a:prstGeom>
          <a:noFill/>
        </p:spPr>
        <p:txBody>
          <a:bodyPr wrap="square" bIns="0" rtlCol="0" anchor="b">
            <a:spAutoFit/>
          </a:bodyPr>
          <a:lstStyle/>
          <a:p>
            <a:pPr algn="l"/>
            <a:r>
              <a:rPr lang="en-US" sz="1400" dirty="0">
                <a:solidFill>
                  <a:schemeClr val="bg1">
                    <a:lumMod val="50000"/>
                  </a:schemeClr>
                </a:solidFill>
              </a:rPr>
              <a:t>| </a:t>
            </a:r>
            <a:fld id="{BBDD7C86-33C1-FD47-8D91-AFDACF8B6102}" type="slidenum">
              <a:rPr lang="en-US" sz="1200" smtClean="0">
                <a:solidFill>
                  <a:schemeClr val="bg1">
                    <a:lumMod val="50000"/>
                  </a:schemeClr>
                </a:solidFill>
              </a:rPr>
              <a:pPr algn="l"/>
              <a:t>‹#›</a:t>
            </a:fld>
            <a:endParaRPr lang="en-US" sz="1400" dirty="0">
              <a:solidFill>
                <a:schemeClr val="bg1">
                  <a:lumMod val="50000"/>
                </a:schemeClr>
              </a:solidFill>
            </a:endParaRPr>
          </a:p>
        </p:txBody>
      </p:sp>
      <p:cxnSp>
        <p:nvCxnSpPr>
          <p:cNvPr id="15" name="Straight Connector 14"/>
          <p:cNvCxnSpPr/>
          <p:nvPr userDrawn="1"/>
        </p:nvCxnSpPr>
        <p:spPr>
          <a:xfrm>
            <a:off x="457200" y="6147081"/>
            <a:ext cx="82296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7670" y="6251946"/>
            <a:ext cx="1138692" cy="471445"/>
          </a:xfrm>
          <a:prstGeom prst="rect">
            <a:avLst/>
          </a:prstGeom>
        </p:spPr>
      </p:pic>
      <p:sp>
        <p:nvSpPr>
          <p:cNvPr id="22" name="Title 1"/>
          <p:cNvSpPr>
            <a:spLocks noGrp="1"/>
          </p:cNvSpPr>
          <p:nvPr>
            <p:ph type="title" hasCustomPrompt="1"/>
          </p:nvPr>
        </p:nvSpPr>
        <p:spPr>
          <a:xfrm>
            <a:off x="457200" y="683528"/>
            <a:ext cx="8229600" cy="763135"/>
          </a:xfrm>
          <a:prstGeom prst="rect">
            <a:avLst/>
          </a:prstGeom>
        </p:spPr>
        <p:txBody>
          <a:bodyPr anchor="t"/>
          <a:lstStyle>
            <a:lvl1pPr>
              <a:defRPr/>
            </a:lvl1pPr>
          </a:lstStyle>
          <a:p>
            <a:r>
              <a:rPr lang="en-US" dirty="0"/>
              <a:t>Photo</a:t>
            </a:r>
          </a:p>
        </p:txBody>
      </p:sp>
      <p:sp>
        <p:nvSpPr>
          <p:cNvPr id="3" name="Picture Placeholder 2"/>
          <p:cNvSpPr>
            <a:spLocks noGrp="1"/>
          </p:cNvSpPr>
          <p:nvPr>
            <p:ph type="pic" sz="quarter" idx="10" hasCustomPrompt="1"/>
          </p:nvPr>
        </p:nvSpPr>
        <p:spPr>
          <a:xfrm>
            <a:off x="3697010" y="1792886"/>
            <a:ext cx="4989789" cy="3774608"/>
          </a:xfrm>
          <a:prstGeom prst="rect">
            <a:avLst/>
          </a:prstGeom>
        </p:spPr>
        <p:txBody>
          <a:bodyPr/>
          <a:lstStyle>
            <a:lvl1pPr marL="0" indent="0">
              <a:buNone/>
              <a:defRPr/>
            </a:lvl1pPr>
          </a:lstStyle>
          <a:p>
            <a:r>
              <a:rPr lang="en-US" dirty="0"/>
              <a:t>Photo</a:t>
            </a:r>
          </a:p>
        </p:txBody>
      </p:sp>
      <p:sp>
        <p:nvSpPr>
          <p:cNvPr id="24" name="Text Placeholder 4"/>
          <p:cNvSpPr>
            <a:spLocks noGrp="1"/>
          </p:cNvSpPr>
          <p:nvPr>
            <p:ph type="body" sz="quarter" idx="11" hasCustomPrompt="1"/>
          </p:nvPr>
        </p:nvSpPr>
        <p:spPr>
          <a:xfrm>
            <a:off x="457200" y="1796191"/>
            <a:ext cx="2985247" cy="3753994"/>
          </a:xfrm>
          <a:prstGeom prst="rect">
            <a:avLst/>
          </a:prstGeom>
        </p:spPr>
        <p:txBody>
          <a:bodyPr>
            <a:normAutofit/>
          </a:bodyPr>
          <a:lstStyle>
            <a:lvl1pPr marL="0" indent="0">
              <a:buNone/>
              <a:defRPr sz="2000"/>
            </a:lvl1pPr>
            <a:lvl2pPr marL="404813" indent="0">
              <a:buNone/>
              <a:defRPr sz="1600"/>
            </a:lvl2pPr>
            <a:lvl3pPr marL="839788" indent="0">
              <a:buNone/>
              <a:defRPr sz="1600"/>
            </a:lvl3pPr>
          </a:lstStyle>
          <a:p>
            <a:pPr lvl="0"/>
            <a:r>
              <a:rPr lang="en-US" dirty="0"/>
              <a:t>Descriptive copy</a:t>
            </a:r>
          </a:p>
        </p:txBody>
      </p:sp>
    </p:spTree>
    <p:extLst>
      <p:ext uri="{BB962C8B-B14F-4D97-AF65-F5344CB8AC3E}">
        <p14:creationId xmlns:p14="http://schemas.microsoft.com/office/powerpoint/2010/main" val="383544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14" name="TextBox 13"/>
          <p:cNvSpPr txBox="1"/>
          <p:nvPr userDrawn="1"/>
        </p:nvSpPr>
        <p:spPr>
          <a:xfrm>
            <a:off x="8282770" y="6445492"/>
            <a:ext cx="669843" cy="261610"/>
          </a:xfrm>
          <a:prstGeom prst="rect">
            <a:avLst/>
          </a:prstGeom>
          <a:noFill/>
        </p:spPr>
        <p:txBody>
          <a:bodyPr wrap="square" bIns="0" rtlCol="0" anchor="b">
            <a:spAutoFit/>
          </a:bodyPr>
          <a:lstStyle/>
          <a:p>
            <a:pPr algn="l"/>
            <a:r>
              <a:rPr lang="en-US" sz="1400" dirty="0">
                <a:solidFill>
                  <a:schemeClr val="bg1">
                    <a:lumMod val="50000"/>
                  </a:schemeClr>
                </a:solidFill>
              </a:rPr>
              <a:t>| </a:t>
            </a:r>
            <a:fld id="{BBDD7C86-33C1-FD47-8D91-AFDACF8B6102}" type="slidenum">
              <a:rPr lang="en-US" sz="1200" smtClean="0">
                <a:solidFill>
                  <a:schemeClr val="bg1">
                    <a:lumMod val="50000"/>
                  </a:schemeClr>
                </a:solidFill>
              </a:rPr>
              <a:pPr algn="l"/>
              <a:t>‹#›</a:t>
            </a:fld>
            <a:endParaRPr lang="en-US" sz="1400" dirty="0">
              <a:solidFill>
                <a:schemeClr val="bg1">
                  <a:lumMod val="50000"/>
                </a:schemeClr>
              </a:solidFill>
            </a:endParaRPr>
          </a:p>
        </p:txBody>
      </p:sp>
      <p:cxnSp>
        <p:nvCxnSpPr>
          <p:cNvPr id="15" name="Straight Connector 14"/>
          <p:cNvCxnSpPr/>
          <p:nvPr userDrawn="1"/>
        </p:nvCxnSpPr>
        <p:spPr>
          <a:xfrm>
            <a:off x="457200" y="6147081"/>
            <a:ext cx="82296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7670" y="6251946"/>
            <a:ext cx="1138692" cy="471445"/>
          </a:xfrm>
          <a:prstGeom prst="rect">
            <a:avLst/>
          </a:prstGeom>
        </p:spPr>
      </p:pic>
      <p:sp>
        <p:nvSpPr>
          <p:cNvPr id="22" name="Title 1"/>
          <p:cNvSpPr>
            <a:spLocks noGrp="1"/>
          </p:cNvSpPr>
          <p:nvPr>
            <p:ph type="title" hasCustomPrompt="1"/>
          </p:nvPr>
        </p:nvSpPr>
        <p:spPr>
          <a:xfrm>
            <a:off x="457200" y="683528"/>
            <a:ext cx="8229600" cy="763135"/>
          </a:xfrm>
          <a:prstGeom prst="rect">
            <a:avLst/>
          </a:prstGeom>
        </p:spPr>
        <p:txBody>
          <a:bodyPr anchor="t"/>
          <a:lstStyle>
            <a:lvl1pPr>
              <a:defRPr/>
            </a:lvl1pPr>
          </a:lstStyle>
          <a:p>
            <a:r>
              <a:rPr lang="en-US" dirty="0"/>
              <a:t>Contacts</a:t>
            </a:r>
          </a:p>
        </p:txBody>
      </p:sp>
      <p:sp>
        <p:nvSpPr>
          <p:cNvPr id="3" name="Picture Placeholder 2"/>
          <p:cNvSpPr>
            <a:spLocks noGrp="1"/>
          </p:cNvSpPr>
          <p:nvPr>
            <p:ph type="pic" sz="quarter" idx="10" hasCustomPrompt="1"/>
          </p:nvPr>
        </p:nvSpPr>
        <p:spPr>
          <a:xfrm>
            <a:off x="601579" y="1997910"/>
            <a:ext cx="1383632" cy="1393255"/>
          </a:xfrm>
          <a:prstGeom prst="rect">
            <a:avLst/>
          </a:prstGeom>
        </p:spPr>
        <p:txBody>
          <a:bodyPr/>
          <a:lstStyle>
            <a:lvl1pPr marL="0" indent="0">
              <a:buNone/>
              <a:defRPr/>
            </a:lvl1pPr>
          </a:lstStyle>
          <a:p>
            <a:r>
              <a:rPr lang="en-US" dirty="0"/>
              <a:t>Picture</a:t>
            </a:r>
          </a:p>
        </p:txBody>
      </p:sp>
      <p:sp>
        <p:nvSpPr>
          <p:cNvPr id="5" name="Text Placeholder 4"/>
          <p:cNvSpPr>
            <a:spLocks noGrp="1"/>
          </p:cNvSpPr>
          <p:nvPr>
            <p:ph type="body" sz="quarter" idx="12" hasCustomPrompt="1"/>
          </p:nvPr>
        </p:nvSpPr>
        <p:spPr>
          <a:xfrm>
            <a:off x="2117723" y="1998663"/>
            <a:ext cx="2454276" cy="395287"/>
          </a:xfrm>
          <a:prstGeom prst="rect">
            <a:avLst/>
          </a:prstGeom>
        </p:spPr>
        <p:txBody>
          <a:bodyPr/>
          <a:lstStyle>
            <a:lvl1pPr marL="0" indent="0">
              <a:buNone/>
              <a:defRPr>
                <a:solidFill>
                  <a:schemeClr val="tx2"/>
                </a:solidFill>
              </a:defRPr>
            </a:lvl1pPr>
          </a:lstStyle>
          <a:p>
            <a:pPr lvl="0"/>
            <a:r>
              <a:rPr lang="en-US" dirty="0"/>
              <a:t>Name</a:t>
            </a:r>
          </a:p>
        </p:txBody>
      </p:sp>
      <p:sp>
        <p:nvSpPr>
          <p:cNvPr id="13" name="Text Placeholder 4"/>
          <p:cNvSpPr>
            <a:spLocks noGrp="1"/>
          </p:cNvSpPr>
          <p:nvPr>
            <p:ph type="body" sz="quarter" idx="13" hasCustomPrompt="1"/>
          </p:nvPr>
        </p:nvSpPr>
        <p:spPr>
          <a:xfrm>
            <a:off x="2117723" y="2514948"/>
            <a:ext cx="2454276" cy="345565"/>
          </a:xfrm>
          <a:prstGeom prst="rect">
            <a:avLst/>
          </a:prstGeom>
        </p:spPr>
        <p:txBody>
          <a:bodyPr>
            <a:normAutofit/>
          </a:bodyPr>
          <a:lstStyle>
            <a:lvl1pPr marL="0" indent="0">
              <a:buNone/>
              <a:defRPr sz="1400" i="0" baseline="0"/>
            </a:lvl1pPr>
          </a:lstStyle>
          <a:p>
            <a:pPr lvl="0"/>
            <a:r>
              <a:rPr lang="en-US" dirty="0"/>
              <a:t>Title</a:t>
            </a:r>
          </a:p>
        </p:txBody>
      </p:sp>
      <p:sp>
        <p:nvSpPr>
          <p:cNvPr id="29" name="Picture Placeholder 2"/>
          <p:cNvSpPr>
            <a:spLocks noGrp="1"/>
          </p:cNvSpPr>
          <p:nvPr>
            <p:ph type="pic" sz="quarter" idx="14" hasCustomPrompt="1"/>
          </p:nvPr>
        </p:nvSpPr>
        <p:spPr>
          <a:xfrm>
            <a:off x="4734259" y="1997910"/>
            <a:ext cx="1383632" cy="1393255"/>
          </a:xfrm>
          <a:prstGeom prst="rect">
            <a:avLst/>
          </a:prstGeom>
        </p:spPr>
        <p:txBody>
          <a:bodyPr/>
          <a:lstStyle>
            <a:lvl1pPr marL="0" indent="0">
              <a:buNone/>
              <a:defRPr/>
            </a:lvl1pPr>
          </a:lstStyle>
          <a:p>
            <a:r>
              <a:rPr lang="en-US" dirty="0"/>
              <a:t>Picture</a:t>
            </a:r>
          </a:p>
        </p:txBody>
      </p:sp>
      <p:sp>
        <p:nvSpPr>
          <p:cNvPr id="32" name="Picture Placeholder 2"/>
          <p:cNvSpPr>
            <a:spLocks noGrp="1"/>
          </p:cNvSpPr>
          <p:nvPr>
            <p:ph type="pic" sz="quarter" idx="17"/>
          </p:nvPr>
        </p:nvSpPr>
        <p:spPr>
          <a:xfrm>
            <a:off x="621467" y="3807048"/>
            <a:ext cx="1383632" cy="1393255"/>
          </a:xfrm>
          <a:prstGeom prst="rect">
            <a:avLst/>
          </a:prstGeom>
        </p:spPr>
        <p:txBody>
          <a:bodyPr/>
          <a:lstStyle>
            <a:lvl1pPr marL="0" indent="0">
              <a:buNone/>
              <a:defRPr/>
            </a:lvl1pPr>
          </a:lstStyle>
          <a:p>
            <a:r>
              <a:rPr lang="en-US"/>
              <a:t>Click icon to add picture</a:t>
            </a:r>
            <a:endParaRPr lang="en-US" dirty="0"/>
          </a:p>
        </p:txBody>
      </p:sp>
      <p:sp>
        <p:nvSpPr>
          <p:cNvPr id="35" name="Picture Placeholder 2"/>
          <p:cNvSpPr>
            <a:spLocks noGrp="1"/>
          </p:cNvSpPr>
          <p:nvPr>
            <p:ph type="pic" sz="quarter" idx="20"/>
          </p:nvPr>
        </p:nvSpPr>
        <p:spPr>
          <a:xfrm>
            <a:off x="4754147" y="3807048"/>
            <a:ext cx="1383632" cy="1393255"/>
          </a:xfrm>
          <a:prstGeom prst="rect">
            <a:avLst/>
          </a:prstGeom>
        </p:spPr>
        <p:txBody>
          <a:bodyPr/>
          <a:lstStyle>
            <a:lvl1pPr marL="0" indent="0">
              <a:buNone/>
              <a:defRPr/>
            </a:lvl1pPr>
          </a:lstStyle>
          <a:p>
            <a:r>
              <a:rPr lang="en-US"/>
              <a:t>Click icon to add picture</a:t>
            </a:r>
            <a:endParaRPr lang="en-US" dirty="0"/>
          </a:p>
        </p:txBody>
      </p:sp>
      <p:sp>
        <p:nvSpPr>
          <p:cNvPr id="38" name="Text Placeholder 4"/>
          <p:cNvSpPr>
            <a:spLocks noGrp="1"/>
          </p:cNvSpPr>
          <p:nvPr>
            <p:ph type="body" sz="quarter" idx="23" hasCustomPrompt="1"/>
          </p:nvPr>
        </p:nvSpPr>
        <p:spPr>
          <a:xfrm>
            <a:off x="2312893" y="2811193"/>
            <a:ext cx="2223246"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39" name="Text Placeholder 4"/>
          <p:cNvSpPr>
            <a:spLocks noGrp="1"/>
          </p:cNvSpPr>
          <p:nvPr>
            <p:ph type="body" sz="quarter" idx="24" hasCustomPrompt="1"/>
          </p:nvPr>
        </p:nvSpPr>
        <p:spPr>
          <a:xfrm>
            <a:off x="2117723" y="3807292"/>
            <a:ext cx="2454276" cy="395287"/>
          </a:xfrm>
          <a:prstGeom prst="rect">
            <a:avLst/>
          </a:prstGeom>
        </p:spPr>
        <p:txBody>
          <a:bodyPr/>
          <a:lstStyle>
            <a:lvl1pPr marL="0" indent="0">
              <a:buNone/>
              <a:defRPr>
                <a:solidFill>
                  <a:schemeClr val="tx2"/>
                </a:solidFill>
              </a:defRPr>
            </a:lvl1pPr>
          </a:lstStyle>
          <a:p>
            <a:pPr lvl="0"/>
            <a:r>
              <a:rPr lang="en-US" dirty="0"/>
              <a:t>Name</a:t>
            </a:r>
          </a:p>
        </p:txBody>
      </p:sp>
      <p:sp>
        <p:nvSpPr>
          <p:cNvPr id="40" name="Text Placeholder 4"/>
          <p:cNvSpPr>
            <a:spLocks noGrp="1"/>
          </p:cNvSpPr>
          <p:nvPr>
            <p:ph type="body" sz="quarter" idx="25" hasCustomPrompt="1"/>
          </p:nvPr>
        </p:nvSpPr>
        <p:spPr>
          <a:xfrm>
            <a:off x="2117723" y="4323577"/>
            <a:ext cx="2454276" cy="345565"/>
          </a:xfrm>
          <a:prstGeom prst="rect">
            <a:avLst/>
          </a:prstGeom>
        </p:spPr>
        <p:txBody>
          <a:bodyPr>
            <a:normAutofit/>
          </a:bodyPr>
          <a:lstStyle>
            <a:lvl1pPr marL="0" indent="0">
              <a:buNone/>
              <a:defRPr sz="1400" i="0" baseline="0"/>
            </a:lvl1pPr>
          </a:lstStyle>
          <a:p>
            <a:pPr lvl="0"/>
            <a:r>
              <a:rPr lang="en-US" dirty="0"/>
              <a:t>Title</a:t>
            </a:r>
          </a:p>
        </p:txBody>
      </p:sp>
      <p:sp>
        <p:nvSpPr>
          <p:cNvPr id="42" name="Text Placeholder 4"/>
          <p:cNvSpPr>
            <a:spLocks noGrp="1"/>
          </p:cNvSpPr>
          <p:nvPr>
            <p:ph type="body" sz="quarter" idx="27" hasCustomPrompt="1"/>
          </p:nvPr>
        </p:nvSpPr>
        <p:spPr>
          <a:xfrm>
            <a:off x="6232524" y="1998663"/>
            <a:ext cx="2454276" cy="395287"/>
          </a:xfrm>
          <a:prstGeom prst="rect">
            <a:avLst/>
          </a:prstGeom>
        </p:spPr>
        <p:txBody>
          <a:bodyPr/>
          <a:lstStyle>
            <a:lvl1pPr marL="0" indent="0">
              <a:buNone/>
              <a:defRPr>
                <a:solidFill>
                  <a:schemeClr val="tx2"/>
                </a:solidFill>
              </a:defRPr>
            </a:lvl1pPr>
          </a:lstStyle>
          <a:p>
            <a:pPr lvl="0"/>
            <a:r>
              <a:rPr lang="en-US" dirty="0"/>
              <a:t>Name</a:t>
            </a:r>
          </a:p>
        </p:txBody>
      </p:sp>
      <p:sp>
        <p:nvSpPr>
          <p:cNvPr id="43" name="Text Placeholder 4"/>
          <p:cNvSpPr>
            <a:spLocks noGrp="1"/>
          </p:cNvSpPr>
          <p:nvPr>
            <p:ph type="body" sz="quarter" idx="28" hasCustomPrompt="1"/>
          </p:nvPr>
        </p:nvSpPr>
        <p:spPr>
          <a:xfrm>
            <a:off x="6232524" y="2514948"/>
            <a:ext cx="2454276" cy="345565"/>
          </a:xfrm>
          <a:prstGeom prst="rect">
            <a:avLst/>
          </a:prstGeom>
        </p:spPr>
        <p:txBody>
          <a:bodyPr>
            <a:normAutofit/>
          </a:bodyPr>
          <a:lstStyle>
            <a:lvl1pPr marL="0" indent="0">
              <a:buNone/>
              <a:defRPr sz="1400" i="0" baseline="0"/>
            </a:lvl1pPr>
          </a:lstStyle>
          <a:p>
            <a:pPr lvl="0"/>
            <a:r>
              <a:rPr lang="en-US" dirty="0"/>
              <a:t>Title</a:t>
            </a:r>
          </a:p>
        </p:txBody>
      </p:sp>
      <p:sp>
        <p:nvSpPr>
          <p:cNvPr id="45" name="Text Placeholder 4"/>
          <p:cNvSpPr>
            <a:spLocks noGrp="1"/>
          </p:cNvSpPr>
          <p:nvPr>
            <p:ph type="body" sz="quarter" idx="30" hasCustomPrompt="1"/>
          </p:nvPr>
        </p:nvSpPr>
        <p:spPr>
          <a:xfrm>
            <a:off x="6232524" y="3807292"/>
            <a:ext cx="2454276" cy="395287"/>
          </a:xfrm>
          <a:prstGeom prst="rect">
            <a:avLst/>
          </a:prstGeom>
        </p:spPr>
        <p:txBody>
          <a:bodyPr/>
          <a:lstStyle>
            <a:lvl1pPr marL="0" indent="0">
              <a:buNone/>
              <a:defRPr>
                <a:solidFill>
                  <a:schemeClr val="tx2"/>
                </a:solidFill>
              </a:defRPr>
            </a:lvl1pPr>
          </a:lstStyle>
          <a:p>
            <a:pPr lvl="0"/>
            <a:r>
              <a:rPr lang="en-US" dirty="0"/>
              <a:t>Name</a:t>
            </a:r>
          </a:p>
        </p:txBody>
      </p:sp>
      <p:sp>
        <p:nvSpPr>
          <p:cNvPr id="46" name="Text Placeholder 4"/>
          <p:cNvSpPr>
            <a:spLocks noGrp="1"/>
          </p:cNvSpPr>
          <p:nvPr>
            <p:ph type="body" sz="quarter" idx="31" hasCustomPrompt="1"/>
          </p:nvPr>
        </p:nvSpPr>
        <p:spPr>
          <a:xfrm>
            <a:off x="6232524" y="4323577"/>
            <a:ext cx="2454276" cy="345565"/>
          </a:xfrm>
          <a:prstGeom prst="rect">
            <a:avLst/>
          </a:prstGeom>
        </p:spPr>
        <p:txBody>
          <a:bodyPr>
            <a:normAutofit/>
          </a:bodyPr>
          <a:lstStyle>
            <a:lvl1pPr marL="0" indent="0">
              <a:buNone/>
              <a:defRPr sz="1400" i="0" baseline="0"/>
            </a:lvl1pPr>
          </a:lstStyle>
          <a:p>
            <a:pPr lvl="0"/>
            <a:r>
              <a:rPr lang="en-US" dirty="0"/>
              <a:t>Title</a:t>
            </a:r>
          </a:p>
        </p:txBody>
      </p:sp>
      <p:sp>
        <p:nvSpPr>
          <p:cNvPr id="49" name="Text Placeholder 4"/>
          <p:cNvSpPr>
            <a:spLocks noGrp="1"/>
          </p:cNvSpPr>
          <p:nvPr>
            <p:ph type="body" sz="quarter" idx="44" hasCustomPrompt="1"/>
          </p:nvPr>
        </p:nvSpPr>
        <p:spPr>
          <a:xfrm>
            <a:off x="6433806" y="2810553"/>
            <a:ext cx="2223246"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51" name="Text Placeholder 4"/>
          <p:cNvSpPr>
            <a:spLocks noGrp="1"/>
          </p:cNvSpPr>
          <p:nvPr>
            <p:ph type="body" sz="quarter" idx="45" hasCustomPrompt="1"/>
          </p:nvPr>
        </p:nvSpPr>
        <p:spPr>
          <a:xfrm>
            <a:off x="2312893" y="4603946"/>
            <a:ext cx="2223246"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53" name="Text Placeholder 4"/>
          <p:cNvSpPr>
            <a:spLocks noGrp="1"/>
          </p:cNvSpPr>
          <p:nvPr>
            <p:ph type="body" sz="quarter" idx="46" hasCustomPrompt="1"/>
          </p:nvPr>
        </p:nvSpPr>
        <p:spPr>
          <a:xfrm>
            <a:off x="6430350" y="4585436"/>
            <a:ext cx="2223246" cy="628100"/>
          </a:xfrm>
          <a:prstGeom prst="rect">
            <a:avLst/>
          </a:prstGeom>
        </p:spPr>
        <p:txBody>
          <a:bodyPr>
            <a:normAutofit/>
          </a:bodyPr>
          <a:lstStyle>
            <a:lvl1pPr marL="0" indent="0">
              <a:spcBef>
                <a:spcPts val="0"/>
              </a:spcBef>
              <a:buNone/>
              <a:defRPr sz="1200" i="0" baseline="0"/>
            </a:lvl1pPr>
          </a:lstStyle>
          <a:p>
            <a:pPr lvl="0"/>
            <a:r>
              <a:rPr lang="en-US" dirty="0"/>
              <a:t>123.456.7890</a:t>
            </a:r>
            <a:br>
              <a:rPr lang="en-US" dirty="0"/>
            </a:br>
            <a:r>
              <a:rPr lang="en-US" dirty="0"/>
              <a:t>sample@hbrconsulting.com</a:t>
            </a:r>
          </a:p>
        </p:txBody>
      </p:sp>
      <p:sp>
        <p:nvSpPr>
          <p:cNvPr id="6" name="Text Placeholder 5"/>
          <p:cNvSpPr>
            <a:spLocks noGrp="1"/>
          </p:cNvSpPr>
          <p:nvPr>
            <p:ph type="body" sz="quarter" idx="47" hasCustomPrompt="1"/>
          </p:nvPr>
        </p:nvSpPr>
        <p:spPr>
          <a:xfrm>
            <a:off x="2119600" y="2813635"/>
            <a:ext cx="344487" cy="636588"/>
          </a:xfrm>
          <a:prstGeom prst="rect">
            <a:avLst/>
          </a:prstGeom>
        </p:spPr>
        <p:txBody>
          <a:bodyPr/>
          <a:lstStyle>
            <a:lvl1pPr marL="0" indent="0">
              <a:lnSpc>
                <a:spcPct val="100000"/>
              </a:lnSpc>
              <a:spcBef>
                <a:spcPts val="0"/>
              </a:spcBef>
              <a:buNone/>
              <a:defRPr sz="1200" b="1">
                <a:solidFill>
                  <a:schemeClr val="tx2"/>
                </a:solidFill>
              </a:defRPr>
            </a:lvl1pPr>
          </a:lstStyle>
          <a:p>
            <a:pPr lvl="0"/>
            <a:r>
              <a:rPr lang="en-US" dirty="0"/>
              <a:t>O</a:t>
            </a:r>
            <a:br>
              <a:rPr lang="en-US" dirty="0"/>
            </a:br>
            <a:r>
              <a:rPr lang="en-US" dirty="0"/>
              <a:t>E</a:t>
            </a:r>
          </a:p>
        </p:txBody>
      </p:sp>
      <p:sp>
        <p:nvSpPr>
          <p:cNvPr id="28" name="Text Placeholder 5"/>
          <p:cNvSpPr>
            <a:spLocks noGrp="1"/>
          </p:cNvSpPr>
          <p:nvPr>
            <p:ph type="body" sz="quarter" idx="48" hasCustomPrompt="1"/>
          </p:nvPr>
        </p:nvSpPr>
        <p:spPr>
          <a:xfrm>
            <a:off x="6234204" y="2813359"/>
            <a:ext cx="344487"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
        <p:nvSpPr>
          <p:cNvPr id="30" name="Text Placeholder 5"/>
          <p:cNvSpPr>
            <a:spLocks noGrp="1"/>
          </p:cNvSpPr>
          <p:nvPr>
            <p:ph type="body" sz="quarter" idx="49" hasCustomPrompt="1"/>
          </p:nvPr>
        </p:nvSpPr>
        <p:spPr>
          <a:xfrm>
            <a:off x="2119600" y="4602653"/>
            <a:ext cx="344487"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
        <p:nvSpPr>
          <p:cNvPr id="31" name="Text Placeholder 5"/>
          <p:cNvSpPr>
            <a:spLocks noGrp="1"/>
          </p:cNvSpPr>
          <p:nvPr>
            <p:ph type="body" sz="quarter" idx="50" hasCustomPrompt="1"/>
          </p:nvPr>
        </p:nvSpPr>
        <p:spPr>
          <a:xfrm>
            <a:off x="6232524" y="4576948"/>
            <a:ext cx="344487" cy="636588"/>
          </a:xfrm>
          <a:prstGeom prst="rect">
            <a:avLst/>
          </a:prstGeom>
        </p:spPr>
        <p:txBody>
          <a:bodyPr/>
          <a:lstStyle>
            <a:lvl1pPr marL="0" indent="0">
              <a:spcBef>
                <a:spcPts val="0"/>
              </a:spcBef>
              <a:buNone/>
              <a:defRPr sz="1200" b="1">
                <a:solidFill>
                  <a:schemeClr val="tx2"/>
                </a:solidFill>
              </a:defRPr>
            </a:lvl1pPr>
          </a:lstStyle>
          <a:p>
            <a:pPr lvl="0"/>
            <a:r>
              <a:rPr lang="en-US" dirty="0"/>
              <a:t>O</a:t>
            </a:r>
            <a:br>
              <a:rPr lang="en-US" dirty="0"/>
            </a:br>
            <a:r>
              <a:rPr lang="en-US" dirty="0"/>
              <a:t>E</a:t>
            </a:r>
          </a:p>
        </p:txBody>
      </p:sp>
    </p:spTree>
    <p:extLst>
      <p:ext uri="{BB962C8B-B14F-4D97-AF65-F5344CB8AC3E}">
        <p14:creationId xmlns:p14="http://schemas.microsoft.com/office/powerpoint/2010/main" val="52113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307264" y="1936082"/>
            <a:ext cx="4797037" cy="3408223"/>
          </a:xfrm>
          <a:prstGeom prst="rect">
            <a:avLst/>
          </a:prstGeom>
        </p:spPr>
      </p:pic>
    </p:spTree>
    <p:extLst>
      <p:ext uri="{BB962C8B-B14F-4D97-AF65-F5344CB8AC3E}">
        <p14:creationId xmlns:p14="http://schemas.microsoft.com/office/powerpoint/2010/main" val="376428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0" y="0"/>
            <a:ext cx="914400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 bg1="lt1" tx1="dk1" bg2="lt2" tx2="dk2" accent1="accent1" accent2="accent2" accent3="accent3" accent4="accent4" accent5="accent5" accent6="accent6" hlink="hlink" folHlink="folHlink"/>
  <p:sldLayoutIdLst>
    <p:sldLayoutId id="2147483961" r:id="rId1"/>
    <p:sldLayoutId id="2147483974" r:id="rId2"/>
    <p:sldLayoutId id="2147483972" r:id="rId3"/>
    <p:sldLayoutId id="2147483976" r:id="rId4"/>
    <p:sldLayoutId id="2147483963" r:id="rId5"/>
    <p:sldLayoutId id="2147483977" r:id="rId6"/>
    <p:sldLayoutId id="2147483975" r:id="rId7"/>
    <p:sldLayoutId id="2147483973" r:id="rId8"/>
    <p:sldLayoutId id="2147483971" r:id="rId9"/>
    <p:sldLayoutId id="2147483980" r:id="rId10"/>
    <p:sldLayoutId id="2147483981" r:id="rId11"/>
  </p:sldLayoutIdLst>
  <p:hf hdr="0"/>
  <p:txStyles>
    <p:titleStyle>
      <a:lvl1pPr algn="l" defTabSz="914378" rtl="0" eaLnBrk="1" latinLnBrk="0" hangingPunct="1">
        <a:spcBef>
          <a:spcPct val="0"/>
        </a:spcBef>
        <a:buNone/>
        <a:defRPr sz="4000" kern="1200" spc="-100" baseline="0">
          <a:solidFill>
            <a:schemeClr val="tx2"/>
          </a:solidFill>
          <a:latin typeface="+mj-lt"/>
          <a:ea typeface="+mj-ea"/>
          <a:cs typeface="+mj-cs"/>
        </a:defRPr>
      </a:lvl1pPr>
    </p:titleStyle>
    <p:bodyStyle>
      <a:lvl1pPr marL="233363" indent="-233363" algn="l" defTabSz="914378" rtl="0" eaLnBrk="1" latinLnBrk="0" hangingPunct="1">
        <a:spcBef>
          <a:spcPts val="600"/>
        </a:spcBef>
        <a:buClr>
          <a:schemeClr val="accent1"/>
        </a:buClr>
        <a:buSzPct val="85000"/>
        <a:buFont typeface="Arial" pitchFamily="34" charset="0"/>
        <a:buChar char="•"/>
        <a:defRPr sz="2000" kern="1200">
          <a:solidFill>
            <a:schemeClr val="tx1"/>
          </a:solidFill>
          <a:latin typeface="+mn-lt"/>
          <a:ea typeface="+mn-ea"/>
          <a:cs typeface="+mn-cs"/>
        </a:defRPr>
      </a:lvl1pPr>
      <a:lvl2pPr marL="627063" indent="-222250" algn="l" defTabSz="914378" rtl="0" eaLnBrk="1" latinLnBrk="0" hangingPunct="1">
        <a:spcBef>
          <a:spcPts val="600"/>
        </a:spcBef>
        <a:buClr>
          <a:schemeClr val="accent1"/>
        </a:buClr>
        <a:buSzPct val="85000"/>
        <a:buFont typeface=".AppleSystemUIFont" charset="-120"/>
        <a:buChar char="-"/>
        <a:defRPr sz="1600" kern="1200">
          <a:solidFill>
            <a:schemeClr val="tx1"/>
          </a:solidFill>
          <a:latin typeface="+mn-lt"/>
          <a:ea typeface="+mn-ea"/>
          <a:cs typeface="+mn-cs"/>
        </a:defRPr>
      </a:lvl2pPr>
      <a:lvl3pPr marL="1211263" marR="0" indent="-285750" algn="l" defTabSz="914378" rtl="0" eaLnBrk="1" fontAlgn="auto" latinLnBrk="0" hangingPunct="1">
        <a:lnSpc>
          <a:spcPct val="100000"/>
        </a:lnSpc>
        <a:spcBef>
          <a:spcPts val="600"/>
        </a:spcBef>
        <a:spcAft>
          <a:spcPts val="0"/>
        </a:spcAft>
        <a:buClr>
          <a:schemeClr val="accent1"/>
        </a:buClr>
        <a:buSzPct val="90000"/>
        <a:buFont typeface="Arial" panose="020B0604020202020204" pitchFamily="34" charset="0"/>
        <a:buChar char="•"/>
        <a:tabLst/>
        <a:defRPr sz="1600" kern="1200">
          <a:solidFill>
            <a:schemeClr val="tx1"/>
          </a:solidFill>
          <a:latin typeface="+mn-lt"/>
          <a:ea typeface="+mn-ea"/>
          <a:cs typeface="+mn-cs"/>
        </a:defRPr>
      </a:lvl3pPr>
      <a:lvl4pPr marL="1005815" indent="-182876" algn="l" defTabSz="914378" rtl="0" eaLnBrk="1" latinLnBrk="0" hangingPunct="1">
        <a:spcBef>
          <a:spcPct val="20000"/>
        </a:spcBef>
        <a:buClr>
          <a:schemeClr val="accent1"/>
        </a:buClr>
        <a:buFont typeface="Arial" pitchFamily="34" charset="0"/>
        <a:buChar char="•"/>
        <a:tabLst>
          <a:tab pos="966788" algn="l"/>
        </a:tabLst>
        <a:defRPr sz="1600" kern="1200">
          <a:solidFill>
            <a:schemeClr val="tx1"/>
          </a:solidFill>
          <a:latin typeface="+mn-lt"/>
          <a:ea typeface="+mn-ea"/>
          <a:cs typeface="+mn-cs"/>
        </a:defRPr>
      </a:lvl4pPr>
      <a:lvl5pPr marL="1188690" indent="-137156" algn="l" defTabSz="914378" rtl="0" eaLnBrk="1" latinLnBrk="0" hangingPunct="1">
        <a:spcBef>
          <a:spcPct val="20000"/>
        </a:spcBef>
        <a:buClr>
          <a:schemeClr val="accent1"/>
        </a:buClr>
        <a:buSzPct val="100000"/>
        <a:buFont typeface="Wingdings" charset="2"/>
        <a:buChar char="Ø"/>
        <a:defRPr sz="1400" kern="1200" baseline="0">
          <a:solidFill>
            <a:schemeClr val="tx1"/>
          </a:solidFill>
          <a:latin typeface="+mn-lt"/>
          <a:ea typeface="+mn-ea"/>
          <a:cs typeface="+mn-cs"/>
        </a:defRPr>
      </a:lvl5pPr>
      <a:lvl6pPr marL="1371566"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41"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17"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192"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xml"/><Relationship Id="rId7" Type="http://schemas.openxmlformats.org/officeDocument/2006/relationships/slideLayout" Target="../slideLayouts/slideLayout1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Office 365 Overview</a:t>
            </a:r>
            <a:br>
              <a:rPr lang="en-US" dirty="0"/>
            </a:br>
            <a:r>
              <a:rPr lang="en-US" sz="2800" dirty="0"/>
              <a:t>(What the RIM / IG Professional Needs to Know)</a:t>
            </a:r>
            <a:endParaRPr lang="en-US" dirty="0"/>
          </a:p>
        </p:txBody>
      </p:sp>
      <p:sp>
        <p:nvSpPr>
          <p:cNvPr id="5" name="Subtitle 10"/>
          <p:cNvSpPr>
            <a:spLocks noGrp="1"/>
          </p:cNvSpPr>
          <p:nvPr>
            <p:ph type="subTitle" idx="1"/>
          </p:nvPr>
        </p:nvSpPr>
        <p:spPr>
          <a:xfrm>
            <a:off x="457200" y="4494278"/>
            <a:ext cx="8288323" cy="431448"/>
          </a:xfrm>
        </p:spPr>
        <p:txBody>
          <a:bodyPr/>
          <a:lstStyle/>
          <a:p>
            <a:r>
              <a:rPr lang="en-US" dirty="0"/>
              <a:t>Laurie Fischer, CRM, CIPM</a:t>
            </a:r>
          </a:p>
          <a:p>
            <a:r>
              <a:rPr lang="en-US" sz="1700" dirty="0"/>
              <a:t>February 21, 2019</a:t>
            </a:r>
          </a:p>
          <a:p>
            <a:endParaRPr lang="en-US" sz="1700" dirty="0"/>
          </a:p>
        </p:txBody>
      </p:sp>
      <p:sp>
        <p:nvSpPr>
          <p:cNvPr id="3" name="AutoShape 2" descr="Image result for constellis logo">
            <a:extLst>
              <a:ext uri="{FF2B5EF4-FFF2-40B4-BE49-F238E27FC236}">
                <a16:creationId xmlns:a16="http://schemas.microsoft.com/office/drawing/2014/main" id="{62F0F58E-97CB-452C-8465-32866895CEA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Picture">
            <a:extLst>
              <a:ext uri="{FF2B5EF4-FFF2-40B4-BE49-F238E27FC236}">
                <a16:creationId xmlns:a16="http://schemas.microsoft.com/office/drawing/2014/main" id="{4ED2BFD3-916C-48AD-8048-B8C4D3D4B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161" y="5366576"/>
            <a:ext cx="5229639" cy="8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622268"/>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O365 Overview</a:t>
            </a:r>
          </a:p>
        </p:txBody>
      </p:sp>
      <p:sp>
        <p:nvSpPr>
          <p:cNvPr id="2" name="Subtitle 1">
            <a:extLst>
              <a:ext uri="{FF2B5EF4-FFF2-40B4-BE49-F238E27FC236}">
                <a16:creationId xmlns:a16="http://schemas.microsoft.com/office/drawing/2014/main" id="{B5F6E7FC-42C5-4426-A426-D73C5476EEF6}"/>
              </a:ext>
            </a:extLst>
          </p:cNvPr>
          <p:cNvSpPr>
            <a:spLocks noGrp="1"/>
          </p:cNvSpPr>
          <p:nvPr>
            <p:ph type="subTitle" idx="4294967295"/>
          </p:nvPr>
        </p:nvSpPr>
        <p:spPr>
          <a:xfrm>
            <a:off x="0" y="4468813"/>
            <a:ext cx="8229600" cy="954087"/>
          </a:xfrm>
          <a:prstGeom prst="rect">
            <a:avLst/>
          </a:prstGeom>
        </p:spPr>
        <p:txBody>
          <a:bodyPr/>
          <a:lstStyle/>
          <a:p>
            <a:r>
              <a:rPr lang="en-US" dirty="0"/>
              <a:t>Content Placement Elements</a:t>
            </a:r>
          </a:p>
        </p:txBody>
      </p:sp>
    </p:spTree>
    <p:extLst>
      <p:ext uri="{BB962C8B-B14F-4D97-AF65-F5344CB8AC3E}">
        <p14:creationId xmlns:p14="http://schemas.microsoft.com/office/powerpoint/2010/main" val="2294274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O365 Ecosystem</a:t>
            </a:r>
          </a:p>
        </p:txBody>
      </p:sp>
      <p:pic>
        <p:nvPicPr>
          <p:cNvPr id="2" name="Picture 1">
            <a:extLst>
              <a:ext uri="{FF2B5EF4-FFF2-40B4-BE49-F238E27FC236}">
                <a16:creationId xmlns:a16="http://schemas.microsoft.com/office/drawing/2014/main" id="{02FB07CC-94CD-411D-AF57-2DD80F012B65}"/>
              </a:ext>
            </a:extLst>
          </p:cNvPr>
          <p:cNvPicPr>
            <a:picLocks noChangeAspect="1"/>
          </p:cNvPicPr>
          <p:nvPr/>
        </p:nvPicPr>
        <p:blipFill>
          <a:blip r:embed="rId2"/>
          <a:stretch>
            <a:fillRect/>
          </a:stretch>
        </p:blipFill>
        <p:spPr>
          <a:xfrm>
            <a:off x="824992" y="1420627"/>
            <a:ext cx="7507224" cy="4668169"/>
          </a:xfrm>
          <a:prstGeom prst="rect">
            <a:avLst/>
          </a:prstGeom>
        </p:spPr>
      </p:pic>
      <p:sp>
        <p:nvSpPr>
          <p:cNvPr id="3" name="Rectangle 2">
            <a:extLst>
              <a:ext uri="{FF2B5EF4-FFF2-40B4-BE49-F238E27FC236}">
                <a16:creationId xmlns:a16="http://schemas.microsoft.com/office/drawing/2014/main" id="{1E6C0F08-625D-412C-AB60-479446CA22FD}"/>
              </a:ext>
            </a:extLst>
          </p:cNvPr>
          <p:cNvSpPr/>
          <p:nvPr/>
        </p:nvSpPr>
        <p:spPr>
          <a:xfrm>
            <a:off x="1529080" y="1440947"/>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E6D9553-9CBC-4347-B96B-80156360A3FA}"/>
              </a:ext>
            </a:extLst>
          </p:cNvPr>
          <p:cNvSpPr/>
          <p:nvPr/>
        </p:nvSpPr>
        <p:spPr>
          <a:xfrm>
            <a:off x="1529080" y="2255520"/>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66BCA6D-FE1E-49CB-9410-13DFDD9BA909}"/>
              </a:ext>
            </a:extLst>
          </p:cNvPr>
          <p:cNvSpPr/>
          <p:nvPr/>
        </p:nvSpPr>
        <p:spPr>
          <a:xfrm>
            <a:off x="2313940" y="2256702"/>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43377C-1201-4A1E-AC67-6E12BFFA7BB9}"/>
              </a:ext>
            </a:extLst>
          </p:cNvPr>
          <p:cNvSpPr/>
          <p:nvPr/>
        </p:nvSpPr>
        <p:spPr>
          <a:xfrm>
            <a:off x="3142956" y="3076737"/>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EBB6B34-1A9C-467F-8DB4-BA0D31F1158D}"/>
              </a:ext>
            </a:extLst>
          </p:cNvPr>
          <p:cNvSpPr/>
          <p:nvPr/>
        </p:nvSpPr>
        <p:spPr>
          <a:xfrm>
            <a:off x="6690712" y="1445675"/>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E652A1C-9AEE-42FF-9274-EFFA156C6C78}"/>
              </a:ext>
            </a:extLst>
          </p:cNvPr>
          <p:cNvSpPr/>
          <p:nvPr/>
        </p:nvSpPr>
        <p:spPr>
          <a:xfrm>
            <a:off x="4280488" y="2250440"/>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8A0FA0D-113F-4310-B8B8-54A6CA5782F8}"/>
              </a:ext>
            </a:extLst>
          </p:cNvPr>
          <p:cNvSpPr/>
          <p:nvPr/>
        </p:nvSpPr>
        <p:spPr>
          <a:xfrm>
            <a:off x="5082032" y="2250439"/>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C13BFAC-2667-4B72-BDD3-A8FD45BEAE88}"/>
              </a:ext>
            </a:extLst>
          </p:cNvPr>
          <p:cNvSpPr/>
          <p:nvPr/>
        </p:nvSpPr>
        <p:spPr>
          <a:xfrm>
            <a:off x="6691884" y="2250438"/>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1CCA0DC-8E95-4D57-B040-8777C254EA61}"/>
              </a:ext>
            </a:extLst>
          </p:cNvPr>
          <p:cNvSpPr/>
          <p:nvPr/>
        </p:nvSpPr>
        <p:spPr>
          <a:xfrm>
            <a:off x="5878116" y="2250438"/>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C7436FB-AA5E-4E0E-844E-78A98F17C7A3}"/>
              </a:ext>
            </a:extLst>
          </p:cNvPr>
          <p:cNvSpPr/>
          <p:nvPr/>
        </p:nvSpPr>
        <p:spPr>
          <a:xfrm>
            <a:off x="6691092" y="3065013"/>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342A90E-0160-4667-9AE8-8CDC2ECBC1D2}"/>
              </a:ext>
            </a:extLst>
          </p:cNvPr>
          <p:cNvSpPr/>
          <p:nvPr/>
        </p:nvSpPr>
        <p:spPr>
          <a:xfrm>
            <a:off x="5877120" y="3065013"/>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511B224-7FB6-4DFE-8194-233A4AF6DC65}"/>
              </a:ext>
            </a:extLst>
          </p:cNvPr>
          <p:cNvSpPr/>
          <p:nvPr/>
        </p:nvSpPr>
        <p:spPr>
          <a:xfrm>
            <a:off x="5065776" y="3065012"/>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C2E42BF-3624-4F5F-81D3-FDF2C8172D7A}"/>
              </a:ext>
            </a:extLst>
          </p:cNvPr>
          <p:cNvSpPr/>
          <p:nvPr/>
        </p:nvSpPr>
        <p:spPr>
          <a:xfrm>
            <a:off x="4280488" y="3065013"/>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F9B6215-9586-4933-8BB5-96DA9D4C346A}"/>
              </a:ext>
            </a:extLst>
          </p:cNvPr>
          <p:cNvSpPr/>
          <p:nvPr/>
        </p:nvSpPr>
        <p:spPr>
          <a:xfrm>
            <a:off x="5886266" y="3879587"/>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DDCB2DA-3B4E-43ED-BEE3-6FDB674B4149}"/>
              </a:ext>
            </a:extLst>
          </p:cNvPr>
          <p:cNvSpPr/>
          <p:nvPr/>
        </p:nvSpPr>
        <p:spPr>
          <a:xfrm>
            <a:off x="5086767" y="3877830"/>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0C88C92-09DB-4799-83A1-6AB39F11AACB}"/>
              </a:ext>
            </a:extLst>
          </p:cNvPr>
          <p:cNvSpPr/>
          <p:nvPr/>
        </p:nvSpPr>
        <p:spPr>
          <a:xfrm>
            <a:off x="3950676" y="3877830"/>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DFDFA41-4C1E-4705-B52B-5275343BB686}"/>
              </a:ext>
            </a:extLst>
          </p:cNvPr>
          <p:cNvSpPr/>
          <p:nvPr/>
        </p:nvSpPr>
        <p:spPr>
          <a:xfrm>
            <a:off x="6691950" y="3877486"/>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E092094-1CF8-4105-B694-115F51F86F84}"/>
              </a:ext>
            </a:extLst>
          </p:cNvPr>
          <p:cNvSpPr/>
          <p:nvPr/>
        </p:nvSpPr>
        <p:spPr>
          <a:xfrm>
            <a:off x="5871356" y="3866448"/>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587A832-62D1-4506-B4F7-3D646D8F02D7}"/>
              </a:ext>
            </a:extLst>
          </p:cNvPr>
          <p:cNvSpPr/>
          <p:nvPr/>
        </p:nvSpPr>
        <p:spPr>
          <a:xfrm>
            <a:off x="3148818" y="3882913"/>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24B4389-178E-4EF2-B215-6CAB9C8AB1D3}"/>
              </a:ext>
            </a:extLst>
          </p:cNvPr>
          <p:cNvSpPr/>
          <p:nvPr/>
        </p:nvSpPr>
        <p:spPr>
          <a:xfrm>
            <a:off x="2348085" y="3879587"/>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4725F67-DB0F-4ECA-9DF0-471707436CB5}"/>
              </a:ext>
            </a:extLst>
          </p:cNvPr>
          <p:cNvSpPr/>
          <p:nvPr/>
        </p:nvSpPr>
        <p:spPr>
          <a:xfrm>
            <a:off x="3146817" y="4670522"/>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859FE69-80B1-41CB-B534-3A2F54A8689C}"/>
              </a:ext>
            </a:extLst>
          </p:cNvPr>
          <p:cNvSpPr/>
          <p:nvPr/>
        </p:nvSpPr>
        <p:spPr>
          <a:xfrm>
            <a:off x="5073274" y="4694506"/>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6F9D9092-7C27-49AD-B67A-1C32807BD45B}"/>
              </a:ext>
            </a:extLst>
          </p:cNvPr>
          <p:cNvSpPr/>
          <p:nvPr/>
        </p:nvSpPr>
        <p:spPr>
          <a:xfrm>
            <a:off x="5891712" y="4694209"/>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E79A717-DE0F-44A2-8595-7FC8486909FF}"/>
              </a:ext>
            </a:extLst>
          </p:cNvPr>
          <p:cNvSpPr/>
          <p:nvPr/>
        </p:nvSpPr>
        <p:spPr>
          <a:xfrm>
            <a:off x="6695959" y="4691957"/>
            <a:ext cx="807720" cy="799333"/>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826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in)">
                                      <p:cBhvr>
                                        <p:cTn id="43" dur="2000"/>
                                        <p:tgtEl>
                                          <p:spTgt spid="19"/>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ircle(in)">
                                      <p:cBhvr>
                                        <p:cTn id="46" dur="2000"/>
                                        <p:tgtEl>
                                          <p:spTgt spid="21"/>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in)">
                                      <p:cBhvr>
                                        <p:cTn id="49" dur="2000"/>
                                        <p:tgtEl>
                                          <p:spTgt spid="22"/>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ircle(in)">
                                      <p:cBhvr>
                                        <p:cTn id="55" dur="2000"/>
                                        <p:tgtEl>
                                          <p:spTgt spid="25"/>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circle(in)">
                                      <p:cBhvr>
                                        <p:cTn id="58" dur="2000"/>
                                        <p:tgtEl>
                                          <p:spTgt spid="26"/>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circle(in)">
                                      <p:cBhvr>
                                        <p:cTn id="61" dur="2000"/>
                                        <p:tgtEl>
                                          <p:spTgt spid="27"/>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circle(in)">
                                      <p:cBhvr>
                                        <p:cTn id="64" dur="2000"/>
                                        <p:tgtEl>
                                          <p:spTgt spid="28"/>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circle(in)">
                                      <p:cBhvr>
                                        <p:cTn id="67" dur="2000"/>
                                        <p:tgtEl>
                                          <p:spTgt spid="29"/>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circle(in)">
                                      <p:cBhvr>
                                        <p:cTn id="70" dur="2000"/>
                                        <p:tgtEl>
                                          <p:spTgt spid="31"/>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circle(in)">
                                      <p:cBhvr>
                                        <p:cTn id="73" dur="2000"/>
                                        <p:tgtEl>
                                          <p:spTgt spid="32"/>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circle(in)">
                                      <p:cBhvr>
                                        <p:cTn id="76"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5" grpId="0" animBg="1"/>
      <p:bldP spid="26" grpId="0" animBg="1"/>
      <p:bldP spid="27" grpId="0" animBg="1"/>
      <p:bldP spid="28" grpId="0" animBg="1"/>
      <p:bldP spid="29"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 you do with it?</a:t>
            </a:r>
          </a:p>
        </p:txBody>
      </p:sp>
      <p:pic>
        <p:nvPicPr>
          <p:cNvPr id="5" name="Picture 4"/>
          <p:cNvPicPr>
            <a:picLocks noChangeAspect="1"/>
          </p:cNvPicPr>
          <p:nvPr/>
        </p:nvPicPr>
        <p:blipFill>
          <a:blip r:embed="rId2"/>
          <a:stretch>
            <a:fillRect/>
          </a:stretch>
        </p:blipFill>
        <p:spPr>
          <a:xfrm>
            <a:off x="745940" y="1524001"/>
            <a:ext cx="7105122" cy="3221448"/>
          </a:xfrm>
          <a:prstGeom prst="rect">
            <a:avLst/>
          </a:prstGeom>
        </p:spPr>
      </p:pic>
      <p:pic>
        <p:nvPicPr>
          <p:cNvPr id="8" name="Picture 7"/>
          <p:cNvPicPr>
            <a:picLocks noChangeAspect="1"/>
          </p:cNvPicPr>
          <p:nvPr/>
        </p:nvPicPr>
        <p:blipFill>
          <a:blip r:embed="rId3"/>
          <a:stretch>
            <a:fillRect/>
          </a:stretch>
        </p:blipFill>
        <p:spPr>
          <a:xfrm>
            <a:off x="4572000" y="2091374"/>
            <a:ext cx="686964" cy="686964"/>
          </a:xfrm>
          <a:prstGeom prst="rect">
            <a:avLst/>
          </a:prstGeom>
        </p:spPr>
      </p:pic>
    </p:spTree>
    <p:extLst>
      <p:ext uri="{BB962C8B-B14F-4D97-AF65-F5344CB8AC3E}">
        <p14:creationId xmlns:p14="http://schemas.microsoft.com/office/powerpoint/2010/main" val="373422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License Options</a:t>
            </a:r>
          </a:p>
        </p:txBody>
      </p:sp>
      <p:sp>
        <p:nvSpPr>
          <p:cNvPr id="6" name="Callout: Line 5"/>
          <p:cNvSpPr/>
          <p:nvPr/>
        </p:nvSpPr>
        <p:spPr>
          <a:xfrm>
            <a:off x="2241436" y="2096725"/>
            <a:ext cx="824218" cy="480060"/>
          </a:xfrm>
          <a:prstGeom prst="borderCallout1">
            <a:avLst>
              <a:gd name="adj1" fmla="val 107321"/>
              <a:gd name="adj2" fmla="val 48156"/>
              <a:gd name="adj3" fmla="val 139643"/>
              <a:gd name="adj4" fmla="val 479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Clients</a:t>
            </a:r>
          </a:p>
          <a:p>
            <a:pPr algn="ctr"/>
            <a:r>
              <a:rPr lang="en-US" sz="900" dirty="0"/>
              <a:t>OD4B</a:t>
            </a:r>
          </a:p>
        </p:txBody>
      </p:sp>
      <p:sp>
        <p:nvSpPr>
          <p:cNvPr id="8" name="Callout: Line 7"/>
          <p:cNvSpPr/>
          <p:nvPr/>
        </p:nvSpPr>
        <p:spPr>
          <a:xfrm>
            <a:off x="3489104" y="2096725"/>
            <a:ext cx="824218" cy="480060"/>
          </a:xfrm>
          <a:prstGeom prst="borderCallout1">
            <a:avLst>
              <a:gd name="adj1" fmla="val 107321"/>
              <a:gd name="adj2" fmla="val 48156"/>
              <a:gd name="adj3" fmla="val 139643"/>
              <a:gd name="adj4" fmla="val 479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Online Only</a:t>
            </a:r>
          </a:p>
        </p:txBody>
      </p:sp>
      <p:sp>
        <p:nvSpPr>
          <p:cNvPr id="9" name="Callout: Line 8"/>
          <p:cNvSpPr/>
          <p:nvPr/>
        </p:nvSpPr>
        <p:spPr>
          <a:xfrm>
            <a:off x="4736772" y="2096725"/>
            <a:ext cx="824218" cy="480060"/>
          </a:xfrm>
          <a:prstGeom prst="borderCallout1">
            <a:avLst>
              <a:gd name="adj1" fmla="val 107321"/>
              <a:gd name="adj2" fmla="val 48156"/>
              <a:gd name="adj3" fmla="val 139643"/>
              <a:gd name="adj4" fmla="val 479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Clients +</a:t>
            </a:r>
          </a:p>
          <a:p>
            <a:pPr algn="ctr"/>
            <a:r>
              <a:rPr lang="en-US" sz="900" dirty="0"/>
              <a:t>Online</a:t>
            </a:r>
          </a:p>
        </p:txBody>
      </p:sp>
      <p:sp>
        <p:nvSpPr>
          <p:cNvPr id="10" name="Callout: Line 9"/>
          <p:cNvSpPr/>
          <p:nvPr/>
        </p:nvSpPr>
        <p:spPr>
          <a:xfrm>
            <a:off x="5813650" y="2096724"/>
            <a:ext cx="1249003" cy="480060"/>
          </a:xfrm>
          <a:prstGeom prst="borderCallout1">
            <a:avLst>
              <a:gd name="adj1" fmla="val 107321"/>
              <a:gd name="adj2" fmla="val 48156"/>
              <a:gd name="adj3" fmla="val 139643"/>
              <a:gd name="adj4" fmla="val 479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Clients + Online + BI +</a:t>
            </a:r>
          </a:p>
          <a:p>
            <a:pPr algn="ctr"/>
            <a:r>
              <a:rPr lang="en-US" sz="900" dirty="0"/>
              <a:t>Governance</a:t>
            </a:r>
          </a:p>
        </p:txBody>
      </p:sp>
      <p:pic>
        <p:nvPicPr>
          <p:cNvPr id="7" name="Picture 6"/>
          <p:cNvPicPr>
            <a:picLocks noChangeAspect="1"/>
          </p:cNvPicPr>
          <p:nvPr/>
        </p:nvPicPr>
        <p:blipFill>
          <a:blip r:embed="rId3"/>
          <a:stretch>
            <a:fillRect/>
          </a:stretch>
        </p:blipFill>
        <p:spPr>
          <a:xfrm>
            <a:off x="2072959" y="2758628"/>
            <a:ext cx="4989694" cy="2377760"/>
          </a:xfrm>
          <a:prstGeom prst="rect">
            <a:avLst/>
          </a:prstGeom>
        </p:spPr>
      </p:pic>
    </p:spTree>
    <p:extLst>
      <p:ext uri="{BB962C8B-B14F-4D97-AF65-F5344CB8AC3E}">
        <p14:creationId xmlns:p14="http://schemas.microsoft.com/office/powerpoint/2010/main" val="471925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Applications</a:t>
            </a:r>
          </a:p>
        </p:txBody>
      </p:sp>
      <p:sp>
        <p:nvSpPr>
          <p:cNvPr id="3" name="Content Placeholder 2"/>
          <p:cNvSpPr>
            <a:spLocks noGrp="1"/>
          </p:cNvSpPr>
          <p:nvPr>
            <p:ph type="body" sz="quarter" idx="11"/>
          </p:nvPr>
        </p:nvSpPr>
        <p:spPr/>
        <p:txBody>
          <a:bodyPr/>
          <a:lstStyle/>
          <a:p>
            <a:r>
              <a:rPr lang="en-US" dirty="0"/>
              <a:t>As a subscription service, O365 also offers the latest versions of the common Office desktop applications.</a:t>
            </a:r>
          </a:p>
        </p:txBody>
      </p:sp>
      <p:pic>
        <p:nvPicPr>
          <p:cNvPr id="6" name="Picture 5">
            <a:extLst>
              <a:ext uri="{FF2B5EF4-FFF2-40B4-BE49-F238E27FC236}">
                <a16:creationId xmlns:a16="http://schemas.microsoft.com/office/drawing/2014/main" id="{0D6DC029-C615-42C1-B36E-27390CF3E31A}"/>
              </a:ext>
            </a:extLst>
          </p:cNvPr>
          <p:cNvPicPr>
            <a:picLocks noChangeAspect="1"/>
          </p:cNvPicPr>
          <p:nvPr/>
        </p:nvPicPr>
        <p:blipFill>
          <a:blip r:embed="rId3"/>
          <a:stretch>
            <a:fillRect/>
          </a:stretch>
        </p:blipFill>
        <p:spPr>
          <a:xfrm>
            <a:off x="1735931" y="3143576"/>
            <a:ext cx="4800600" cy="2346396"/>
          </a:xfrm>
          <a:prstGeom prst="rect">
            <a:avLst/>
          </a:prstGeom>
        </p:spPr>
      </p:pic>
    </p:spTree>
    <p:extLst>
      <p:ext uri="{BB962C8B-B14F-4D97-AF65-F5344CB8AC3E}">
        <p14:creationId xmlns:p14="http://schemas.microsoft.com/office/powerpoint/2010/main" val="312368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6129A-7EF9-4606-B850-D719DE1E82E0}"/>
              </a:ext>
            </a:extLst>
          </p:cNvPr>
          <p:cNvSpPr>
            <a:spLocks noGrp="1"/>
          </p:cNvSpPr>
          <p:nvPr>
            <p:ph type="title"/>
          </p:nvPr>
        </p:nvSpPr>
        <p:spPr/>
        <p:txBody>
          <a:bodyPr/>
          <a:lstStyle/>
          <a:p>
            <a:r>
              <a:rPr lang="en-US" dirty="0"/>
              <a:t>Key Content Management Elements</a:t>
            </a:r>
          </a:p>
        </p:txBody>
      </p:sp>
      <p:sp>
        <p:nvSpPr>
          <p:cNvPr id="3" name="Text Placeholder 2">
            <a:extLst>
              <a:ext uri="{FF2B5EF4-FFF2-40B4-BE49-F238E27FC236}">
                <a16:creationId xmlns:a16="http://schemas.microsoft.com/office/drawing/2014/main" id="{6AC1A9D7-E194-4B5D-8F15-B56B2A5DBAF2}"/>
              </a:ext>
            </a:extLst>
          </p:cNvPr>
          <p:cNvSpPr>
            <a:spLocks noGrp="1"/>
          </p:cNvSpPr>
          <p:nvPr>
            <p:ph type="body" sz="quarter" idx="11"/>
          </p:nvPr>
        </p:nvSpPr>
        <p:spPr>
          <a:xfrm>
            <a:off x="457200" y="1985963"/>
            <a:ext cx="8229600" cy="4338637"/>
          </a:xfrm>
        </p:spPr>
        <p:txBody>
          <a:bodyPr>
            <a:normAutofit/>
          </a:bodyPr>
          <a:lstStyle/>
          <a:p>
            <a:r>
              <a:rPr lang="en-US" sz="2800" dirty="0"/>
              <a:t>Content Storage and Management</a:t>
            </a:r>
          </a:p>
          <a:p>
            <a:pPr lvl="1"/>
            <a:r>
              <a:rPr lang="en-US" sz="2000" dirty="0"/>
              <a:t>Primary Applications</a:t>
            </a:r>
          </a:p>
          <a:p>
            <a:pPr lvl="2"/>
            <a:r>
              <a:rPr lang="en-US" sz="2000" dirty="0"/>
              <a:t>Exchange Online</a:t>
            </a:r>
          </a:p>
          <a:p>
            <a:pPr lvl="2"/>
            <a:r>
              <a:rPr lang="en-US" sz="2000" dirty="0"/>
              <a:t>OneDrive for Business</a:t>
            </a:r>
          </a:p>
          <a:p>
            <a:pPr lvl="2"/>
            <a:r>
              <a:rPr lang="en-US" sz="2000" dirty="0"/>
              <a:t>SharePoint Online</a:t>
            </a:r>
          </a:p>
          <a:p>
            <a:pPr lvl="1"/>
            <a:r>
              <a:rPr lang="en-US" sz="2000" dirty="0"/>
              <a:t>Can provide content storage and management according to the organization’s policies for retention, disposition, preservation, protection, etc.</a:t>
            </a:r>
          </a:p>
          <a:p>
            <a:pPr lvl="1"/>
            <a:r>
              <a:rPr lang="en-US" sz="2000" dirty="0"/>
              <a:t>SharePoint is the primary location for all O365 content</a:t>
            </a:r>
          </a:p>
          <a:p>
            <a:endParaRPr lang="en-US" dirty="0"/>
          </a:p>
        </p:txBody>
      </p:sp>
    </p:spTree>
    <p:extLst>
      <p:ext uri="{BB962C8B-B14F-4D97-AF65-F5344CB8AC3E}">
        <p14:creationId xmlns:p14="http://schemas.microsoft.com/office/powerpoint/2010/main" val="3125545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Governance</a:t>
            </a:r>
          </a:p>
        </p:txBody>
      </p:sp>
      <p:sp>
        <p:nvSpPr>
          <p:cNvPr id="3" name="Text Placeholder 2"/>
          <p:cNvSpPr>
            <a:spLocks noGrp="1"/>
          </p:cNvSpPr>
          <p:nvPr>
            <p:ph type="body" sz="quarter" idx="11"/>
          </p:nvPr>
        </p:nvSpPr>
        <p:spPr>
          <a:xfrm>
            <a:off x="457199" y="1541016"/>
            <a:ext cx="4504268" cy="3022517"/>
          </a:xfrm>
        </p:spPr>
        <p:txBody>
          <a:bodyPr>
            <a:noAutofit/>
          </a:bodyPr>
          <a:lstStyle/>
          <a:p>
            <a:r>
              <a:rPr lang="en-US" sz="2400" dirty="0"/>
              <a:t>Security &amp; Compliance Center</a:t>
            </a:r>
          </a:p>
          <a:p>
            <a:pPr lvl="1"/>
            <a:r>
              <a:rPr lang="en-US" sz="2000" dirty="0"/>
              <a:t>Primary tool for protecting and controlling an organization’s data</a:t>
            </a:r>
          </a:p>
          <a:p>
            <a:pPr lvl="1"/>
            <a:r>
              <a:rPr lang="en-US" sz="2000" dirty="0"/>
              <a:t>Manages compliance for data across the Office 365 ecosystem</a:t>
            </a:r>
          </a:p>
          <a:p>
            <a:pPr lvl="1"/>
            <a:r>
              <a:rPr lang="en-US" sz="2000" dirty="0"/>
              <a:t>Enables content retention (automatic or user driven) using </a:t>
            </a:r>
            <a:r>
              <a:rPr lang="en-US" sz="2000" b="1" dirty="0">
                <a:solidFill>
                  <a:schemeClr val="accent2">
                    <a:lumMod val="75000"/>
                  </a:schemeClr>
                </a:solidFill>
              </a:rPr>
              <a:t>O365 Retention Labels</a:t>
            </a:r>
          </a:p>
          <a:p>
            <a:pPr lvl="1"/>
            <a:r>
              <a:rPr lang="en-US" sz="2000" dirty="0"/>
              <a:t>Manages </a:t>
            </a:r>
            <a:r>
              <a:rPr lang="en-US" sz="2000" b="1" dirty="0">
                <a:solidFill>
                  <a:schemeClr val="accent2">
                    <a:lumMod val="75000"/>
                  </a:schemeClr>
                </a:solidFill>
              </a:rPr>
              <a:t>eDiscovery searches and holds</a:t>
            </a:r>
            <a:endParaRPr lang="en-US" sz="2000" dirty="0"/>
          </a:p>
          <a:p>
            <a:pPr lvl="1"/>
            <a:r>
              <a:rPr lang="en-US" sz="2000" dirty="0"/>
              <a:t>Allows for auditing and metrics</a:t>
            </a:r>
          </a:p>
          <a:p>
            <a:pPr lvl="1"/>
            <a:endParaRPr lang="en-US" sz="1400" dirty="0"/>
          </a:p>
          <a:p>
            <a:pPr lvl="1"/>
            <a:endParaRPr lang="en-US" sz="1400" dirty="0"/>
          </a:p>
        </p:txBody>
      </p:sp>
      <p:pic>
        <p:nvPicPr>
          <p:cNvPr id="4" name="Picture 3"/>
          <p:cNvPicPr>
            <a:picLocks noChangeAspect="1"/>
          </p:cNvPicPr>
          <p:nvPr/>
        </p:nvPicPr>
        <p:blipFill>
          <a:blip r:embed="rId2"/>
          <a:stretch>
            <a:fillRect/>
          </a:stretch>
        </p:blipFill>
        <p:spPr>
          <a:xfrm>
            <a:off x="5144135" y="2410712"/>
            <a:ext cx="3437890" cy="2036576"/>
          </a:xfrm>
          <a:prstGeom prst="rect">
            <a:avLst/>
          </a:prstGeom>
        </p:spPr>
      </p:pic>
    </p:spTree>
    <p:extLst>
      <p:ext uri="{BB962C8B-B14F-4D97-AF65-F5344CB8AC3E}">
        <p14:creationId xmlns:p14="http://schemas.microsoft.com/office/powerpoint/2010/main" val="1015107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83E9F69-0166-44E3-AA20-CE56D8C24CB9}"/>
              </a:ext>
            </a:extLst>
          </p:cNvPr>
          <p:cNvSpPr>
            <a:spLocks noGrp="1"/>
          </p:cNvSpPr>
          <p:nvPr>
            <p:ph type="title"/>
          </p:nvPr>
        </p:nvSpPr>
        <p:spPr/>
        <p:txBody>
          <a:bodyPr/>
          <a:lstStyle/>
          <a:p>
            <a:r>
              <a:rPr lang="en-US" dirty="0"/>
              <a:t>O365 Retention Labels</a:t>
            </a:r>
          </a:p>
        </p:txBody>
      </p:sp>
      <p:sp>
        <p:nvSpPr>
          <p:cNvPr id="4" name="Text Placeholder 3"/>
          <p:cNvSpPr>
            <a:spLocks noGrp="1"/>
          </p:cNvSpPr>
          <p:nvPr>
            <p:ph type="body" sz="quarter" idx="11"/>
          </p:nvPr>
        </p:nvSpPr>
        <p:spPr>
          <a:xfrm>
            <a:off x="457200" y="1541016"/>
            <a:ext cx="3801533" cy="4338637"/>
          </a:xfrm>
        </p:spPr>
        <p:txBody>
          <a:bodyPr>
            <a:normAutofit/>
          </a:bodyPr>
          <a:lstStyle/>
          <a:p>
            <a:r>
              <a:rPr lang="en-US" sz="1800" dirty="0"/>
              <a:t>Allows simple, cross-service tagging to flag documents, to declare as a record, or for other actions such as DLP</a:t>
            </a:r>
          </a:p>
          <a:p>
            <a:r>
              <a:rPr lang="en-US" sz="1800" dirty="0"/>
              <a:t>Applying a label, such as “Invoice”, can trigger retention by create date, modified date or date the label was applied</a:t>
            </a:r>
          </a:p>
          <a:p>
            <a:r>
              <a:rPr lang="en-US" sz="1800" dirty="0"/>
              <a:t>Can be used across applications such as </a:t>
            </a:r>
            <a:r>
              <a:rPr lang="en-US" sz="1800" b="1" dirty="0">
                <a:solidFill>
                  <a:schemeClr val="accent2">
                    <a:lumMod val="75000"/>
                  </a:schemeClr>
                </a:solidFill>
              </a:rPr>
              <a:t>Exchange email</a:t>
            </a:r>
            <a:r>
              <a:rPr lang="en-US" sz="1800" dirty="0"/>
              <a:t>, </a:t>
            </a:r>
            <a:r>
              <a:rPr lang="en-US" sz="1800" b="1" dirty="0">
                <a:solidFill>
                  <a:schemeClr val="accent2">
                    <a:lumMod val="75000"/>
                  </a:schemeClr>
                </a:solidFill>
              </a:rPr>
              <a:t>Office 365 groups</a:t>
            </a:r>
            <a:r>
              <a:rPr lang="en-US" sz="1800" dirty="0"/>
              <a:t>, </a:t>
            </a:r>
            <a:r>
              <a:rPr lang="en-US" sz="1800" b="1" dirty="0">
                <a:solidFill>
                  <a:schemeClr val="accent2">
                    <a:lumMod val="75000"/>
                  </a:schemeClr>
                </a:solidFill>
              </a:rPr>
              <a:t>OneDrive and SharePoint </a:t>
            </a:r>
            <a:r>
              <a:rPr lang="en-US" sz="1800" dirty="0"/>
              <a:t>or specific services and locations</a:t>
            </a:r>
          </a:p>
          <a:p>
            <a:pPr lvl="2"/>
            <a:endParaRPr lang="en-US" sz="2400" dirty="0"/>
          </a:p>
        </p:txBody>
      </p:sp>
      <p:sp>
        <p:nvSpPr>
          <p:cNvPr id="5" name="Title 1"/>
          <p:cNvSpPr txBox="1">
            <a:spLocks/>
          </p:cNvSpPr>
          <p:nvPr/>
        </p:nvSpPr>
        <p:spPr>
          <a:xfrm>
            <a:off x="609600" y="685800"/>
            <a:ext cx="8229600" cy="990600"/>
          </a:xfrm>
          <a:prstGeom prst="rect">
            <a:avLst/>
          </a:prstGeom>
        </p:spPr>
        <p:txBody>
          <a:bodyPr anchor="ctr"/>
          <a:lstStyle>
            <a:lvl1pPr algn="l" defTabSz="914378" rtl="0" eaLnBrk="1" latinLnBrk="0" hangingPunct="1">
              <a:spcBef>
                <a:spcPct val="0"/>
              </a:spcBef>
              <a:buNone/>
              <a:defRPr sz="4000" kern="1200" spc="-100" baseline="0">
                <a:solidFill>
                  <a:schemeClr val="tx2"/>
                </a:solidFill>
                <a:latin typeface="+mj-lt"/>
                <a:ea typeface="+mj-ea"/>
                <a:cs typeface="+mj-cs"/>
              </a:defRPr>
            </a:lvl1pPr>
          </a:lstStyle>
          <a:p>
            <a:endParaRPr lang="en-US" sz="3600" dirty="0"/>
          </a:p>
        </p:txBody>
      </p:sp>
      <p:pic>
        <p:nvPicPr>
          <p:cNvPr id="2" name="Picture 1">
            <a:extLst>
              <a:ext uri="{FF2B5EF4-FFF2-40B4-BE49-F238E27FC236}">
                <a16:creationId xmlns:a16="http://schemas.microsoft.com/office/drawing/2014/main" id="{D1B34FAA-C7CA-4501-A685-81BCE0699E7C}"/>
              </a:ext>
            </a:extLst>
          </p:cNvPr>
          <p:cNvPicPr>
            <a:picLocks noChangeAspect="1"/>
          </p:cNvPicPr>
          <p:nvPr/>
        </p:nvPicPr>
        <p:blipFill>
          <a:blip r:embed="rId2"/>
          <a:stretch>
            <a:fillRect/>
          </a:stretch>
        </p:blipFill>
        <p:spPr>
          <a:xfrm>
            <a:off x="4855609" y="1470991"/>
            <a:ext cx="3073445" cy="2485939"/>
          </a:xfrm>
          <a:prstGeom prst="rect">
            <a:avLst/>
          </a:prstGeom>
        </p:spPr>
      </p:pic>
      <p:pic>
        <p:nvPicPr>
          <p:cNvPr id="3" name="Picture 2">
            <a:extLst>
              <a:ext uri="{FF2B5EF4-FFF2-40B4-BE49-F238E27FC236}">
                <a16:creationId xmlns:a16="http://schemas.microsoft.com/office/drawing/2014/main" id="{AF1DF46A-C9BD-45D9-BA41-4F08D282CAE0}"/>
              </a:ext>
            </a:extLst>
          </p:cNvPr>
          <p:cNvPicPr>
            <a:picLocks noChangeAspect="1"/>
          </p:cNvPicPr>
          <p:nvPr/>
        </p:nvPicPr>
        <p:blipFill>
          <a:blip r:embed="rId3"/>
          <a:stretch>
            <a:fillRect/>
          </a:stretch>
        </p:blipFill>
        <p:spPr>
          <a:xfrm>
            <a:off x="5438705" y="3490089"/>
            <a:ext cx="3577191" cy="2389564"/>
          </a:xfrm>
          <a:prstGeom prst="rect">
            <a:avLst/>
          </a:prstGeom>
        </p:spPr>
      </p:pic>
    </p:spTree>
    <p:extLst>
      <p:ext uri="{BB962C8B-B14F-4D97-AF65-F5344CB8AC3E}">
        <p14:creationId xmlns:p14="http://schemas.microsoft.com/office/powerpoint/2010/main" val="1392365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390F95-CDC0-49B6-AAE8-3A028A57BBB5}"/>
              </a:ext>
            </a:extLst>
          </p:cNvPr>
          <p:cNvSpPr>
            <a:spLocks noGrp="1"/>
          </p:cNvSpPr>
          <p:nvPr>
            <p:ph type="title"/>
          </p:nvPr>
        </p:nvSpPr>
        <p:spPr/>
        <p:txBody>
          <a:bodyPr/>
          <a:lstStyle/>
          <a:p>
            <a:r>
              <a:rPr lang="en-US" dirty="0"/>
              <a:t>O365 eDiscovery</a:t>
            </a:r>
          </a:p>
        </p:txBody>
      </p:sp>
      <p:sp>
        <p:nvSpPr>
          <p:cNvPr id="4" name="Text Placeholder 3"/>
          <p:cNvSpPr>
            <a:spLocks noGrp="1"/>
          </p:cNvSpPr>
          <p:nvPr>
            <p:ph type="body" sz="quarter" idx="11"/>
          </p:nvPr>
        </p:nvSpPr>
        <p:spPr>
          <a:xfrm>
            <a:off x="457200" y="1541016"/>
            <a:ext cx="3556000" cy="4338637"/>
          </a:xfrm>
        </p:spPr>
        <p:txBody>
          <a:bodyPr>
            <a:noAutofit/>
          </a:bodyPr>
          <a:lstStyle/>
          <a:p>
            <a:r>
              <a:rPr lang="en-US" sz="1600" dirty="0"/>
              <a:t>O365’s eDiscovery functionality searches for relevant content in Exchange Online mailboxes, Groups, Teams, SharePoint Online and OneDrive for Business sites, and Skype conversations</a:t>
            </a:r>
          </a:p>
          <a:p>
            <a:r>
              <a:rPr lang="en-US" sz="1600" dirty="0"/>
              <a:t>eDiscovery cases in the Security &amp; Compliance Center can be used to </a:t>
            </a:r>
            <a:r>
              <a:rPr lang="en-US" sz="1600" b="1" dirty="0">
                <a:solidFill>
                  <a:schemeClr val="accent2">
                    <a:lumMod val="75000"/>
                  </a:schemeClr>
                </a:solidFill>
              </a:rPr>
              <a:t>identify, hold, and export </a:t>
            </a:r>
            <a:r>
              <a:rPr lang="en-US" sz="1600" dirty="0"/>
              <a:t>content found in mailboxes and sites</a:t>
            </a:r>
          </a:p>
          <a:p>
            <a:r>
              <a:rPr lang="en-US" sz="1600" dirty="0"/>
              <a:t>With the E5 subscription, an organization can further analyze content using Office 365 Advanced eDiscovery</a:t>
            </a:r>
          </a:p>
        </p:txBody>
      </p:sp>
      <p:sp>
        <p:nvSpPr>
          <p:cNvPr id="5" name="Title 1"/>
          <p:cNvSpPr txBox="1">
            <a:spLocks/>
          </p:cNvSpPr>
          <p:nvPr/>
        </p:nvSpPr>
        <p:spPr>
          <a:xfrm>
            <a:off x="609600" y="685800"/>
            <a:ext cx="8229600" cy="990600"/>
          </a:xfrm>
          <a:prstGeom prst="rect">
            <a:avLst/>
          </a:prstGeom>
        </p:spPr>
        <p:txBody>
          <a:bodyPr anchor="ctr"/>
          <a:lstStyle>
            <a:lvl1pPr algn="l" defTabSz="914378" rtl="0" eaLnBrk="1" latinLnBrk="0" hangingPunct="1">
              <a:spcBef>
                <a:spcPct val="0"/>
              </a:spcBef>
              <a:buNone/>
              <a:defRPr sz="4000" kern="1200" spc="-100" baseline="0">
                <a:solidFill>
                  <a:schemeClr val="tx2"/>
                </a:solidFill>
                <a:latin typeface="+mj-lt"/>
                <a:ea typeface="+mj-ea"/>
                <a:cs typeface="+mj-cs"/>
              </a:defRPr>
            </a:lvl1pPr>
          </a:lstStyle>
          <a:p>
            <a:endParaRPr lang="en-US" sz="3600" dirty="0"/>
          </a:p>
        </p:txBody>
      </p:sp>
      <p:pic>
        <p:nvPicPr>
          <p:cNvPr id="10" name="Picture 9">
            <a:extLst>
              <a:ext uri="{FF2B5EF4-FFF2-40B4-BE49-F238E27FC236}">
                <a16:creationId xmlns:a16="http://schemas.microsoft.com/office/drawing/2014/main" id="{6AA49CB5-971A-4EC3-A51B-B925A5CDDADD}"/>
              </a:ext>
            </a:extLst>
          </p:cNvPr>
          <p:cNvPicPr>
            <a:picLocks noChangeAspect="1"/>
          </p:cNvPicPr>
          <p:nvPr/>
        </p:nvPicPr>
        <p:blipFill>
          <a:blip r:embed="rId2"/>
          <a:stretch>
            <a:fillRect/>
          </a:stretch>
        </p:blipFill>
        <p:spPr>
          <a:xfrm>
            <a:off x="4594139" y="1676400"/>
            <a:ext cx="3664121" cy="1641808"/>
          </a:xfrm>
          <a:prstGeom prst="rect">
            <a:avLst/>
          </a:prstGeom>
        </p:spPr>
      </p:pic>
      <p:pic>
        <p:nvPicPr>
          <p:cNvPr id="1026" name="Picture 2" descr="Click the Search everywhere option to search all content locations">
            <a:extLst>
              <a:ext uri="{FF2B5EF4-FFF2-40B4-BE49-F238E27FC236}">
                <a16:creationId xmlns:a16="http://schemas.microsoft.com/office/drawing/2014/main" id="{ED5394DE-0CDF-4FEA-BC2E-B60C8DB15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2608095"/>
            <a:ext cx="234315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arch statistics are shown in the details pane of the selected content search">
            <a:extLst>
              <a:ext uri="{FF2B5EF4-FFF2-40B4-BE49-F238E27FC236}">
                <a16:creationId xmlns:a16="http://schemas.microsoft.com/office/drawing/2014/main" id="{D176E964-5B45-4D94-ACB4-7D51B1652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137" y="4286250"/>
            <a:ext cx="2160670" cy="167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63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F510BB-AD5B-4241-AA74-D82551F74446}"/>
              </a:ext>
            </a:extLst>
          </p:cNvPr>
          <p:cNvSpPr>
            <a:spLocks noGrp="1"/>
          </p:cNvSpPr>
          <p:nvPr>
            <p:ph type="ctrTitle"/>
          </p:nvPr>
        </p:nvSpPr>
        <p:spPr/>
        <p:txBody>
          <a:bodyPr/>
          <a:lstStyle/>
          <a:p>
            <a:r>
              <a:rPr lang="en-US" sz="4400" dirty="0"/>
              <a:t>O365 Key Components</a:t>
            </a:r>
          </a:p>
        </p:txBody>
      </p:sp>
    </p:spTree>
    <p:extLst>
      <p:ext uri="{BB962C8B-B14F-4D97-AF65-F5344CB8AC3E}">
        <p14:creationId xmlns:p14="http://schemas.microsoft.com/office/powerpoint/2010/main" val="304190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D04B-DDF5-4592-8670-B0377A9AD2F3}"/>
              </a:ext>
            </a:extLst>
          </p:cNvPr>
          <p:cNvSpPr>
            <a:spLocks noGrp="1"/>
          </p:cNvSpPr>
          <p:nvPr>
            <p:ph type="title"/>
          </p:nvPr>
        </p:nvSpPr>
        <p:spPr/>
        <p:txBody>
          <a:bodyPr/>
          <a:lstStyle/>
          <a:p>
            <a:r>
              <a:rPr lang="en-US" dirty="0"/>
              <a:t>Agenda	</a:t>
            </a:r>
          </a:p>
        </p:txBody>
      </p:sp>
      <p:sp>
        <p:nvSpPr>
          <p:cNvPr id="3" name="Text Placeholder 2">
            <a:extLst>
              <a:ext uri="{FF2B5EF4-FFF2-40B4-BE49-F238E27FC236}">
                <a16:creationId xmlns:a16="http://schemas.microsoft.com/office/drawing/2014/main" id="{098BE4D1-83DE-4093-85E1-208C05AED97F}"/>
              </a:ext>
            </a:extLst>
          </p:cNvPr>
          <p:cNvSpPr>
            <a:spLocks noGrp="1"/>
          </p:cNvSpPr>
          <p:nvPr>
            <p:ph type="body" sz="quarter" idx="11"/>
          </p:nvPr>
        </p:nvSpPr>
        <p:spPr/>
        <p:txBody>
          <a:bodyPr>
            <a:normAutofit/>
          </a:bodyPr>
          <a:lstStyle/>
          <a:p>
            <a:r>
              <a:rPr lang="en-US" sz="2400" dirty="0"/>
              <a:t>Today’s Information Management Challenges</a:t>
            </a:r>
          </a:p>
          <a:p>
            <a:r>
              <a:rPr lang="en-US" sz="2400" dirty="0"/>
              <a:t>Overview of O365</a:t>
            </a:r>
          </a:p>
          <a:p>
            <a:pPr lvl="1"/>
            <a:r>
              <a:rPr lang="en-US" sz="1800" dirty="0"/>
              <a:t>Primary Content Management Elements</a:t>
            </a:r>
          </a:p>
          <a:p>
            <a:pPr lvl="1"/>
            <a:r>
              <a:rPr lang="en-US" sz="1800" dirty="0"/>
              <a:t>Security + Compliance Center </a:t>
            </a:r>
          </a:p>
        </p:txBody>
      </p:sp>
    </p:spTree>
    <p:extLst>
      <p:ext uri="{BB962C8B-B14F-4D97-AF65-F5344CB8AC3E}">
        <p14:creationId xmlns:p14="http://schemas.microsoft.com/office/powerpoint/2010/main" val="1344376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a:t>
            </a:r>
          </a:p>
        </p:txBody>
      </p:sp>
      <p:sp>
        <p:nvSpPr>
          <p:cNvPr id="4" name="Text Placeholder 3"/>
          <p:cNvSpPr>
            <a:spLocks noGrp="1"/>
          </p:cNvSpPr>
          <p:nvPr>
            <p:ph type="body" sz="quarter" idx="11"/>
          </p:nvPr>
        </p:nvSpPr>
        <p:spPr/>
        <p:txBody>
          <a:bodyPr>
            <a:normAutofit/>
          </a:bodyPr>
          <a:lstStyle/>
          <a:p>
            <a:r>
              <a:rPr lang="en-US" sz="1800" b="1" dirty="0"/>
              <a:t>What is it?</a:t>
            </a:r>
          </a:p>
          <a:p>
            <a:pPr lvl="1"/>
            <a:r>
              <a:rPr lang="en-US" sz="1800" dirty="0"/>
              <a:t>It’s email, but also:</a:t>
            </a:r>
          </a:p>
          <a:p>
            <a:pPr lvl="2"/>
            <a:r>
              <a:rPr lang="en-US" sz="1800" dirty="0"/>
              <a:t>Calendars</a:t>
            </a:r>
          </a:p>
          <a:p>
            <a:pPr lvl="2"/>
            <a:r>
              <a:rPr lang="en-US" sz="1800" dirty="0"/>
              <a:t>Contacts</a:t>
            </a:r>
          </a:p>
          <a:p>
            <a:pPr lvl="2"/>
            <a:r>
              <a:rPr lang="en-US" sz="1800" dirty="0"/>
              <a:t>Scheduling</a:t>
            </a:r>
          </a:p>
          <a:p>
            <a:pPr lvl="2"/>
            <a:r>
              <a:rPr lang="en-US" sz="1800" dirty="0"/>
              <a:t>Notes</a:t>
            </a:r>
          </a:p>
          <a:p>
            <a:pPr lvl="2"/>
            <a:r>
              <a:rPr lang="en-US" sz="1800" dirty="0"/>
              <a:t>Tasks</a:t>
            </a:r>
          </a:p>
        </p:txBody>
      </p:sp>
      <p:sp>
        <p:nvSpPr>
          <p:cNvPr id="5" name="Title 1"/>
          <p:cNvSpPr txBox="1">
            <a:spLocks/>
          </p:cNvSpPr>
          <p:nvPr/>
        </p:nvSpPr>
        <p:spPr>
          <a:xfrm>
            <a:off x="1600200" y="1371600"/>
            <a:ext cx="6172200" cy="742950"/>
          </a:xfrm>
          <a:prstGeom prst="rect">
            <a:avLst/>
          </a:prstGeom>
        </p:spPr>
        <p:txBody>
          <a:bodyPr anchor="ctr"/>
          <a:lstStyle>
            <a:lvl1pPr algn="l" defTabSz="914378" rtl="0" eaLnBrk="1" latinLnBrk="0" hangingPunct="1">
              <a:spcBef>
                <a:spcPct val="0"/>
              </a:spcBef>
              <a:buNone/>
              <a:defRPr sz="4000" kern="1200" spc="-100" baseline="0">
                <a:solidFill>
                  <a:schemeClr val="tx2"/>
                </a:solidFill>
                <a:latin typeface="+mj-lt"/>
                <a:ea typeface="+mj-ea"/>
                <a:cs typeface="+mj-cs"/>
              </a:defRPr>
            </a:lvl1pPr>
          </a:lstStyle>
          <a:p>
            <a:endParaRPr lang="en-US" sz="2700" dirty="0"/>
          </a:p>
        </p:txBody>
      </p:sp>
      <p:pic>
        <p:nvPicPr>
          <p:cNvPr id="6" name="Picture 5">
            <a:extLst>
              <a:ext uri="{FF2B5EF4-FFF2-40B4-BE49-F238E27FC236}">
                <a16:creationId xmlns:a16="http://schemas.microsoft.com/office/drawing/2014/main" id="{2C22FB77-C34A-4571-B3E1-45A5985FDE37}"/>
              </a:ext>
            </a:extLst>
          </p:cNvPr>
          <p:cNvPicPr>
            <a:picLocks noChangeAspect="1"/>
          </p:cNvPicPr>
          <p:nvPr/>
        </p:nvPicPr>
        <p:blipFill>
          <a:blip r:embed="rId2"/>
          <a:stretch>
            <a:fillRect/>
          </a:stretch>
        </p:blipFill>
        <p:spPr>
          <a:xfrm>
            <a:off x="7772400" y="779016"/>
            <a:ext cx="685800" cy="685800"/>
          </a:xfrm>
          <a:prstGeom prst="rect">
            <a:avLst/>
          </a:prstGeom>
        </p:spPr>
      </p:pic>
      <p:pic>
        <p:nvPicPr>
          <p:cNvPr id="7" name="Picture 6">
            <a:extLst>
              <a:ext uri="{FF2B5EF4-FFF2-40B4-BE49-F238E27FC236}">
                <a16:creationId xmlns:a16="http://schemas.microsoft.com/office/drawing/2014/main" id="{43A4FE33-BE76-4021-A237-7C6AA952C5AE}"/>
              </a:ext>
            </a:extLst>
          </p:cNvPr>
          <p:cNvPicPr>
            <a:picLocks noChangeAspect="1"/>
          </p:cNvPicPr>
          <p:nvPr/>
        </p:nvPicPr>
        <p:blipFill>
          <a:blip r:embed="rId3"/>
          <a:stretch>
            <a:fillRect/>
          </a:stretch>
        </p:blipFill>
        <p:spPr>
          <a:xfrm>
            <a:off x="4485910" y="1916996"/>
            <a:ext cx="3743690" cy="2071508"/>
          </a:xfrm>
          <a:prstGeom prst="rect">
            <a:avLst/>
          </a:prstGeom>
        </p:spPr>
      </p:pic>
      <p:pic>
        <p:nvPicPr>
          <p:cNvPr id="8" name="Picture 7">
            <a:extLst>
              <a:ext uri="{FF2B5EF4-FFF2-40B4-BE49-F238E27FC236}">
                <a16:creationId xmlns:a16="http://schemas.microsoft.com/office/drawing/2014/main" id="{AD01CD44-BD14-441D-8597-966BCDB5ECAF}"/>
              </a:ext>
            </a:extLst>
          </p:cNvPr>
          <p:cNvPicPr>
            <a:picLocks noChangeAspect="1"/>
          </p:cNvPicPr>
          <p:nvPr/>
        </p:nvPicPr>
        <p:blipFill>
          <a:blip r:embed="rId4"/>
          <a:stretch>
            <a:fillRect/>
          </a:stretch>
        </p:blipFill>
        <p:spPr>
          <a:xfrm>
            <a:off x="4136847" y="3120599"/>
            <a:ext cx="2990240" cy="2190766"/>
          </a:xfrm>
          <a:prstGeom prst="rect">
            <a:avLst/>
          </a:prstGeom>
        </p:spPr>
      </p:pic>
    </p:spTree>
    <p:extLst>
      <p:ext uri="{BB962C8B-B14F-4D97-AF65-F5344CB8AC3E}">
        <p14:creationId xmlns:p14="http://schemas.microsoft.com/office/powerpoint/2010/main" val="1565509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1620E5E7-635B-4F32-B78E-98A1824B6DC8}"/>
              </a:ext>
            </a:extLst>
          </p:cNvPr>
          <p:cNvSpPr>
            <a:spLocks noGrp="1"/>
          </p:cNvSpPr>
          <p:nvPr>
            <p:ph type="body" sz="quarter" idx="11"/>
          </p:nvPr>
        </p:nvSpPr>
        <p:spPr/>
        <p:txBody>
          <a:bodyPr>
            <a:normAutofit/>
          </a:bodyPr>
          <a:lstStyle/>
          <a:p>
            <a:r>
              <a:rPr lang="en-US" sz="2400" b="1" dirty="0"/>
              <a:t>How is it used?</a:t>
            </a:r>
          </a:p>
          <a:p>
            <a:pPr lvl="2"/>
            <a:r>
              <a:rPr lang="en-US" sz="2000" dirty="0"/>
              <a:t>Outlook </a:t>
            </a:r>
          </a:p>
          <a:p>
            <a:pPr lvl="2"/>
            <a:r>
              <a:rPr lang="en-US" sz="2000" dirty="0"/>
              <a:t>Employee/group mailboxes and calendars </a:t>
            </a:r>
          </a:p>
          <a:p>
            <a:pPr lvl="2"/>
            <a:r>
              <a:rPr lang="en-US" sz="2000" dirty="0"/>
              <a:t>Store and sync contacts and notes</a:t>
            </a:r>
          </a:p>
          <a:p>
            <a:pPr lvl="2"/>
            <a:r>
              <a:rPr lang="en-US" sz="2000" dirty="0"/>
              <a:t>Repository for documents and CYA</a:t>
            </a:r>
          </a:p>
          <a:p>
            <a:pPr lvl="2"/>
            <a:endParaRPr lang="en-US" sz="1800" dirty="0"/>
          </a:p>
          <a:p>
            <a:r>
              <a:rPr lang="en-US" sz="2400" b="1" dirty="0"/>
              <a:t>Trends:</a:t>
            </a:r>
          </a:p>
          <a:p>
            <a:pPr lvl="1"/>
            <a:r>
              <a:rPr lang="en-US" sz="1800" dirty="0"/>
              <a:t>Decreased usage of:</a:t>
            </a:r>
          </a:p>
          <a:p>
            <a:pPr lvl="2"/>
            <a:r>
              <a:rPr lang="en-US" sz="1800" dirty="0"/>
              <a:t>Email as an ad-hoc workflow system</a:t>
            </a:r>
          </a:p>
          <a:p>
            <a:pPr lvl="2"/>
            <a:r>
              <a:rPr lang="en-US" sz="1800" dirty="0"/>
              <a:t>Email as the sole communication tool</a:t>
            </a:r>
          </a:p>
          <a:p>
            <a:pPr lvl="2"/>
            <a:r>
              <a:rPr lang="en-US" sz="1800" dirty="0"/>
              <a:t>File collaboration via email attachments</a:t>
            </a:r>
          </a:p>
          <a:p>
            <a:pPr marL="839788" lvl="2" indent="0">
              <a:buNone/>
            </a:pPr>
            <a:endParaRPr lang="en-US" sz="1800" dirty="0"/>
          </a:p>
        </p:txBody>
      </p:sp>
      <p:sp>
        <p:nvSpPr>
          <p:cNvPr id="5" name="Title 1"/>
          <p:cNvSpPr txBox="1">
            <a:spLocks/>
          </p:cNvSpPr>
          <p:nvPr/>
        </p:nvSpPr>
        <p:spPr>
          <a:xfrm>
            <a:off x="1600200" y="1371600"/>
            <a:ext cx="6172200" cy="742950"/>
          </a:xfrm>
          <a:prstGeom prst="rect">
            <a:avLst/>
          </a:prstGeom>
        </p:spPr>
        <p:txBody>
          <a:bodyPr anchor="ctr"/>
          <a:lstStyle>
            <a:lvl1pPr algn="l" defTabSz="914378" rtl="0" eaLnBrk="1" latinLnBrk="0" hangingPunct="1">
              <a:spcBef>
                <a:spcPct val="0"/>
              </a:spcBef>
              <a:buNone/>
              <a:defRPr sz="4000" kern="1200" spc="-100" baseline="0">
                <a:solidFill>
                  <a:schemeClr val="tx2"/>
                </a:solidFill>
                <a:latin typeface="+mj-lt"/>
                <a:ea typeface="+mj-ea"/>
                <a:cs typeface="+mj-cs"/>
              </a:defRPr>
            </a:lvl1pPr>
          </a:lstStyle>
          <a:p>
            <a:endParaRPr lang="en-US" sz="2700" dirty="0"/>
          </a:p>
        </p:txBody>
      </p:sp>
      <p:sp>
        <p:nvSpPr>
          <p:cNvPr id="9" name="Title 1">
            <a:extLst>
              <a:ext uri="{FF2B5EF4-FFF2-40B4-BE49-F238E27FC236}">
                <a16:creationId xmlns:a16="http://schemas.microsoft.com/office/drawing/2014/main" id="{DE6F6442-3F50-4A4A-B65A-8D6917854C11}"/>
              </a:ext>
            </a:extLst>
          </p:cNvPr>
          <p:cNvSpPr txBox="1">
            <a:spLocks/>
          </p:cNvSpPr>
          <p:nvPr/>
        </p:nvSpPr>
        <p:spPr>
          <a:xfrm>
            <a:off x="336407" y="462136"/>
            <a:ext cx="7034796"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solidFill>
                <a:latin typeface="Arial Narrow" panose="020B0606020202030204" pitchFamily="34" charset="0"/>
                <a:ea typeface="+mj-ea"/>
                <a:cs typeface="+mj-cs"/>
              </a:defRPr>
            </a:lvl1pPr>
          </a:lstStyle>
          <a:p>
            <a:r>
              <a:rPr lang="en-US" sz="4000" b="0" dirty="0">
                <a:solidFill>
                  <a:schemeClr val="tx2"/>
                </a:solidFill>
                <a:latin typeface="+mj-lt"/>
              </a:rPr>
              <a:t>Exchange</a:t>
            </a:r>
          </a:p>
        </p:txBody>
      </p:sp>
      <p:pic>
        <p:nvPicPr>
          <p:cNvPr id="10" name="Picture 9">
            <a:extLst>
              <a:ext uri="{FF2B5EF4-FFF2-40B4-BE49-F238E27FC236}">
                <a16:creationId xmlns:a16="http://schemas.microsoft.com/office/drawing/2014/main" id="{12C576FE-9396-E541-9FDB-F347D120D34E}"/>
              </a:ext>
            </a:extLst>
          </p:cNvPr>
          <p:cNvPicPr>
            <a:picLocks noChangeAspect="1"/>
          </p:cNvPicPr>
          <p:nvPr/>
        </p:nvPicPr>
        <p:blipFill>
          <a:blip r:embed="rId2"/>
          <a:stretch>
            <a:fillRect/>
          </a:stretch>
        </p:blipFill>
        <p:spPr>
          <a:xfrm>
            <a:off x="7886700" y="685800"/>
            <a:ext cx="685800" cy="685800"/>
          </a:xfrm>
          <a:prstGeom prst="rect">
            <a:avLst/>
          </a:prstGeom>
        </p:spPr>
      </p:pic>
    </p:spTree>
    <p:extLst>
      <p:ext uri="{BB962C8B-B14F-4D97-AF65-F5344CB8AC3E}">
        <p14:creationId xmlns:p14="http://schemas.microsoft.com/office/powerpoint/2010/main" val="1719913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OneDrive for Business </a:t>
            </a:r>
          </a:p>
        </p:txBody>
      </p:sp>
      <p:sp>
        <p:nvSpPr>
          <p:cNvPr id="4" name="Text Placeholder 3"/>
          <p:cNvSpPr>
            <a:spLocks noGrp="1"/>
          </p:cNvSpPr>
          <p:nvPr>
            <p:ph type="body" sz="quarter" idx="11"/>
          </p:nvPr>
        </p:nvSpPr>
        <p:spPr/>
        <p:txBody>
          <a:bodyPr>
            <a:normAutofit/>
          </a:bodyPr>
          <a:lstStyle/>
          <a:p>
            <a:r>
              <a:rPr lang="en-US" b="1" dirty="0"/>
              <a:t>What is it?</a:t>
            </a:r>
          </a:p>
          <a:p>
            <a:pPr lvl="1"/>
            <a:r>
              <a:rPr lang="en-US" sz="2400" dirty="0"/>
              <a:t>Microsoft’s answer to Box, Dropbox, etc.</a:t>
            </a:r>
          </a:p>
          <a:p>
            <a:pPr lvl="1"/>
            <a:r>
              <a:rPr lang="en-US" sz="2400" dirty="0"/>
              <a:t>Replacement for personal drives</a:t>
            </a:r>
          </a:p>
          <a:p>
            <a:pPr lvl="1"/>
            <a:r>
              <a:rPr lang="en-US" sz="2400" dirty="0"/>
              <a:t>Unlimited Storage for E3 + E5 licenses </a:t>
            </a:r>
          </a:p>
        </p:txBody>
      </p:sp>
      <p:sp>
        <p:nvSpPr>
          <p:cNvPr id="5" name="Title 1"/>
          <p:cNvSpPr txBox="1">
            <a:spLocks/>
          </p:cNvSpPr>
          <p:nvPr/>
        </p:nvSpPr>
        <p:spPr>
          <a:xfrm>
            <a:off x="1600200" y="1371600"/>
            <a:ext cx="6172200" cy="742950"/>
          </a:xfrm>
          <a:prstGeom prst="rect">
            <a:avLst/>
          </a:prstGeom>
        </p:spPr>
        <p:txBody>
          <a:bodyPr anchor="ctr"/>
          <a:lstStyle>
            <a:lvl1pPr algn="l" defTabSz="914378" rtl="0" eaLnBrk="1" latinLnBrk="0" hangingPunct="1">
              <a:spcBef>
                <a:spcPct val="0"/>
              </a:spcBef>
              <a:buNone/>
              <a:defRPr sz="4000" kern="1200" spc="-100" baseline="0">
                <a:solidFill>
                  <a:schemeClr val="tx2"/>
                </a:solidFill>
                <a:latin typeface="+mj-lt"/>
                <a:ea typeface="+mj-ea"/>
                <a:cs typeface="+mj-cs"/>
              </a:defRPr>
            </a:lvl1pPr>
          </a:lstStyle>
          <a:p>
            <a:endParaRPr lang="en-US" sz="2700" dirty="0"/>
          </a:p>
        </p:txBody>
      </p:sp>
      <p:pic>
        <p:nvPicPr>
          <p:cNvPr id="6" name="Picture 5">
            <a:extLst>
              <a:ext uri="{FF2B5EF4-FFF2-40B4-BE49-F238E27FC236}">
                <a16:creationId xmlns:a16="http://schemas.microsoft.com/office/drawing/2014/main" id="{D0DB22C2-BA42-4266-8842-AE7844BE9F1C}"/>
              </a:ext>
            </a:extLst>
          </p:cNvPr>
          <p:cNvPicPr>
            <a:picLocks noChangeAspect="1"/>
          </p:cNvPicPr>
          <p:nvPr/>
        </p:nvPicPr>
        <p:blipFill>
          <a:blip r:embed="rId2"/>
          <a:stretch>
            <a:fillRect/>
          </a:stretch>
        </p:blipFill>
        <p:spPr>
          <a:xfrm>
            <a:off x="7702118" y="776201"/>
            <a:ext cx="685800" cy="685800"/>
          </a:xfrm>
          <a:prstGeom prst="rect">
            <a:avLst/>
          </a:prstGeom>
        </p:spPr>
      </p:pic>
      <p:pic>
        <p:nvPicPr>
          <p:cNvPr id="7" name="Picture 6">
            <a:extLst>
              <a:ext uri="{FF2B5EF4-FFF2-40B4-BE49-F238E27FC236}">
                <a16:creationId xmlns:a16="http://schemas.microsoft.com/office/drawing/2014/main" id="{1BCFDAAC-0397-4927-8EDE-128724897D85}"/>
              </a:ext>
            </a:extLst>
          </p:cNvPr>
          <p:cNvPicPr>
            <a:picLocks noChangeAspect="1"/>
          </p:cNvPicPr>
          <p:nvPr/>
        </p:nvPicPr>
        <p:blipFill>
          <a:blip r:embed="rId3"/>
          <a:stretch>
            <a:fillRect/>
          </a:stretch>
        </p:blipFill>
        <p:spPr>
          <a:xfrm>
            <a:off x="4985182" y="3415559"/>
            <a:ext cx="3701618" cy="2464094"/>
          </a:xfrm>
          <a:prstGeom prst="rect">
            <a:avLst/>
          </a:prstGeom>
        </p:spPr>
      </p:pic>
    </p:spTree>
    <p:extLst>
      <p:ext uri="{BB962C8B-B14F-4D97-AF65-F5344CB8AC3E}">
        <p14:creationId xmlns:p14="http://schemas.microsoft.com/office/powerpoint/2010/main" val="164416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E0181A8-B886-4A49-AE28-DA88520668DC}"/>
              </a:ext>
            </a:extLst>
          </p:cNvPr>
          <p:cNvSpPr>
            <a:spLocks noGrp="1"/>
          </p:cNvSpPr>
          <p:nvPr>
            <p:ph type="title"/>
          </p:nvPr>
        </p:nvSpPr>
        <p:spPr/>
        <p:txBody>
          <a:bodyPr/>
          <a:lstStyle/>
          <a:p>
            <a:r>
              <a:rPr lang="en-US" dirty="0"/>
              <a:t>OneDrive for Business </a:t>
            </a:r>
          </a:p>
        </p:txBody>
      </p:sp>
      <p:sp>
        <p:nvSpPr>
          <p:cNvPr id="4" name="Text Placeholder 3"/>
          <p:cNvSpPr>
            <a:spLocks noGrp="1"/>
          </p:cNvSpPr>
          <p:nvPr>
            <p:ph type="body" sz="quarter" idx="11"/>
          </p:nvPr>
        </p:nvSpPr>
        <p:spPr/>
        <p:txBody>
          <a:bodyPr>
            <a:normAutofit/>
          </a:bodyPr>
          <a:lstStyle/>
          <a:p>
            <a:r>
              <a:rPr lang="en-US" sz="2800" b="1" dirty="0"/>
              <a:t>What does it do?</a:t>
            </a:r>
          </a:p>
          <a:p>
            <a:pPr lvl="1"/>
            <a:r>
              <a:rPr lang="en-US" sz="2400" dirty="0"/>
              <a:t>Enterprise File Sync and Share</a:t>
            </a:r>
          </a:p>
          <a:p>
            <a:pPr lvl="1"/>
            <a:r>
              <a:rPr lang="en-US" sz="2400" dirty="0"/>
              <a:t>Synchronization of files between the desktop and the cloud (OneDrive files/folders and SharePoint Libraries)</a:t>
            </a:r>
          </a:p>
          <a:p>
            <a:pPr lvl="1"/>
            <a:r>
              <a:rPr lang="en-US" sz="2400" dirty="0"/>
              <a:t>Easy sharing of documents and folders </a:t>
            </a:r>
          </a:p>
          <a:p>
            <a:pPr lvl="1"/>
            <a:r>
              <a:rPr lang="en-US" sz="2400" dirty="0"/>
              <a:t>Single-source collaboration, co-authoring</a:t>
            </a:r>
          </a:p>
          <a:p>
            <a:pPr lvl="1"/>
            <a:endParaRPr lang="en-US" sz="1800" dirty="0"/>
          </a:p>
        </p:txBody>
      </p:sp>
      <p:sp>
        <p:nvSpPr>
          <p:cNvPr id="5" name="Title 1"/>
          <p:cNvSpPr txBox="1">
            <a:spLocks/>
          </p:cNvSpPr>
          <p:nvPr/>
        </p:nvSpPr>
        <p:spPr>
          <a:xfrm>
            <a:off x="1600200" y="1371600"/>
            <a:ext cx="6172200" cy="742950"/>
          </a:xfrm>
          <a:prstGeom prst="rect">
            <a:avLst/>
          </a:prstGeom>
        </p:spPr>
        <p:txBody>
          <a:bodyPr anchor="ctr"/>
          <a:lstStyle>
            <a:lvl1pPr algn="l" defTabSz="914378" rtl="0" eaLnBrk="1" latinLnBrk="0" hangingPunct="1">
              <a:spcBef>
                <a:spcPct val="0"/>
              </a:spcBef>
              <a:buNone/>
              <a:defRPr sz="4000" kern="1200" spc="-100" baseline="0">
                <a:solidFill>
                  <a:schemeClr val="tx2"/>
                </a:solidFill>
                <a:latin typeface="+mj-lt"/>
                <a:ea typeface="+mj-ea"/>
                <a:cs typeface="+mj-cs"/>
              </a:defRPr>
            </a:lvl1pPr>
          </a:lstStyle>
          <a:p>
            <a:endParaRPr lang="en-US" sz="2700" dirty="0"/>
          </a:p>
        </p:txBody>
      </p:sp>
      <p:pic>
        <p:nvPicPr>
          <p:cNvPr id="11" name="Picture 10">
            <a:extLst>
              <a:ext uri="{FF2B5EF4-FFF2-40B4-BE49-F238E27FC236}">
                <a16:creationId xmlns:a16="http://schemas.microsoft.com/office/drawing/2014/main" id="{2D6F67F4-21DC-B54E-88E3-DC841BFF6462}"/>
              </a:ext>
            </a:extLst>
          </p:cNvPr>
          <p:cNvPicPr>
            <a:picLocks noChangeAspect="1"/>
          </p:cNvPicPr>
          <p:nvPr/>
        </p:nvPicPr>
        <p:blipFill>
          <a:blip r:embed="rId2"/>
          <a:stretch>
            <a:fillRect/>
          </a:stretch>
        </p:blipFill>
        <p:spPr>
          <a:xfrm>
            <a:off x="7543800" y="880630"/>
            <a:ext cx="685800" cy="685800"/>
          </a:xfrm>
          <a:prstGeom prst="rect">
            <a:avLst/>
          </a:prstGeom>
        </p:spPr>
      </p:pic>
    </p:spTree>
    <p:extLst>
      <p:ext uri="{BB962C8B-B14F-4D97-AF65-F5344CB8AC3E}">
        <p14:creationId xmlns:p14="http://schemas.microsoft.com/office/powerpoint/2010/main" val="428091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5A9D97-85AE-2648-9BEF-9C2A94FB0966}"/>
              </a:ext>
            </a:extLst>
          </p:cNvPr>
          <p:cNvSpPr>
            <a:spLocks noGrp="1"/>
          </p:cNvSpPr>
          <p:nvPr>
            <p:ph type="title"/>
          </p:nvPr>
        </p:nvSpPr>
        <p:spPr/>
        <p:txBody>
          <a:bodyPr/>
          <a:lstStyle/>
          <a:p>
            <a:r>
              <a:rPr lang="en-US" dirty="0"/>
              <a:t>OneDrive for Business </a:t>
            </a:r>
          </a:p>
        </p:txBody>
      </p:sp>
      <p:sp>
        <p:nvSpPr>
          <p:cNvPr id="4" name="Text Placeholder 3"/>
          <p:cNvSpPr>
            <a:spLocks noGrp="1"/>
          </p:cNvSpPr>
          <p:nvPr>
            <p:ph type="body" sz="quarter" idx="11"/>
          </p:nvPr>
        </p:nvSpPr>
        <p:spPr/>
        <p:txBody>
          <a:bodyPr/>
          <a:lstStyle/>
          <a:p>
            <a:r>
              <a:rPr lang="en-US" sz="2400" b="1" dirty="0"/>
              <a:t>Trends:</a:t>
            </a:r>
          </a:p>
          <a:p>
            <a:pPr lvl="1"/>
            <a:r>
              <a:rPr lang="en-US" sz="2400" dirty="0"/>
              <a:t>Replacement of file shares, especially personal drives</a:t>
            </a:r>
          </a:p>
          <a:p>
            <a:pPr lvl="1"/>
            <a:r>
              <a:rPr lang="en-US" sz="2400" dirty="0"/>
              <a:t>Fastest growing storage solution</a:t>
            </a:r>
          </a:p>
          <a:p>
            <a:pPr lvl="1"/>
            <a:r>
              <a:rPr lang="en-US" sz="2400" dirty="0"/>
              <a:t>Reduction of unauthorized installs of EFSS software </a:t>
            </a:r>
          </a:p>
          <a:p>
            <a:pPr lvl="2"/>
            <a:r>
              <a:rPr lang="en-US" sz="2400" dirty="0"/>
              <a:t>“Shadow IT”</a:t>
            </a:r>
          </a:p>
        </p:txBody>
      </p:sp>
      <p:sp>
        <p:nvSpPr>
          <p:cNvPr id="5" name="Title 1"/>
          <p:cNvSpPr txBox="1">
            <a:spLocks/>
          </p:cNvSpPr>
          <p:nvPr/>
        </p:nvSpPr>
        <p:spPr>
          <a:xfrm>
            <a:off x="1600200" y="1371600"/>
            <a:ext cx="6172200" cy="742950"/>
          </a:xfrm>
          <a:prstGeom prst="rect">
            <a:avLst/>
          </a:prstGeom>
        </p:spPr>
        <p:txBody>
          <a:bodyPr anchor="ctr"/>
          <a:lstStyle>
            <a:lvl1pPr algn="l" defTabSz="914378" rtl="0" eaLnBrk="1" latinLnBrk="0" hangingPunct="1">
              <a:spcBef>
                <a:spcPct val="0"/>
              </a:spcBef>
              <a:buNone/>
              <a:defRPr sz="4000" kern="1200" spc="-100" baseline="0">
                <a:solidFill>
                  <a:schemeClr val="tx2"/>
                </a:solidFill>
                <a:latin typeface="+mj-lt"/>
                <a:ea typeface="+mj-ea"/>
                <a:cs typeface="+mj-cs"/>
              </a:defRPr>
            </a:lvl1pPr>
          </a:lstStyle>
          <a:p>
            <a:endParaRPr lang="en-US" sz="2700" dirty="0"/>
          </a:p>
        </p:txBody>
      </p:sp>
      <p:pic>
        <p:nvPicPr>
          <p:cNvPr id="11" name="Picture 10">
            <a:extLst>
              <a:ext uri="{FF2B5EF4-FFF2-40B4-BE49-F238E27FC236}">
                <a16:creationId xmlns:a16="http://schemas.microsoft.com/office/drawing/2014/main" id="{BAEA1AFE-CCDC-104C-8944-F133C7C9B892}"/>
              </a:ext>
            </a:extLst>
          </p:cNvPr>
          <p:cNvPicPr>
            <a:picLocks noChangeAspect="1"/>
          </p:cNvPicPr>
          <p:nvPr/>
        </p:nvPicPr>
        <p:blipFill>
          <a:blip r:embed="rId2"/>
          <a:stretch>
            <a:fillRect/>
          </a:stretch>
        </p:blipFill>
        <p:spPr>
          <a:xfrm>
            <a:off x="7772400" y="837495"/>
            <a:ext cx="685800" cy="685800"/>
          </a:xfrm>
          <a:prstGeom prst="rect">
            <a:avLst/>
          </a:prstGeom>
        </p:spPr>
      </p:pic>
    </p:spTree>
    <p:extLst>
      <p:ext uri="{BB962C8B-B14F-4D97-AF65-F5344CB8AC3E}">
        <p14:creationId xmlns:p14="http://schemas.microsoft.com/office/powerpoint/2010/main" val="128254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SharePoint</a:t>
            </a:r>
          </a:p>
        </p:txBody>
      </p:sp>
      <p:sp>
        <p:nvSpPr>
          <p:cNvPr id="4" name="Text Placeholder 3"/>
          <p:cNvSpPr>
            <a:spLocks noGrp="1"/>
          </p:cNvSpPr>
          <p:nvPr>
            <p:ph type="body" sz="quarter" idx="11"/>
          </p:nvPr>
        </p:nvSpPr>
        <p:spPr/>
        <p:txBody>
          <a:bodyPr/>
          <a:lstStyle/>
          <a:p>
            <a:r>
              <a:rPr lang="en-US" sz="2800" b="1" dirty="0"/>
              <a:t>What is it?</a:t>
            </a:r>
          </a:p>
          <a:p>
            <a:pPr lvl="1"/>
            <a:r>
              <a:rPr lang="en-US" sz="2000" dirty="0"/>
              <a:t>Share and manage content, knowledge, and applications to empower teamwork, quickly find information, and seamlessly collaborate across the organization. - Microsoft</a:t>
            </a:r>
          </a:p>
          <a:p>
            <a:pPr lvl="1"/>
            <a:endParaRPr lang="en-US" dirty="0"/>
          </a:p>
        </p:txBody>
      </p:sp>
      <p:sp>
        <p:nvSpPr>
          <p:cNvPr id="5" name="Title 1"/>
          <p:cNvSpPr txBox="1">
            <a:spLocks/>
          </p:cNvSpPr>
          <p:nvPr/>
        </p:nvSpPr>
        <p:spPr>
          <a:xfrm>
            <a:off x="1600200" y="1371600"/>
            <a:ext cx="6172200" cy="742950"/>
          </a:xfrm>
          <a:prstGeom prst="rect">
            <a:avLst/>
          </a:prstGeom>
        </p:spPr>
        <p:txBody>
          <a:bodyPr anchor="ctr"/>
          <a:lstStyle>
            <a:lvl1pPr algn="l" defTabSz="914378" rtl="0" eaLnBrk="1" latinLnBrk="0" hangingPunct="1">
              <a:spcBef>
                <a:spcPct val="0"/>
              </a:spcBef>
              <a:buNone/>
              <a:defRPr sz="4000" kern="1200" spc="-100" baseline="0">
                <a:solidFill>
                  <a:schemeClr val="tx2"/>
                </a:solidFill>
                <a:latin typeface="+mj-lt"/>
                <a:ea typeface="+mj-ea"/>
                <a:cs typeface="+mj-cs"/>
              </a:defRPr>
            </a:lvl1pPr>
          </a:lstStyle>
          <a:p>
            <a:endParaRPr lang="en-US" sz="2700" dirty="0"/>
          </a:p>
        </p:txBody>
      </p:sp>
      <p:pic>
        <p:nvPicPr>
          <p:cNvPr id="7" name="Picture 6">
            <a:extLst>
              <a:ext uri="{FF2B5EF4-FFF2-40B4-BE49-F238E27FC236}">
                <a16:creationId xmlns:a16="http://schemas.microsoft.com/office/drawing/2014/main" id="{1CB1228C-6AAC-421C-A399-ECB3EE655D2A}"/>
              </a:ext>
            </a:extLst>
          </p:cNvPr>
          <p:cNvPicPr>
            <a:picLocks noChangeAspect="1"/>
          </p:cNvPicPr>
          <p:nvPr/>
        </p:nvPicPr>
        <p:blipFill>
          <a:blip r:embed="rId2"/>
          <a:stretch>
            <a:fillRect/>
          </a:stretch>
        </p:blipFill>
        <p:spPr>
          <a:xfrm>
            <a:off x="7402884" y="685835"/>
            <a:ext cx="739032" cy="739032"/>
          </a:xfrm>
          <a:prstGeom prst="rect">
            <a:avLst/>
          </a:prstGeom>
        </p:spPr>
      </p:pic>
      <p:pic>
        <p:nvPicPr>
          <p:cNvPr id="6" name="Picture 5">
            <a:extLst>
              <a:ext uri="{FF2B5EF4-FFF2-40B4-BE49-F238E27FC236}">
                <a16:creationId xmlns:a16="http://schemas.microsoft.com/office/drawing/2014/main" id="{7A84CB21-CAB4-472A-AA5B-63FB5FE5C25F}"/>
              </a:ext>
            </a:extLst>
          </p:cNvPr>
          <p:cNvPicPr>
            <a:picLocks noChangeAspect="1"/>
          </p:cNvPicPr>
          <p:nvPr/>
        </p:nvPicPr>
        <p:blipFill>
          <a:blip r:embed="rId3"/>
          <a:stretch>
            <a:fillRect/>
          </a:stretch>
        </p:blipFill>
        <p:spPr>
          <a:xfrm>
            <a:off x="4694420" y="3429000"/>
            <a:ext cx="3992380" cy="2283362"/>
          </a:xfrm>
          <a:prstGeom prst="rect">
            <a:avLst/>
          </a:prstGeom>
        </p:spPr>
      </p:pic>
    </p:spTree>
    <p:extLst>
      <p:ext uri="{BB962C8B-B14F-4D97-AF65-F5344CB8AC3E}">
        <p14:creationId xmlns:p14="http://schemas.microsoft.com/office/powerpoint/2010/main" val="1263124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1AF654B-0526-7A4A-944C-9AF927925A86}"/>
              </a:ext>
            </a:extLst>
          </p:cNvPr>
          <p:cNvSpPr>
            <a:spLocks noGrp="1"/>
          </p:cNvSpPr>
          <p:nvPr>
            <p:ph type="title"/>
          </p:nvPr>
        </p:nvSpPr>
        <p:spPr/>
        <p:txBody>
          <a:bodyPr/>
          <a:lstStyle/>
          <a:p>
            <a:r>
              <a:rPr lang="en-US" dirty="0"/>
              <a:t>SharePoint</a:t>
            </a:r>
          </a:p>
        </p:txBody>
      </p:sp>
      <p:sp>
        <p:nvSpPr>
          <p:cNvPr id="4" name="Text Placeholder 3"/>
          <p:cNvSpPr>
            <a:spLocks noGrp="1"/>
          </p:cNvSpPr>
          <p:nvPr>
            <p:ph type="body" sz="quarter" idx="11"/>
          </p:nvPr>
        </p:nvSpPr>
        <p:spPr/>
        <p:txBody>
          <a:bodyPr/>
          <a:lstStyle/>
          <a:p>
            <a:r>
              <a:rPr lang="en-US" sz="2100" b="1" dirty="0"/>
              <a:t>What else does it do?</a:t>
            </a:r>
          </a:p>
          <a:p>
            <a:pPr lvl="1"/>
            <a:r>
              <a:rPr lang="en-US" sz="1800" dirty="0"/>
              <a:t>WCM: Intranet, public websites</a:t>
            </a:r>
          </a:p>
          <a:p>
            <a:pPr lvl="1"/>
            <a:r>
              <a:rPr lang="en-US" sz="1800" dirty="0"/>
              <a:t>Enterprise social network</a:t>
            </a:r>
          </a:p>
          <a:p>
            <a:pPr lvl="1"/>
            <a:r>
              <a:rPr lang="en-US" sz="1800" dirty="0"/>
              <a:t>Collaboration</a:t>
            </a:r>
          </a:p>
          <a:p>
            <a:pPr lvl="1"/>
            <a:r>
              <a:rPr lang="en-US" sz="1800" dirty="0"/>
              <a:t>Search</a:t>
            </a:r>
          </a:p>
          <a:p>
            <a:pPr lvl="1"/>
            <a:r>
              <a:rPr lang="en-US" sz="1800" dirty="0"/>
              <a:t>Workflow</a:t>
            </a:r>
          </a:p>
          <a:p>
            <a:pPr lvl="1"/>
            <a:r>
              <a:rPr lang="en-US" sz="1800" dirty="0"/>
              <a:t>Forms</a:t>
            </a:r>
          </a:p>
          <a:p>
            <a:pPr lvl="1"/>
            <a:r>
              <a:rPr lang="en-US" sz="1800" dirty="0"/>
              <a:t>Content Sharing</a:t>
            </a:r>
          </a:p>
          <a:p>
            <a:pPr lvl="1"/>
            <a:r>
              <a:rPr lang="en-US" sz="1800" dirty="0"/>
              <a:t>A platform: custom applications</a:t>
            </a:r>
          </a:p>
          <a:p>
            <a:pPr lvl="1"/>
            <a:endParaRPr lang="en-US" dirty="0"/>
          </a:p>
          <a:p>
            <a:pPr lvl="1"/>
            <a:endParaRPr lang="en-US" dirty="0"/>
          </a:p>
        </p:txBody>
      </p:sp>
      <p:sp>
        <p:nvSpPr>
          <p:cNvPr id="5" name="Title 1"/>
          <p:cNvSpPr txBox="1">
            <a:spLocks/>
          </p:cNvSpPr>
          <p:nvPr/>
        </p:nvSpPr>
        <p:spPr>
          <a:xfrm>
            <a:off x="1600200" y="1371600"/>
            <a:ext cx="6172200" cy="742950"/>
          </a:xfrm>
          <a:prstGeom prst="rect">
            <a:avLst/>
          </a:prstGeom>
        </p:spPr>
        <p:txBody>
          <a:bodyPr anchor="ctr"/>
          <a:lstStyle>
            <a:lvl1pPr algn="l" defTabSz="914378" rtl="0" eaLnBrk="1" latinLnBrk="0" hangingPunct="1">
              <a:spcBef>
                <a:spcPct val="0"/>
              </a:spcBef>
              <a:buNone/>
              <a:defRPr sz="4000" kern="1200" spc="-100" baseline="0">
                <a:solidFill>
                  <a:schemeClr val="tx2"/>
                </a:solidFill>
                <a:latin typeface="+mj-lt"/>
                <a:ea typeface="+mj-ea"/>
                <a:cs typeface="+mj-cs"/>
              </a:defRPr>
            </a:lvl1pPr>
          </a:lstStyle>
          <a:p>
            <a:endParaRPr lang="en-US" sz="2700" dirty="0"/>
          </a:p>
        </p:txBody>
      </p:sp>
      <p:sp>
        <p:nvSpPr>
          <p:cNvPr id="10" name="Text Placeholder 3">
            <a:extLst>
              <a:ext uri="{FF2B5EF4-FFF2-40B4-BE49-F238E27FC236}">
                <a16:creationId xmlns:a16="http://schemas.microsoft.com/office/drawing/2014/main" id="{EE4E1C81-9A69-4832-BA1D-B05F1F646169}"/>
              </a:ext>
            </a:extLst>
          </p:cNvPr>
          <p:cNvSpPr txBox="1">
            <a:spLocks/>
          </p:cNvSpPr>
          <p:nvPr/>
        </p:nvSpPr>
        <p:spPr>
          <a:xfrm>
            <a:off x="4572000" y="2318010"/>
            <a:ext cx="3498112" cy="3193966"/>
          </a:xfrm>
          <a:prstGeom prst="rect">
            <a:avLst/>
          </a:prstGeom>
        </p:spPr>
        <p:txBody>
          <a:bodyPr>
            <a:normAutofit/>
          </a:bodyPr>
          <a:lstStyle>
            <a:lvl1pPr marL="233363" indent="-233363" algn="l" defTabSz="914378" rtl="0" eaLnBrk="1" latinLnBrk="0" hangingPunct="1">
              <a:spcBef>
                <a:spcPts val="600"/>
              </a:spcBef>
              <a:buClr>
                <a:schemeClr val="accent1"/>
              </a:buClr>
              <a:buSzPct val="85000"/>
              <a:buFont typeface="Arial" pitchFamily="34" charset="0"/>
              <a:buChar char="•"/>
              <a:defRPr sz="2000" kern="1200">
                <a:solidFill>
                  <a:schemeClr val="tx1"/>
                </a:solidFill>
                <a:latin typeface="+mn-lt"/>
                <a:ea typeface="+mn-ea"/>
                <a:cs typeface="+mn-cs"/>
              </a:defRPr>
            </a:lvl1pPr>
            <a:lvl2pPr marL="627063" indent="-222250" algn="l" defTabSz="914378" rtl="0" eaLnBrk="1" latinLnBrk="0" hangingPunct="1">
              <a:spcBef>
                <a:spcPts val="600"/>
              </a:spcBef>
              <a:buClr>
                <a:schemeClr val="accent1"/>
              </a:buClr>
              <a:buSzPct val="85000"/>
              <a:buFont typeface=".AppleSystemUIFont" charset="-120"/>
              <a:buChar char="-"/>
              <a:defRPr sz="1600" kern="1200">
                <a:solidFill>
                  <a:schemeClr val="tx1"/>
                </a:solidFill>
                <a:latin typeface="+mn-lt"/>
                <a:ea typeface="+mn-ea"/>
                <a:cs typeface="+mn-cs"/>
              </a:defRPr>
            </a:lvl2pPr>
            <a:lvl3pPr marL="1084263" marR="0" indent="-244475" algn="l" defTabSz="914378" rtl="0" eaLnBrk="1" fontAlgn="auto" latinLnBrk="0" hangingPunct="1">
              <a:lnSpc>
                <a:spcPct val="100000"/>
              </a:lnSpc>
              <a:spcBef>
                <a:spcPts val="600"/>
              </a:spcBef>
              <a:spcAft>
                <a:spcPts val="0"/>
              </a:spcAft>
              <a:buClr>
                <a:schemeClr val="accent1"/>
              </a:buClr>
              <a:buSzPct val="90000"/>
              <a:buFont typeface="Arial" panose="020B0604020202020204" pitchFamily="34" charset="0"/>
              <a:buChar char="•"/>
              <a:tabLst/>
              <a:defRPr sz="1600" kern="1200">
                <a:solidFill>
                  <a:schemeClr val="tx1"/>
                </a:solidFill>
                <a:latin typeface="+mn-lt"/>
                <a:ea typeface="+mn-ea"/>
                <a:cs typeface="+mn-cs"/>
              </a:defRPr>
            </a:lvl3pPr>
            <a:lvl4pPr marL="1005815" indent="-182876" algn="l" defTabSz="914378" rtl="0" eaLnBrk="1" latinLnBrk="0" hangingPunct="1">
              <a:spcBef>
                <a:spcPct val="20000"/>
              </a:spcBef>
              <a:buClr>
                <a:schemeClr val="accent1"/>
              </a:buClr>
              <a:buFont typeface="Arial" pitchFamily="34" charset="0"/>
              <a:buChar char="•"/>
              <a:tabLst>
                <a:tab pos="966788" algn="l"/>
              </a:tabLst>
              <a:defRPr sz="1600" kern="1200">
                <a:solidFill>
                  <a:schemeClr val="tx1"/>
                </a:solidFill>
                <a:latin typeface="+mn-lt"/>
                <a:ea typeface="+mn-ea"/>
                <a:cs typeface="+mn-cs"/>
              </a:defRPr>
            </a:lvl4pPr>
            <a:lvl5pPr marL="1188690" indent="-137156" algn="l" defTabSz="914378" rtl="0" eaLnBrk="1" latinLnBrk="0" hangingPunct="1">
              <a:spcBef>
                <a:spcPct val="20000"/>
              </a:spcBef>
              <a:buClr>
                <a:schemeClr val="accent1"/>
              </a:buClr>
              <a:buSzPct val="100000"/>
              <a:buFont typeface="Wingdings" charset="2"/>
              <a:buChar char="Ø"/>
              <a:defRPr sz="1400" kern="1200" baseline="0">
                <a:solidFill>
                  <a:schemeClr val="tx1"/>
                </a:solidFill>
                <a:latin typeface="+mn-lt"/>
                <a:ea typeface="+mn-ea"/>
                <a:cs typeface="+mn-cs"/>
              </a:defRPr>
            </a:lvl5pPr>
            <a:lvl6pPr marL="1371566"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41"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17"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192"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59556" lvl="1" indent="0">
              <a:buNone/>
            </a:pPr>
            <a:endParaRPr lang="en-US" sz="1500" dirty="0"/>
          </a:p>
          <a:p>
            <a:pPr marL="514350" lvl="1" indent="-171450" defTabSz="685800">
              <a:lnSpc>
                <a:spcPct val="90000"/>
              </a:lnSpc>
              <a:spcBef>
                <a:spcPts val="375"/>
              </a:spcBef>
              <a:buClr>
                <a:schemeClr val="tx1"/>
              </a:buClr>
              <a:buFont typeface="Arial" panose="020B0604020202020204" pitchFamily="34" charset="0"/>
              <a:buChar char="•"/>
            </a:pPr>
            <a:r>
              <a:rPr lang="en-US" sz="1800" dirty="0">
                <a:latin typeface="Arial Narrow" panose="020B0606020202030204" pitchFamily="34" charset="0"/>
              </a:rPr>
              <a:t>ECM / DM / Content Management</a:t>
            </a:r>
          </a:p>
          <a:p>
            <a:pPr marL="857250" lvl="2" indent="-171450" defTabSz="685800">
              <a:lnSpc>
                <a:spcPct val="90000"/>
              </a:lnSpc>
              <a:spcBef>
                <a:spcPts val="375"/>
              </a:spcBef>
              <a:buClr>
                <a:schemeClr val="tx1"/>
              </a:buClr>
            </a:pPr>
            <a:r>
              <a:rPr lang="en-US" sz="1800" dirty="0">
                <a:latin typeface="Arial Narrow" panose="020B0606020202030204" pitchFamily="34" charset="0"/>
              </a:rPr>
              <a:t>Libraries</a:t>
            </a:r>
          </a:p>
          <a:p>
            <a:pPr marL="857250" lvl="2" indent="-171450" defTabSz="685800">
              <a:lnSpc>
                <a:spcPct val="90000"/>
              </a:lnSpc>
              <a:spcBef>
                <a:spcPts val="375"/>
              </a:spcBef>
              <a:buClr>
                <a:schemeClr val="tx1"/>
              </a:buClr>
            </a:pPr>
            <a:r>
              <a:rPr lang="en-US" sz="1800" dirty="0">
                <a:latin typeface="Arial Narrow" panose="020B0606020202030204" pitchFamily="34" charset="0"/>
              </a:rPr>
              <a:t>Versioning</a:t>
            </a:r>
          </a:p>
          <a:p>
            <a:pPr marL="857250" lvl="2" indent="-171450" defTabSz="685800">
              <a:lnSpc>
                <a:spcPct val="90000"/>
              </a:lnSpc>
              <a:spcBef>
                <a:spcPts val="375"/>
              </a:spcBef>
              <a:buClr>
                <a:schemeClr val="tx1"/>
              </a:buClr>
            </a:pPr>
            <a:r>
              <a:rPr lang="en-US" sz="1800" dirty="0">
                <a:latin typeface="Arial Narrow" panose="020B0606020202030204" pitchFamily="34" charset="0"/>
              </a:rPr>
              <a:t>Content Types</a:t>
            </a:r>
          </a:p>
          <a:p>
            <a:pPr marL="857250" lvl="2" indent="-171450" defTabSz="685800">
              <a:lnSpc>
                <a:spcPct val="90000"/>
              </a:lnSpc>
              <a:spcBef>
                <a:spcPts val="375"/>
              </a:spcBef>
              <a:buClr>
                <a:schemeClr val="tx1"/>
              </a:buClr>
            </a:pPr>
            <a:r>
              <a:rPr lang="en-US" sz="1800" dirty="0">
                <a:latin typeface="Arial Narrow" panose="020B0606020202030204" pitchFamily="34" charset="0"/>
              </a:rPr>
              <a:t>Metadata</a:t>
            </a:r>
          </a:p>
          <a:p>
            <a:pPr marL="857250" lvl="2" indent="-171450" defTabSz="685800">
              <a:lnSpc>
                <a:spcPct val="90000"/>
              </a:lnSpc>
              <a:spcBef>
                <a:spcPts val="375"/>
              </a:spcBef>
              <a:buClr>
                <a:schemeClr val="tx1"/>
              </a:buClr>
            </a:pPr>
            <a:r>
              <a:rPr lang="en-US" sz="1800" dirty="0">
                <a:latin typeface="Arial Narrow" panose="020B0606020202030204" pitchFamily="34" charset="0"/>
              </a:rPr>
              <a:t>Security</a:t>
            </a:r>
          </a:p>
          <a:p>
            <a:pPr marL="857250" lvl="2" indent="-171450" defTabSz="685800">
              <a:lnSpc>
                <a:spcPct val="90000"/>
              </a:lnSpc>
              <a:spcBef>
                <a:spcPts val="375"/>
              </a:spcBef>
              <a:buClr>
                <a:schemeClr val="tx1"/>
              </a:buClr>
            </a:pPr>
            <a:r>
              <a:rPr lang="en-US" sz="1800" dirty="0">
                <a:latin typeface="Arial Narrow" panose="020B0606020202030204" pitchFamily="34" charset="0"/>
              </a:rPr>
              <a:t>Workflow</a:t>
            </a:r>
          </a:p>
          <a:p>
            <a:pPr marL="857250" lvl="2" indent="-171450" defTabSz="685800">
              <a:lnSpc>
                <a:spcPct val="90000"/>
              </a:lnSpc>
              <a:spcBef>
                <a:spcPts val="375"/>
              </a:spcBef>
              <a:buClr>
                <a:schemeClr val="tx1"/>
              </a:buClr>
            </a:pPr>
            <a:r>
              <a:rPr lang="en-US" sz="1800" dirty="0">
                <a:latin typeface="Arial Narrow" panose="020B0606020202030204" pitchFamily="34" charset="0"/>
              </a:rPr>
              <a:t>Search</a:t>
            </a:r>
          </a:p>
          <a:p>
            <a:pPr lvl="1"/>
            <a:endParaRPr lang="en-US" sz="1200" dirty="0"/>
          </a:p>
        </p:txBody>
      </p:sp>
      <p:pic>
        <p:nvPicPr>
          <p:cNvPr id="12" name="Picture 11">
            <a:extLst>
              <a:ext uri="{FF2B5EF4-FFF2-40B4-BE49-F238E27FC236}">
                <a16:creationId xmlns:a16="http://schemas.microsoft.com/office/drawing/2014/main" id="{1ADC9768-93F8-3344-95AA-63694E222834}"/>
              </a:ext>
            </a:extLst>
          </p:cNvPr>
          <p:cNvPicPr>
            <a:picLocks noChangeAspect="1"/>
          </p:cNvPicPr>
          <p:nvPr/>
        </p:nvPicPr>
        <p:blipFill>
          <a:blip r:embed="rId2"/>
          <a:stretch>
            <a:fillRect/>
          </a:stretch>
        </p:blipFill>
        <p:spPr>
          <a:xfrm>
            <a:off x="7331080" y="775915"/>
            <a:ext cx="739032" cy="739032"/>
          </a:xfrm>
          <a:prstGeom prst="rect">
            <a:avLst/>
          </a:prstGeom>
        </p:spPr>
      </p:pic>
    </p:spTree>
    <p:extLst>
      <p:ext uri="{BB962C8B-B14F-4D97-AF65-F5344CB8AC3E}">
        <p14:creationId xmlns:p14="http://schemas.microsoft.com/office/powerpoint/2010/main" val="2384382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Skype for Business</a:t>
            </a:r>
          </a:p>
        </p:txBody>
      </p:sp>
      <p:sp>
        <p:nvSpPr>
          <p:cNvPr id="4" name="Text Placeholder 3"/>
          <p:cNvSpPr>
            <a:spLocks noGrp="1"/>
          </p:cNvSpPr>
          <p:nvPr>
            <p:ph type="body" sz="quarter" idx="11"/>
          </p:nvPr>
        </p:nvSpPr>
        <p:spPr/>
        <p:txBody>
          <a:bodyPr/>
          <a:lstStyle/>
          <a:p>
            <a:r>
              <a:rPr lang="en-US" sz="2800" b="1" dirty="0"/>
              <a:t>What is it?</a:t>
            </a:r>
          </a:p>
          <a:p>
            <a:pPr lvl="2"/>
            <a:r>
              <a:rPr lang="en-US" sz="2400" dirty="0"/>
              <a:t>Instant messaging</a:t>
            </a:r>
          </a:p>
          <a:p>
            <a:pPr lvl="2"/>
            <a:r>
              <a:rPr lang="en-US" sz="2400" dirty="0"/>
              <a:t>Audio and video calling</a:t>
            </a:r>
          </a:p>
          <a:p>
            <a:pPr lvl="2"/>
            <a:r>
              <a:rPr lang="en-US" sz="2400" dirty="0"/>
              <a:t>Online meetings</a:t>
            </a:r>
          </a:p>
          <a:p>
            <a:pPr lvl="2"/>
            <a:r>
              <a:rPr lang="en-US" sz="2400" dirty="0"/>
              <a:t>Web conferencing capabilities </a:t>
            </a:r>
          </a:p>
          <a:p>
            <a:pPr lvl="1"/>
            <a:endParaRPr lang="en-US" sz="2400" dirty="0"/>
          </a:p>
          <a:p>
            <a:pPr lvl="1"/>
            <a:endParaRPr lang="en-US" dirty="0"/>
          </a:p>
        </p:txBody>
      </p:sp>
      <p:sp>
        <p:nvSpPr>
          <p:cNvPr id="5" name="Title 1"/>
          <p:cNvSpPr txBox="1">
            <a:spLocks/>
          </p:cNvSpPr>
          <p:nvPr/>
        </p:nvSpPr>
        <p:spPr>
          <a:xfrm>
            <a:off x="1600200" y="1371600"/>
            <a:ext cx="6172200" cy="742950"/>
          </a:xfrm>
          <a:prstGeom prst="rect">
            <a:avLst/>
          </a:prstGeom>
        </p:spPr>
        <p:txBody>
          <a:bodyPr anchor="ctr"/>
          <a:lstStyle>
            <a:lvl1pPr algn="l" defTabSz="914378" rtl="0" eaLnBrk="1" latinLnBrk="0" hangingPunct="1">
              <a:spcBef>
                <a:spcPct val="0"/>
              </a:spcBef>
              <a:buNone/>
              <a:defRPr sz="4000" kern="1200" spc="-100" baseline="0">
                <a:solidFill>
                  <a:schemeClr val="tx2"/>
                </a:solidFill>
                <a:latin typeface="+mj-lt"/>
                <a:ea typeface="+mj-ea"/>
                <a:cs typeface="+mj-cs"/>
              </a:defRPr>
            </a:lvl1pPr>
          </a:lstStyle>
          <a:p>
            <a:endParaRPr lang="en-US" sz="2700" dirty="0"/>
          </a:p>
        </p:txBody>
      </p:sp>
      <p:pic>
        <p:nvPicPr>
          <p:cNvPr id="6" name="Picture 5">
            <a:extLst>
              <a:ext uri="{FF2B5EF4-FFF2-40B4-BE49-F238E27FC236}">
                <a16:creationId xmlns:a16="http://schemas.microsoft.com/office/drawing/2014/main" id="{3514BA62-CD1D-4F25-B10A-6FE9EEED337B}"/>
              </a:ext>
            </a:extLst>
          </p:cNvPr>
          <p:cNvPicPr>
            <a:picLocks noChangeAspect="1"/>
          </p:cNvPicPr>
          <p:nvPr/>
        </p:nvPicPr>
        <p:blipFill>
          <a:blip r:embed="rId2"/>
          <a:stretch>
            <a:fillRect/>
          </a:stretch>
        </p:blipFill>
        <p:spPr>
          <a:xfrm>
            <a:off x="7543800" y="838200"/>
            <a:ext cx="685800" cy="685800"/>
          </a:xfrm>
          <a:prstGeom prst="rect">
            <a:avLst/>
          </a:prstGeom>
        </p:spPr>
      </p:pic>
      <p:pic>
        <p:nvPicPr>
          <p:cNvPr id="7" name="Picture 6">
            <a:extLst>
              <a:ext uri="{FF2B5EF4-FFF2-40B4-BE49-F238E27FC236}">
                <a16:creationId xmlns:a16="http://schemas.microsoft.com/office/drawing/2014/main" id="{6DEBBA28-8215-40FA-866D-37EE0A8D4239}"/>
              </a:ext>
            </a:extLst>
          </p:cNvPr>
          <p:cNvPicPr>
            <a:picLocks noChangeAspect="1"/>
          </p:cNvPicPr>
          <p:nvPr/>
        </p:nvPicPr>
        <p:blipFill>
          <a:blip r:embed="rId3"/>
          <a:stretch>
            <a:fillRect/>
          </a:stretch>
        </p:blipFill>
        <p:spPr>
          <a:xfrm>
            <a:off x="5372100" y="3860970"/>
            <a:ext cx="2991459" cy="1764961"/>
          </a:xfrm>
          <a:prstGeom prst="rect">
            <a:avLst/>
          </a:prstGeom>
        </p:spPr>
      </p:pic>
    </p:spTree>
    <p:extLst>
      <p:ext uri="{BB962C8B-B14F-4D97-AF65-F5344CB8AC3E}">
        <p14:creationId xmlns:p14="http://schemas.microsoft.com/office/powerpoint/2010/main" val="17437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Groups</a:t>
            </a:r>
          </a:p>
        </p:txBody>
      </p:sp>
      <p:sp>
        <p:nvSpPr>
          <p:cNvPr id="4" name="Text Placeholder 3"/>
          <p:cNvSpPr>
            <a:spLocks noGrp="1"/>
          </p:cNvSpPr>
          <p:nvPr>
            <p:ph type="body" sz="quarter" idx="11"/>
          </p:nvPr>
        </p:nvSpPr>
        <p:spPr/>
        <p:txBody>
          <a:bodyPr>
            <a:normAutofit/>
          </a:bodyPr>
          <a:lstStyle/>
          <a:p>
            <a:r>
              <a:rPr lang="en-US" b="1" dirty="0"/>
              <a:t>What is it?</a:t>
            </a:r>
          </a:p>
          <a:p>
            <a:pPr lvl="1"/>
            <a:r>
              <a:rPr lang="en-US" sz="1950" dirty="0"/>
              <a:t>Think of it as a group of O365 applications setup around a group of people:</a:t>
            </a:r>
          </a:p>
          <a:p>
            <a:pPr lvl="2"/>
            <a:r>
              <a:rPr lang="en-US" dirty="0"/>
              <a:t>Shared Inbox</a:t>
            </a:r>
          </a:p>
          <a:p>
            <a:pPr lvl="2"/>
            <a:r>
              <a:rPr lang="en-US" dirty="0"/>
              <a:t>Shared Calendar</a:t>
            </a:r>
          </a:p>
          <a:p>
            <a:pPr lvl="2"/>
            <a:r>
              <a:rPr lang="en-US" dirty="0"/>
              <a:t>SharePoint Document Library</a:t>
            </a:r>
          </a:p>
          <a:p>
            <a:pPr lvl="2"/>
            <a:r>
              <a:rPr lang="en-US" dirty="0"/>
              <a:t>Shared OneNote Notebook </a:t>
            </a:r>
          </a:p>
          <a:p>
            <a:pPr lvl="2"/>
            <a:r>
              <a:rPr lang="en-US" dirty="0"/>
              <a:t>SharePoint Team Site</a:t>
            </a:r>
          </a:p>
          <a:p>
            <a:pPr lvl="2"/>
            <a:r>
              <a:rPr lang="en-US" dirty="0"/>
              <a:t>Planner</a:t>
            </a:r>
          </a:p>
          <a:p>
            <a:pPr lvl="1"/>
            <a:r>
              <a:rPr lang="en-US" sz="1950" dirty="0"/>
              <a:t>Easy provisioning = Sprawl and Oversharing</a:t>
            </a:r>
          </a:p>
        </p:txBody>
      </p:sp>
      <p:sp>
        <p:nvSpPr>
          <p:cNvPr id="5" name="Title 1"/>
          <p:cNvSpPr txBox="1">
            <a:spLocks/>
          </p:cNvSpPr>
          <p:nvPr/>
        </p:nvSpPr>
        <p:spPr>
          <a:xfrm>
            <a:off x="1600200" y="1371600"/>
            <a:ext cx="6172200" cy="742950"/>
          </a:xfrm>
          <a:prstGeom prst="rect">
            <a:avLst/>
          </a:prstGeom>
        </p:spPr>
        <p:txBody>
          <a:bodyPr anchor="ctr"/>
          <a:lstStyle>
            <a:lvl1pPr algn="l" defTabSz="914378" rtl="0" eaLnBrk="1" latinLnBrk="0" hangingPunct="1">
              <a:spcBef>
                <a:spcPct val="0"/>
              </a:spcBef>
              <a:buNone/>
              <a:defRPr sz="4000" kern="1200" spc="-100" baseline="0">
                <a:solidFill>
                  <a:schemeClr val="tx2"/>
                </a:solidFill>
                <a:latin typeface="+mj-lt"/>
                <a:ea typeface="+mj-ea"/>
                <a:cs typeface="+mj-cs"/>
              </a:defRPr>
            </a:lvl1pPr>
          </a:lstStyle>
          <a:p>
            <a:endParaRPr lang="en-US" sz="2700" dirty="0"/>
          </a:p>
        </p:txBody>
      </p:sp>
      <p:pic>
        <p:nvPicPr>
          <p:cNvPr id="6" name="Picture 5">
            <a:extLst>
              <a:ext uri="{FF2B5EF4-FFF2-40B4-BE49-F238E27FC236}">
                <a16:creationId xmlns:a16="http://schemas.microsoft.com/office/drawing/2014/main" id="{4B387B91-F8BB-43E4-8A6C-C67E4AD5315A}"/>
              </a:ext>
            </a:extLst>
          </p:cNvPr>
          <p:cNvPicPr>
            <a:picLocks noChangeAspect="1"/>
          </p:cNvPicPr>
          <p:nvPr/>
        </p:nvPicPr>
        <p:blipFill>
          <a:blip r:embed="rId2"/>
          <a:stretch>
            <a:fillRect/>
          </a:stretch>
        </p:blipFill>
        <p:spPr>
          <a:xfrm>
            <a:off x="7543800" y="861044"/>
            <a:ext cx="685800" cy="679972"/>
          </a:xfrm>
          <a:prstGeom prst="rect">
            <a:avLst/>
          </a:prstGeom>
        </p:spPr>
      </p:pic>
      <p:pic>
        <p:nvPicPr>
          <p:cNvPr id="7" name="Picture 6">
            <a:extLst>
              <a:ext uri="{FF2B5EF4-FFF2-40B4-BE49-F238E27FC236}">
                <a16:creationId xmlns:a16="http://schemas.microsoft.com/office/drawing/2014/main" id="{50E6EAE4-4E3E-417A-949B-AE5F0C27D2E3}"/>
              </a:ext>
            </a:extLst>
          </p:cNvPr>
          <p:cNvPicPr>
            <a:picLocks noChangeAspect="1"/>
          </p:cNvPicPr>
          <p:nvPr/>
        </p:nvPicPr>
        <p:blipFill>
          <a:blip r:embed="rId3"/>
          <a:stretch>
            <a:fillRect/>
          </a:stretch>
        </p:blipFill>
        <p:spPr>
          <a:xfrm>
            <a:off x="5137266" y="2451488"/>
            <a:ext cx="3549534" cy="2016282"/>
          </a:xfrm>
          <a:prstGeom prst="rect">
            <a:avLst/>
          </a:prstGeom>
        </p:spPr>
      </p:pic>
    </p:spTree>
    <p:extLst>
      <p:ext uri="{BB962C8B-B14F-4D97-AF65-F5344CB8AC3E}">
        <p14:creationId xmlns:p14="http://schemas.microsoft.com/office/powerpoint/2010/main" val="817905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Teams</a:t>
            </a:r>
          </a:p>
        </p:txBody>
      </p:sp>
      <p:sp>
        <p:nvSpPr>
          <p:cNvPr id="3" name="Content Placeholder 2"/>
          <p:cNvSpPr>
            <a:spLocks noGrp="1"/>
          </p:cNvSpPr>
          <p:nvPr>
            <p:ph type="body" sz="quarter" idx="11"/>
          </p:nvPr>
        </p:nvSpPr>
        <p:spPr/>
        <p:txBody>
          <a:bodyPr>
            <a:normAutofit lnSpcReduction="10000"/>
          </a:bodyPr>
          <a:lstStyle/>
          <a:p>
            <a:pPr lvl="0"/>
            <a:r>
              <a:rPr lang="en-US" sz="2800" b="1" dirty="0"/>
              <a:t>What does it do? </a:t>
            </a:r>
          </a:p>
          <a:p>
            <a:pPr lvl="1"/>
            <a:r>
              <a:rPr lang="en-US" sz="2000" dirty="0"/>
              <a:t>Chat-based workspace leveraged by employees and teams who are looking to collaborate in real-time with the same group of people</a:t>
            </a:r>
          </a:p>
          <a:p>
            <a:pPr lvl="1"/>
            <a:r>
              <a:rPr lang="en-US" sz="2000" dirty="0"/>
              <a:t>Hub for collaboration</a:t>
            </a:r>
          </a:p>
          <a:p>
            <a:pPr lvl="1"/>
            <a:r>
              <a:rPr lang="en-US" sz="2000" dirty="0"/>
              <a:t>Brings together the capabilities of Office 365 (Word, Excel, PowerPoint, SharePoint, OneNote, etc.)</a:t>
            </a:r>
          </a:p>
          <a:p>
            <a:pPr lvl="1"/>
            <a:endParaRPr lang="en-US" sz="2000" dirty="0"/>
          </a:p>
          <a:p>
            <a:r>
              <a:rPr lang="en-US" sz="2800" b="1" dirty="0"/>
              <a:t>Trends:</a:t>
            </a:r>
          </a:p>
          <a:p>
            <a:pPr lvl="1"/>
            <a:r>
              <a:rPr lang="en-US" sz="2400" dirty="0"/>
              <a:t>Rapid Adoption</a:t>
            </a:r>
          </a:p>
          <a:p>
            <a:pPr lvl="1"/>
            <a:r>
              <a:rPr lang="en-US" sz="2400" dirty="0"/>
              <a:t>Replacing email as the primary form of communication</a:t>
            </a:r>
          </a:p>
          <a:p>
            <a:pPr lvl="1"/>
            <a:endParaRPr lang="en-US" dirty="0"/>
          </a:p>
        </p:txBody>
      </p:sp>
      <p:pic>
        <p:nvPicPr>
          <p:cNvPr id="5" name="Picture 4"/>
          <p:cNvPicPr>
            <a:picLocks noChangeAspect="1"/>
          </p:cNvPicPr>
          <p:nvPr/>
        </p:nvPicPr>
        <p:blipFill>
          <a:blip r:embed="rId2"/>
          <a:stretch>
            <a:fillRect/>
          </a:stretch>
        </p:blipFill>
        <p:spPr>
          <a:xfrm>
            <a:off x="7514561" y="685800"/>
            <a:ext cx="685800" cy="685800"/>
          </a:xfrm>
          <a:prstGeom prst="rect">
            <a:avLst/>
          </a:prstGeom>
        </p:spPr>
      </p:pic>
    </p:spTree>
    <p:extLst>
      <p:ext uri="{BB962C8B-B14F-4D97-AF65-F5344CB8AC3E}">
        <p14:creationId xmlns:p14="http://schemas.microsoft.com/office/powerpoint/2010/main" val="376946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424016"/>
            <a:ext cx="8229600" cy="851482"/>
          </a:xfrm>
        </p:spPr>
        <p:txBody>
          <a:bodyPr/>
          <a:lstStyle/>
          <a:p>
            <a:r>
              <a:rPr lang="en-US" sz="3200" dirty="0"/>
              <a:t>Today’s Information Management Challenges</a:t>
            </a:r>
          </a:p>
        </p:txBody>
      </p:sp>
    </p:spTree>
    <p:extLst>
      <p:ext uri="{BB962C8B-B14F-4D97-AF65-F5344CB8AC3E}">
        <p14:creationId xmlns:p14="http://schemas.microsoft.com/office/powerpoint/2010/main" val="2604955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Planner</a:t>
            </a:r>
          </a:p>
        </p:txBody>
      </p:sp>
      <p:sp>
        <p:nvSpPr>
          <p:cNvPr id="4" name="Text Placeholder 3"/>
          <p:cNvSpPr>
            <a:spLocks noGrp="1"/>
          </p:cNvSpPr>
          <p:nvPr>
            <p:ph type="body" sz="quarter" idx="11"/>
          </p:nvPr>
        </p:nvSpPr>
        <p:spPr/>
        <p:txBody>
          <a:bodyPr/>
          <a:lstStyle/>
          <a:p>
            <a:r>
              <a:rPr lang="en-US" b="1" dirty="0"/>
              <a:t>What is it?</a:t>
            </a:r>
          </a:p>
          <a:p>
            <a:pPr lvl="1"/>
            <a:r>
              <a:rPr lang="en-US" sz="2000" dirty="0"/>
              <a:t>Project management light solution</a:t>
            </a:r>
          </a:p>
          <a:p>
            <a:pPr lvl="1"/>
            <a:r>
              <a:rPr lang="en-US" sz="2000" dirty="0"/>
              <a:t>Used for medium-weight project planning</a:t>
            </a:r>
          </a:p>
          <a:p>
            <a:pPr lvl="1"/>
            <a:r>
              <a:rPr lang="en-US" sz="2000" dirty="0"/>
              <a:t>Easy learning curve for new users</a:t>
            </a:r>
          </a:p>
          <a:p>
            <a:pPr lvl="1"/>
            <a:r>
              <a:rPr lang="en-US" sz="2000" dirty="0"/>
              <a:t>Visual task board to update assignments or status via drag and drop</a:t>
            </a:r>
          </a:p>
          <a:p>
            <a:endParaRPr lang="en-US" dirty="0"/>
          </a:p>
          <a:p>
            <a:endParaRPr lang="en-US" dirty="0"/>
          </a:p>
          <a:p>
            <a:endParaRPr lang="en-US" dirty="0"/>
          </a:p>
          <a:p>
            <a:endParaRPr lang="en-US" dirty="0"/>
          </a:p>
          <a:p>
            <a:pPr lvl="1"/>
            <a:endParaRPr lang="en-US" dirty="0"/>
          </a:p>
          <a:p>
            <a:pPr lvl="1"/>
            <a:endParaRPr lang="en-US" dirty="0"/>
          </a:p>
          <a:p>
            <a:pPr lvl="1"/>
            <a:endParaRPr lang="en-US" dirty="0"/>
          </a:p>
          <a:p>
            <a:pPr lvl="1"/>
            <a:endParaRPr lang="en-US" dirty="0"/>
          </a:p>
        </p:txBody>
      </p:sp>
      <p:sp>
        <p:nvSpPr>
          <p:cNvPr id="5" name="Title 1"/>
          <p:cNvSpPr txBox="1">
            <a:spLocks/>
          </p:cNvSpPr>
          <p:nvPr/>
        </p:nvSpPr>
        <p:spPr>
          <a:xfrm>
            <a:off x="1600200" y="1371600"/>
            <a:ext cx="6172200" cy="742950"/>
          </a:xfrm>
          <a:prstGeom prst="rect">
            <a:avLst/>
          </a:prstGeom>
        </p:spPr>
        <p:txBody>
          <a:bodyPr anchor="ctr"/>
          <a:lstStyle>
            <a:lvl1pPr algn="l" defTabSz="914378" rtl="0" eaLnBrk="1" latinLnBrk="0" hangingPunct="1">
              <a:spcBef>
                <a:spcPct val="0"/>
              </a:spcBef>
              <a:buNone/>
              <a:defRPr sz="4000" kern="1200" spc="-100" baseline="0">
                <a:solidFill>
                  <a:schemeClr val="tx2"/>
                </a:solidFill>
                <a:latin typeface="+mj-lt"/>
                <a:ea typeface="+mj-ea"/>
                <a:cs typeface="+mj-cs"/>
              </a:defRPr>
            </a:lvl1pPr>
          </a:lstStyle>
          <a:p>
            <a:endParaRPr lang="en-US" sz="2700" dirty="0"/>
          </a:p>
        </p:txBody>
      </p:sp>
      <p:pic>
        <p:nvPicPr>
          <p:cNvPr id="6" name="Picture 5">
            <a:extLst>
              <a:ext uri="{FF2B5EF4-FFF2-40B4-BE49-F238E27FC236}">
                <a16:creationId xmlns:a16="http://schemas.microsoft.com/office/drawing/2014/main" id="{C4388BF8-EA28-418C-A014-789FB8DAF319}"/>
              </a:ext>
            </a:extLst>
          </p:cNvPr>
          <p:cNvPicPr>
            <a:picLocks noChangeAspect="1"/>
          </p:cNvPicPr>
          <p:nvPr/>
        </p:nvPicPr>
        <p:blipFill>
          <a:blip r:embed="rId2"/>
          <a:stretch>
            <a:fillRect/>
          </a:stretch>
        </p:blipFill>
        <p:spPr>
          <a:xfrm>
            <a:off x="7684214" y="852895"/>
            <a:ext cx="685800" cy="685800"/>
          </a:xfrm>
          <a:prstGeom prst="rect">
            <a:avLst/>
          </a:prstGeom>
        </p:spPr>
      </p:pic>
      <p:pic>
        <p:nvPicPr>
          <p:cNvPr id="7" name="Picture 6">
            <a:extLst>
              <a:ext uri="{FF2B5EF4-FFF2-40B4-BE49-F238E27FC236}">
                <a16:creationId xmlns:a16="http://schemas.microsoft.com/office/drawing/2014/main" id="{3FC91490-D054-BE44-88AA-60CFEE762F9E}"/>
              </a:ext>
            </a:extLst>
          </p:cNvPr>
          <p:cNvPicPr>
            <a:picLocks noChangeAspect="1"/>
          </p:cNvPicPr>
          <p:nvPr/>
        </p:nvPicPr>
        <p:blipFill>
          <a:blip r:embed="rId3"/>
          <a:stretch>
            <a:fillRect/>
          </a:stretch>
        </p:blipFill>
        <p:spPr>
          <a:xfrm>
            <a:off x="5459239" y="3662208"/>
            <a:ext cx="3169907" cy="1581470"/>
          </a:xfrm>
          <a:prstGeom prst="rect">
            <a:avLst/>
          </a:prstGeom>
        </p:spPr>
      </p:pic>
      <p:pic>
        <p:nvPicPr>
          <p:cNvPr id="8" name="Picture 7">
            <a:extLst>
              <a:ext uri="{FF2B5EF4-FFF2-40B4-BE49-F238E27FC236}">
                <a16:creationId xmlns:a16="http://schemas.microsoft.com/office/drawing/2014/main" id="{F104807D-8E51-774E-98DB-FED4D0FE705B}"/>
              </a:ext>
            </a:extLst>
          </p:cNvPr>
          <p:cNvPicPr>
            <a:picLocks noChangeAspect="1"/>
          </p:cNvPicPr>
          <p:nvPr/>
        </p:nvPicPr>
        <p:blipFill>
          <a:blip r:embed="rId4"/>
          <a:stretch>
            <a:fillRect/>
          </a:stretch>
        </p:blipFill>
        <p:spPr>
          <a:xfrm>
            <a:off x="1919596" y="4038292"/>
            <a:ext cx="3084802" cy="2098119"/>
          </a:xfrm>
          <a:prstGeom prst="rect">
            <a:avLst/>
          </a:prstGeom>
        </p:spPr>
      </p:pic>
    </p:spTree>
    <p:extLst>
      <p:ext uri="{BB962C8B-B14F-4D97-AF65-F5344CB8AC3E}">
        <p14:creationId xmlns:p14="http://schemas.microsoft.com/office/powerpoint/2010/main" val="3510991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0BBEE66-839D-BE4F-B052-30D3D1FAC928}"/>
              </a:ext>
            </a:extLst>
          </p:cNvPr>
          <p:cNvSpPr>
            <a:spLocks noGrp="1"/>
          </p:cNvSpPr>
          <p:nvPr>
            <p:ph type="title"/>
          </p:nvPr>
        </p:nvSpPr>
        <p:spPr/>
        <p:txBody>
          <a:bodyPr/>
          <a:lstStyle/>
          <a:p>
            <a:r>
              <a:rPr lang="en-US" dirty="0"/>
              <a:t>Yammer</a:t>
            </a:r>
          </a:p>
        </p:txBody>
      </p:sp>
      <p:sp>
        <p:nvSpPr>
          <p:cNvPr id="3" name="Content Placeholder 2"/>
          <p:cNvSpPr>
            <a:spLocks noGrp="1"/>
          </p:cNvSpPr>
          <p:nvPr>
            <p:ph type="body" sz="quarter" idx="11"/>
          </p:nvPr>
        </p:nvSpPr>
        <p:spPr/>
        <p:txBody>
          <a:bodyPr/>
          <a:lstStyle/>
          <a:p>
            <a:r>
              <a:rPr lang="en-US" sz="2100" b="1" dirty="0"/>
              <a:t>What does it do?</a:t>
            </a:r>
          </a:p>
          <a:p>
            <a:pPr lvl="1">
              <a:lnSpc>
                <a:spcPct val="100000"/>
              </a:lnSpc>
            </a:pPr>
            <a:r>
              <a:rPr lang="en-US" sz="2000" dirty="0"/>
              <a:t>Acts as an internal social network</a:t>
            </a:r>
          </a:p>
          <a:p>
            <a:pPr lvl="1">
              <a:lnSpc>
                <a:spcPct val="100000"/>
              </a:lnSpc>
            </a:pPr>
            <a:r>
              <a:rPr lang="en-US" sz="2000" dirty="0"/>
              <a:t>Discussion teams can set up meeting appointments using Outlook, switch to a full-fledged Skype video meeting, and access OneDrive to create shared documents</a:t>
            </a:r>
          </a:p>
          <a:p>
            <a:pPr lvl="1"/>
            <a:r>
              <a:rPr lang="en-US" sz="2000" dirty="0"/>
              <a:t>Makes suggestions (“you may be interested in this post”)</a:t>
            </a:r>
          </a:p>
          <a:p>
            <a:pPr lvl="1">
              <a:lnSpc>
                <a:spcPct val="100000"/>
              </a:lnSpc>
            </a:pPr>
            <a:endParaRPr lang="en-US" sz="2000" dirty="0"/>
          </a:p>
          <a:p>
            <a:endParaRPr lang="en-US" dirty="0"/>
          </a:p>
        </p:txBody>
      </p:sp>
      <p:sp>
        <p:nvSpPr>
          <p:cNvPr id="8" name="Content Placeholder 2">
            <a:extLst>
              <a:ext uri="{FF2B5EF4-FFF2-40B4-BE49-F238E27FC236}">
                <a16:creationId xmlns:a16="http://schemas.microsoft.com/office/drawing/2014/main" id="{EC258491-82F5-447D-87D1-D101C45E6A1C}"/>
              </a:ext>
            </a:extLst>
          </p:cNvPr>
          <p:cNvSpPr txBox="1">
            <a:spLocks/>
          </p:cNvSpPr>
          <p:nvPr/>
        </p:nvSpPr>
        <p:spPr>
          <a:xfrm>
            <a:off x="4438309" y="1975515"/>
            <a:ext cx="3219791" cy="1199842"/>
          </a:xfrm>
          <a:prstGeom prst="rect">
            <a:avLst/>
          </a:prstGeom>
        </p:spPr>
        <p:txBody>
          <a:bodyPr>
            <a:normAutofit/>
          </a:bodyPr>
          <a:lstStyle>
            <a:lvl1pPr marL="233363" indent="-233363" algn="l" defTabSz="914378" rtl="0" eaLnBrk="1" latinLnBrk="0" hangingPunct="1">
              <a:spcBef>
                <a:spcPts val="600"/>
              </a:spcBef>
              <a:buClr>
                <a:schemeClr val="tx2"/>
              </a:buClr>
              <a:buSzPct val="85000"/>
              <a:buFont typeface="Arial" pitchFamily="34" charset="0"/>
              <a:buChar char="•"/>
              <a:defRPr sz="2000" kern="1200">
                <a:solidFill>
                  <a:schemeClr val="tx1"/>
                </a:solidFill>
                <a:latin typeface="+mn-lt"/>
                <a:ea typeface="+mn-ea"/>
                <a:cs typeface="+mn-cs"/>
              </a:defRPr>
            </a:lvl1pPr>
            <a:lvl2pPr marL="627063" indent="-222250" algn="l" defTabSz="914378" rtl="0" eaLnBrk="1" latinLnBrk="0" hangingPunct="1">
              <a:spcBef>
                <a:spcPts val="600"/>
              </a:spcBef>
              <a:buClr>
                <a:schemeClr val="tx2"/>
              </a:buClr>
              <a:buSzPct val="100000"/>
              <a:buFont typeface=".AppleSystemUIFont" charset="-120"/>
              <a:buChar char="-"/>
              <a:defRPr sz="1600" kern="1200">
                <a:solidFill>
                  <a:schemeClr val="tx1"/>
                </a:solidFill>
                <a:latin typeface="+mn-lt"/>
                <a:ea typeface="+mn-ea"/>
                <a:cs typeface="+mn-cs"/>
              </a:defRPr>
            </a:lvl2pPr>
            <a:lvl3pPr marL="1084263" marR="0" indent="-244475" algn="l" defTabSz="914378" rtl="0" eaLnBrk="1" fontAlgn="auto" latinLnBrk="0" hangingPunct="1">
              <a:lnSpc>
                <a:spcPct val="100000"/>
              </a:lnSpc>
              <a:spcBef>
                <a:spcPts val="600"/>
              </a:spcBef>
              <a:spcAft>
                <a:spcPts val="0"/>
              </a:spcAft>
              <a:buClr>
                <a:schemeClr val="tx2"/>
              </a:buClr>
              <a:buSzPct val="100000"/>
              <a:buFont typeface="Arial" panose="020B0604020202020204" pitchFamily="34" charset="0"/>
              <a:buChar char="•"/>
              <a:tabLst/>
              <a:defRPr sz="1600" kern="1200">
                <a:solidFill>
                  <a:schemeClr val="tx1"/>
                </a:solidFill>
                <a:latin typeface="+mn-lt"/>
                <a:ea typeface="+mn-ea"/>
                <a:cs typeface="+mn-cs"/>
              </a:defRPr>
            </a:lvl3pPr>
            <a:lvl4pPr marL="1005815" indent="-182876" algn="l" defTabSz="914378" rtl="0" eaLnBrk="1" latinLnBrk="0" hangingPunct="1">
              <a:spcBef>
                <a:spcPct val="20000"/>
              </a:spcBef>
              <a:buClr>
                <a:schemeClr val="accent1"/>
              </a:buClr>
              <a:buFont typeface="Arial" pitchFamily="34" charset="0"/>
              <a:buChar char="•"/>
              <a:tabLst>
                <a:tab pos="966788" algn="l"/>
              </a:tabLst>
              <a:defRPr sz="1600" kern="1200">
                <a:solidFill>
                  <a:schemeClr val="tx1"/>
                </a:solidFill>
                <a:latin typeface="+mn-lt"/>
                <a:ea typeface="+mn-ea"/>
                <a:cs typeface="+mn-cs"/>
              </a:defRPr>
            </a:lvl4pPr>
            <a:lvl5pPr marL="1188690" indent="-137156" algn="l" defTabSz="914378" rtl="0" eaLnBrk="1" latinLnBrk="0" hangingPunct="1">
              <a:spcBef>
                <a:spcPct val="20000"/>
              </a:spcBef>
              <a:buClr>
                <a:schemeClr val="accent1"/>
              </a:buClr>
              <a:buSzPct val="100000"/>
              <a:buFont typeface="Wingdings" charset="2"/>
              <a:buChar char="Ø"/>
              <a:defRPr sz="1400" kern="1200" baseline="0">
                <a:solidFill>
                  <a:schemeClr val="tx1"/>
                </a:solidFill>
                <a:latin typeface="+mn-lt"/>
                <a:ea typeface="+mn-ea"/>
                <a:cs typeface="+mn-cs"/>
              </a:defRPr>
            </a:lvl5pPr>
            <a:lvl6pPr marL="1371566"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41"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17"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192" indent="-182876" algn="l" defTabSz="914378"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1200" dirty="0"/>
          </a:p>
        </p:txBody>
      </p:sp>
      <p:pic>
        <p:nvPicPr>
          <p:cNvPr id="10" name="Picture 9">
            <a:extLst>
              <a:ext uri="{FF2B5EF4-FFF2-40B4-BE49-F238E27FC236}">
                <a16:creationId xmlns:a16="http://schemas.microsoft.com/office/drawing/2014/main" id="{448BF996-C6D5-4A4E-A841-B1444CF09A2E}"/>
              </a:ext>
            </a:extLst>
          </p:cNvPr>
          <p:cNvPicPr>
            <a:picLocks noChangeAspect="1"/>
          </p:cNvPicPr>
          <p:nvPr/>
        </p:nvPicPr>
        <p:blipFill>
          <a:blip r:embed="rId2"/>
          <a:stretch>
            <a:fillRect/>
          </a:stretch>
        </p:blipFill>
        <p:spPr>
          <a:xfrm>
            <a:off x="7443583" y="803079"/>
            <a:ext cx="685800" cy="685800"/>
          </a:xfrm>
          <a:prstGeom prst="rect">
            <a:avLst/>
          </a:prstGeom>
        </p:spPr>
      </p:pic>
      <p:pic>
        <p:nvPicPr>
          <p:cNvPr id="6" name="Picture 5">
            <a:extLst>
              <a:ext uri="{FF2B5EF4-FFF2-40B4-BE49-F238E27FC236}">
                <a16:creationId xmlns:a16="http://schemas.microsoft.com/office/drawing/2014/main" id="{BED4FB46-9E56-4CEC-B0BE-E5E24AA54E33}"/>
              </a:ext>
            </a:extLst>
          </p:cNvPr>
          <p:cNvPicPr>
            <a:picLocks noChangeAspect="1"/>
          </p:cNvPicPr>
          <p:nvPr/>
        </p:nvPicPr>
        <p:blipFill>
          <a:blip r:embed="rId3"/>
          <a:stretch>
            <a:fillRect/>
          </a:stretch>
        </p:blipFill>
        <p:spPr>
          <a:xfrm>
            <a:off x="3538962" y="4758480"/>
            <a:ext cx="3177020" cy="1785999"/>
          </a:xfrm>
          <a:prstGeom prst="rect">
            <a:avLst/>
          </a:prstGeom>
        </p:spPr>
      </p:pic>
      <p:pic>
        <p:nvPicPr>
          <p:cNvPr id="7" name="Picture 6">
            <a:extLst>
              <a:ext uri="{FF2B5EF4-FFF2-40B4-BE49-F238E27FC236}">
                <a16:creationId xmlns:a16="http://schemas.microsoft.com/office/drawing/2014/main" id="{0F4265CF-BF5F-4B74-9F06-D33D849E258A}"/>
              </a:ext>
            </a:extLst>
          </p:cNvPr>
          <p:cNvPicPr>
            <a:picLocks noChangeAspect="1"/>
          </p:cNvPicPr>
          <p:nvPr/>
        </p:nvPicPr>
        <p:blipFill>
          <a:blip r:embed="rId4"/>
          <a:stretch>
            <a:fillRect/>
          </a:stretch>
        </p:blipFill>
        <p:spPr>
          <a:xfrm>
            <a:off x="5528429" y="4106717"/>
            <a:ext cx="2762520" cy="1849136"/>
          </a:xfrm>
          <a:prstGeom prst="rect">
            <a:avLst/>
          </a:prstGeom>
        </p:spPr>
      </p:pic>
    </p:spTree>
    <p:extLst>
      <p:ext uri="{BB962C8B-B14F-4D97-AF65-F5344CB8AC3E}">
        <p14:creationId xmlns:p14="http://schemas.microsoft.com/office/powerpoint/2010/main" val="3786537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Sway</a:t>
            </a:r>
          </a:p>
        </p:txBody>
      </p:sp>
      <p:sp>
        <p:nvSpPr>
          <p:cNvPr id="4" name="Text Placeholder 3"/>
          <p:cNvSpPr>
            <a:spLocks noGrp="1"/>
          </p:cNvSpPr>
          <p:nvPr>
            <p:ph type="body" sz="quarter" idx="11"/>
          </p:nvPr>
        </p:nvSpPr>
        <p:spPr/>
        <p:txBody>
          <a:bodyPr/>
          <a:lstStyle/>
          <a:p>
            <a:r>
              <a:rPr lang="en-US" sz="2400" b="1" dirty="0"/>
              <a:t>What is it?</a:t>
            </a:r>
          </a:p>
          <a:p>
            <a:pPr lvl="1"/>
            <a:r>
              <a:rPr lang="en-US" sz="2000" dirty="0"/>
              <a:t>Creates presentations </a:t>
            </a:r>
          </a:p>
          <a:p>
            <a:pPr lvl="1"/>
            <a:r>
              <a:rPr lang="en-US" sz="2000" dirty="0"/>
              <a:t>No, it’s not PowerPoint</a:t>
            </a:r>
          </a:p>
          <a:p>
            <a:pPr lvl="2"/>
            <a:r>
              <a:rPr lang="en-US" sz="2000" dirty="0"/>
              <a:t>PowerPoint is intended for audiences and driven by a presenter</a:t>
            </a:r>
          </a:p>
          <a:p>
            <a:pPr lvl="2"/>
            <a:r>
              <a:rPr lang="en-US" sz="2000" dirty="0"/>
              <a:t>Sway is more interactive and web-based</a:t>
            </a:r>
          </a:p>
          <a:p>
            <a:pPr lvl="1"/>
            <a:r>
              <a:rPr lang="en-US" sz="2000" dirty="0"/>
              <a:t>Used more heavily in education</a:t>
            </a:r>
          </a:p>
          <a:p>
            <a:endParaRPr lang="en-US" sz="1800" dirty="0"/>
          </a:p>
          <a:p>
            <a:endParaRPr lang="en-US" sz="1800" dirty="0"/>
          </a:p>
          <a:p>
            <a:endParaRPr lang="en-US" dirty="0"/>
          </a:p>
          <a:p>
            <a:endParaRPr lang="en-US" dirty="0"/>
          </a:p>
          <a:p>
            <a:pPr lvl="1"/>
            <a:endParaRPr lang="en-US" dirty="0"/>
          </a:p>
          <a:p>
            <a:pPr lvl="1"/>
            <a:endParaRPr lang="en-US" dirty="0"/>
          </a:p>
          <a:p>
            <a:pPr lvl="1"/>
            <a:endParaRPr lang="en-US" dirty="0"/>
          </a:p>
          <a:p>
            <a:pPr lvl="1"/>
            <a:endParaRPr lang="en-US" dirty="0"/>
          </a:p>
        </p:txBody>
      </p:sp>
      <p:sp>
        <p:nvSpPr>
          <p:cNvPr id="5" name="Title 1"/>
          <p:cNvSpPr txBox="1">
            <a:spLocks/>
          </p:cNvSpPr>
          <p:nvPr/>
        </p:nvSpPr>
        <p:spPr>
          <a:xfrm>
            <a:off x="1600200" y="1371600"/>
            <a:ext cx="6172200" cy="742950"/>
          </a:xfrm>
          <a:prstGeom prst="rect">
            <a:avLst/>
          </a:prstGeom>
        </p:spPr>
        <p:txBody>
          <a:bodyPr anchor="ctr"/>
          <a:lstStyle>
            <a:lvl1pPr algn="l" defTabSz="914378" rtl="0" eaLnBrk="1" latinLnBrk="0" hangingPunct="1">
              <a:spcBef>
                <a:spcPct val="0"/>
              </a:spcBef>
              <a:buNone/>
              <a:defRPr sz="4000" kern="1200" spc="-100" baseline="0">
                <a:solidFill>
                  <a:schemeClr val="tx2"/>
                </a:solidFill>
                <a:latin typeface="+mj-lt"/>
                <a:ea typeface="+mj-ea"/>
                <a:cs typeface="+mj-cs"/>
              </a:defRPr>
            </a:lvl1pPr>
          </a:lstStyle>
          <a:p>
            <a:endParaRPr lang="en-US" sz="2700" dirty="0"/>
          </a:p>
        </p:txBody>
      </p:sp>
      <p:pic>
        <p:nvPicPr>
          <p:cNvPr id="6" name="Picture 5">
            <a:extLst>
              <a:ext uri="{FF2B5EF4-FFF2-40B4-BE49-F238E27FC236}">
                <a16:creationId xmlns:a16="http://schemas.microsoft.com/office/drawing/2014/main" id="{D10E153F-E5FB-4D63-BC12-44946C92399F}"/>
              </a:ext>
            </a:extLst>
          </p:cNvPr>
          <p:cNvPicPr>
            <a:picLocks noChangeAspect="1"/>
          </p:cNvPicPr>
          <p:nvPr/>
        </p:nvPicPr>
        <p:blipFill>
          <a:blip r:embed="rId2"/>
          <a:stretch>
            <a:fillRect/>
          </a:stretch>
        </p:blipFill>
        <p:spPr>
          <a:xfrm>
            <a:off x="7200900" y="838200"/>
            <a:ext cx="685800" cy="685800"/>
          </a:xfrm>
          <a:prstGeom prst="rect">
            <a:avLst/>
          </a:prstGeom>
        </p:spPr>
      </p:pic>
      <p:pic>
        <p:nvPicPr>
          <p:cNvPr id="7" name="Picture 6">
            <a:extLst>
              <a:ext uri="{FF2B5EF4-FFF2-40B4-BE49-F238E27FC236}">
                <a16:creationId xmlns:a16="http://schemas.microsoft.com/office/drawing/2014/main" id="{4A22216D-9DC3-D749-A498-5BDE79EB6F2C}"/>
              </a:ext>
            </a:extLst>
          </p:cNvPr>
          <p:cNvPicPr>
            <a:picLocks noChangeAspect="1"/>
          </p:cNvPicPr>
          <p:nvPr/>
        </p:nvPicPr>
        <p:blipFill>
          <a:blip r:embed="rId3"/>
          <a:stretch>
            <a:fillRect/>
          </a:stretch>
        </p:blipFill>
        <p:spPr>
          <a:xfrm>
            <a:off x="5829300" y="4163825"/>
            <a:ext cx="2743200" cy="1882787"/>
          </a:xfrm>
          <a:prstGeom prst="rect">
            <a:avLst/>
          </a:prstGeom>
        </p:spPr>
      </p:pic>
      <p:pic>
        <p:nvPicPr>
          <p:cNvPr id="8" name="Picture 7">
            <a:extLst>
              <a:ext uri="{FF2B5EF4-FFF2-40B4-BE49-F238E27FC236}">
                <a16:creationId xmlns:a16="http://schemas.microsoft.com/office/drawing/2014/main" id="{955CCD45-E736-5441-A7F0-8A21D557740D}"/>
              </a:ext>
            </a:extLst>
          </p:cNvPr>
          <p:cNvPicPr>
            <a:picLocks noChangeAspect="1"/>
          </p:cNvPicPr>
          <p:nvPr/>
        </p:nvPicPr>
        <p:blipFill>
          <a:blip r:embed="rId4"/>
          <a:stretch>
            <a:fillRect/>
          </a:stretch>
        </p:blipFill>
        <p:spPr>
          <a:xfrm>
            <a:off x="3720010" y="4546270"/>
            <a:ext cx="2743200" cy="1880260"/>
          </a:xfrm>
          <a:prstGeom prst="rect">
            <a:avLst/>
          </a:prstGeom>
        </p:spPr>
      </p:pic>
    </p:spTree>
    <p:extLst>
      <p:ext uri="{BB962C8B-B14F-4D97-AF65-F5344CB8AC3E}">
        <p14:creationId xmlns:p14="http://schemas.microsoft.com/office/powerpoint/2010/main" val="503802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Delve</a:t>
            </a:r>
          </a:p>
        </p:txBody>
      </p:sp>
      <p:sp>
        <p:nvSpPr>
          <p:cNvPr id="4" name="Text Placeholder 3"/>
          <p:cNvSpPr>
            <a:spLocks noGrp="1"/>
          </p:cNvSpPr>
          <p:nvPr>
            <p:ph type="body" sz="quarter" idx="11"/>
          </p:nvPr>
        </p:nvSpPr>
        <p:spPr/>
        <p:txBody>
          <a:bodyPr>
            <a:normAutofit/>
          </a:bodyPr>
          <a:lstStyle/>
          <a:p>
            <a:r>
              <a:rPr lang="en-US" b="1" dirty="0"/>
              <a:t>What is it?</a:t>
            </a:r>
          </a:p>
          <a:p>
            <a:pPr lvl="1"/>
            <a:r>
              <a:rPr lang="en-US" sz="1950" dirty="0"/>
              <a:t>Big Data analytics focused on content and connections within an organization</a:t>
            </a:r>
          </a:p>
          <a:p>
            <a:pPr lvl="1"/>
            <a:r>
              <a:rPr lang="en-US" sz="1950" dirty="0"/>
              <a:t>A dashboard of likely relevant content</a:t>
            </a:r>
          </a:p>
          <a:p>
            <a:pPr lvl="1"/>
            <a:r>
              <a:rPr lang="en-US" sz="1950" dirty="0"/>
              <a:t>Ordered by relevance</a:t>
            </a:r>
          </a:p>
          <a:p>
            <a:pPr lvl="1"/>
            <a:r>
              <a:rPr lang="en-US" sz="2000" dirty="0"/>
              <a:t>Monitors activity and connections to derive relevance</a:t>
            </a:r>
          </a:p>
          <a:p>
            <a:pPr lvl="1"/>
            <a:r>
              <a:rPr lang="en-US" sz="2000" dirty="0"/>
              <a:t>With Delve, information finds you versus you having to find information</a:t>
            </a:r>
            <a:endParaRPr lang="en-US" sz="2400" dirty="0"/>
          </a:p>
        </p:txBody>
      </p:sp>
      <p:sp>
        <p:nvSpPr>
          <p:cNvPr id="5" name="Title 1"/>
          <p:cNvSpPr txBox="1">
            <a:spLocks/>
          </p:cNvSpPr>
          <p:nvPr/>
        </p:nvSpPr>
        <p:spPr>
          <a:xfrm>
            <a:off x="1600200" y="1371600"/>
            <a:ext cx="6172200" cy="742950"/>
          </a:xfrm>
          <a:prstGeom prst="rect">
            <a:avLst/>
          </a:prstGeom>
        </p:spPr>
        <p:txBody>
          <a:bodyPr anchor="ctr"/>
          <a:lstStyle>
            <a:lvl1pPr algn="l" defTabSz="914378" rtl="0" eaLnBrk="1" latinLnBrk="0" hangingPunct="1">
              <a:spcBef>
                <a:spcPct val="0"/>
              </a:spcBef>
              <a:buNone/>
              <a:defRPr sz="4000" kern="1200" spc="-100" baseline="0">
                <a:solidFill>
                  <a:schemeClr val="tx2"/>
                </a:solidFill>
                <a:latin typeface="+mj-lt"/>
                <a:ea typeface="+mj-ea"/>
                <a:cs typeface="+mj-cs"/>
              </a:defRPr>
            </a:lvl1pPr>
          </a:lstStyle>
          <a:p>
            <a:endParaRPr lang="en-US" sz="2700" dirty="0"/>
          </a:p>
        </p:txBody>
      </p:sp>
      <p:pic>
        <p:nvPicPr>
          <p:cNvPr id="6" name="Picture 5">
            <a:extLst>
              <a:ext uri="{FF2B5EF4-FFF2-40B4-BE49-F238E27FC236}">
                <a16:creationId xmlns:a16="http://schemas.microsoft.com/office/drawing/2014/main" id="{8488D824-6F5B-45F6-95D5-F404D50DB073}"/>
              </a:ext>
            </a:extLst>
          </p:cNvPr>
          <p:cNvPicPr>
            <a:picLocks noChangeAspect="1"/>
          </p:cNvPicPr>
          <p:nvPr/>
        </p:nvPicPr>
        <p:blipFill>
          <a:blip r:embed="rId2"/>
          <a:stretch>
            <a:fillRect/>
          </a:stretch>
        </p:blipFill>
        <p:spPr>
          <a:xfrm>
            <a:off x="7222992" y="763149"/>
            <a:ext cx="685800" cy="685800"/>
          </a:xfrm>
          <a:prstGeom prst="rect">
            <a:avLst/>
          </a:prstGeom>
        </p:spPr>
      </p:pic>
      <p:pic>
        <p:nvPicPr>
          <p:cNvPr id="7" name="Picture 6">
            <a:extLst>
              <a:ext uri="{FF2B5EF4-FFF2-40B4-BE49-F238E27FC236}">
                <a16:creationId xmlns:a16="http://schemas.microsoft.com/office/drawing/2014/main" id="{317E488E-5516-6E44-B92D-0C5F7916702B}"/>
              </a:ext>
            </a:extLst>
          </p:cNvPr>
          <p:cNvPicPr>
            <a:picLocks noChangeAspect="1"/>
          </p:cNvPicPr>
          <p:nvPr/>
        </p:nvPicPr>
        <p:blipFill>
          <a:blip r:embed="rId3"/>
          <a:stretch>
            <a:fillRect/>
          </a:stretch>
        </p:blipFill>
        <p:spPr>
          <a:xfrm>
            <a:off x="4929421" y="4493535"/>
            <a:ext cx="3276116" cy="1759097"/>
          </a:xfrm>
          <a:prstGeom prst="rect">
            <a:avLst/>
          </a:prstGeom>
        </p:spPr>
      </p:pic>
    </p:spTree>
    <p:extLst>
      <p:ext uri="{BB962C8B-B14F-4D97-AF65-F5344CB8AC3E}">
        <p14:creationId xmlns:p14="http://schemas.microsoft.com/office/powerpoint/2010/main" val="3471504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E0D7-4BA5-4CCF-8A5F-0C43E54CA0CD}"/>
              </a:ext>
            </a:extLst>
          </p:cNvPr>
          <p:cNvSpPr>
            <a:spLocks noGrp="1"/>
          </p:cNvSpPr>
          <p:nvPr>
            <p:ph type="ctrTitle"/>
          </p:nvPr>
        </p:nvSpPr>
        <p:spPr/>
        <p:txBody>
          <a:bodyPr/>
          <a:lstStyle/>
          <a:p>
            <a:r>
              <a:rPr lang="en-US" sz="4400" dirty="0"/>
              <a:t>Final Thoughts</a:t>
            </a:r>
            <a:endParaRPr lang="en-US" dirty="0"/>
          </a:p>
        </p:txBody>
      </p:sp>
    </p:spTree>
    <p:extLst>
      <p:ext uri="{BB962C8B-B14F-4D97-AF65-F5344CB8AC3E}">
        <p14:creationId xmlns:p14="http://schemas.microsoft.com/office/powerpoint/2010/main" val="1573603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D49D76-1FF5-4FEA-B4A8-16EAC375DD76}"/>
              </a:ext>
            </a:extLst>
          </p:cNvPr>
          <p:cNvSpPr>
            <a:spLocks noGrp="1"/>
          </p:cNvSpPr>
          <p:nvPr>
            <p:ph type="title"/>
          </p:nvPr>
        </p:nvSpPr>
        <p:spPr/>
        <p:txBody>
          <a:bodyPr/>
          <a:lstStyle/>
          <a:p>
            <a:r>
              <a:rPr lang="en-US" sz="3200" dirty="0"/>
              <a:t>O365 Key Considerations: </a:t>
            </a:r>
            <a:br>
              <a:rPr lang="en-US" sz="3200" dirty="0"/>
            </a:br>
            <a:r>
              <a:rPr lang="en-US" sz="3200" dirty="0"/>
              <a:t>Governance Program</a:t>
            </a:r>
          </a:p>
        </p:txBody>
      </p:sp>
      <p:sp>
        <p:nvSpPr>
          <p:cNvPr id="8" name="Content Placeholder 7">
            <a:extLst>
              <a:ext uri="{FF2B5EF4-FFF2-40B4-BE49-F238E27FC236}">
                <a16:creationId xmlns:a16="http://schemas.microsoft.com/office/drawing/2014/main" id="{2347CE58-1055-4817-8F16-0AEE5FD15052}"/>
              </a:ext>
            </a:extLst>
          </p:cNvPr>
          <p:cNvSpPr>
            <a:spLocks noGrp="1"/>
          </p:cNvSpPr>
          <p:nvPr>
            <p:ph type="body" sz="quarter" idx="11"/>
          </p:nvPr>
        </p:nvSpPr>
        <p:spPr>
          <a:xfrm>
            <a:off x="457200" y="2198743"/>
            <a:ext cx="8229600" cy="4338637"/>
          </a:xfrm>
        </p:spPr>
        <p:txBody>
          <a:bodyPr>
            <a:normAutofit/>
          </a:bodyPr>
          <a:lstStyle/>
          <a:p>
            <a:r>
              <a:rPr lang="en-US" sz="2400" dirty="0"/>
              <a:t>It Takes a Village:</a:t>
            </a:r>
          </a:p>
          <a:p>
            <a:pPr lvl="1"/>
            <a:r>
              <a:rPr lang="en-US" sz="2000" dirty="0"/>
              <a:t>Establish Roles &amp; Responsibilities (</a:t>
            </a:r>
            <a:r>
              <a:rPr lang="en-US" sz="1800" dirty="0"/>
              <a:t>IT, Legal, Compliance, Security/Privacy, etc.)</a:t>
            </a:r>
          </a:p>
          <a:p>
            <a:r>
              <a:rPr lang="en-US" sz="2400" dirty="0"/>
              <a:t>End-user focus groups</a:t>
            </a:r>
          </a:p>
          <a:p>
            <a:r>
              <a:rPr lang="en-US" sz="2400" dirty="0"/>
              <a:t>Develop a governance framework</a:t>
            </a:r>
          </a:p>
          <a:p>
            <a:r>
              <a:rPr lang="en-US" sz="2400" dirty="0"/>
              <a:t>Resource:</a:t>
            </a:r>
          </a:p>
          <a:p>
            <a:pPr lvl="1"/>
            <a:r>
              <a:rPr lang="en-US" sz="2000" dirty="0"/>
              <a:t>Summary Table listing primary O365 applications (Handout</a:t>
            </a:r>
            <a:r>
              <a:rPr lang="en-US" sz="1800" dirty="0"/>
              <a:t>)</a:t>
            </a:r>
          </a:p>
        </p:txBody>
      </p:sp>
      <p:sp>
        <p:nvSpPr>
          <p:cNvPr id="4" name="Slide Number Placeholder 3">
            <a:extLst>
              <a:ext uri="{FF2B5EF4-FFF2-40B4-BE49-F238E27FC236}">
                <a16:creationId xmlns:a16="http://schemas.microsoft.com/office/drawing/2014/main" id="{F6069B80-9D1D-4889-A445-346895835153}"/>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3609125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2FE8-5EB4-4F44-B84F-EA480BB7BB66}"/>
              </a:ext>
            </a:extLst>
          </p:cNvPr>
          <p:cNvSpPr>
            <a:spLocks noGrp="1"/>
          </p:cNvSpPr>
          <p:nvPr>
            <p:ph type="title"/>
          </p:nvPr>
        </p:nvSpPr>
        <p:spPr/>
        <p:txBody>
          <a:bodyPr/>
          <a:lstStyle/>
          <a:p>
            <a:r>
              <a:rPr lang="en-US" sz="3600" dirty="0"/>
              <a:t>Develop Policies and Procedures	</a:t>
            </a:r>
          </a:p>
        </p:txBody>
      </p:sp>
      <p:sp>
        <p:nvSpPr>
          <p:cNvPr id="3" name="Content Placeholder 2">
            <a:extLst>
              <a:ext uri="{FF2B5EF4-FFF2-40B4-BE49-F238E27FC236}">
                <a16:creationId xmlns:a16="http://schemas.microsoft.com/office/drawing/2014/main" id="{9BEE4112-02A1-47FE-824B-F090AD60BA1B}"/>
              </a:ext>
            </a:extLst>
          </p:cNvPr>
          <p:cNvSpPr>
            <a:spLocks noGrp="1"/>
          </p:cNvSpPr>
          <p:nvPr>
            <p:ph type="body" sz="quarter" idx="11"/>
          </p:nvPr>
        </p:nvSpPr>
        <p:spPr/>
        <p:txBody>
          <a:bodyPr>
            <a:normAutofit/>
          </a:bodyPr>
          <a:lstStyle/>
          <a:p>
            <a:r>
              <a:rPr lang="en-US" sz="2400" dirty="0"/>
              <a:t>Implementation of O365 should be packaged with policies to ensure roles, responsibilities and usage are understood.</a:t>
            </a:r>
          </a:p>
          <a:p>
            <a:r>
              <a:rPr lang="en-US" sz="2400" dirty="0"/>
              <a:t>Resource:</a:t>
            </a:r>
          </a:p>
          <a:p>
            <a:pPr lvl="1"/>
            <a:r>
              <a:rPr lang="en-US" sz="2000" dirty="0"/>
              <a:t>Recommended Policies - suggested policies to have available prior to the roll out of O365, as well as key components of each policy (Handout)</a:t>
            </a:r>
          </a:p>
          <a:p>
            <a:endParaRPr lang="en-US" sz="2800" dirty="0"/>
          </a:p>
          <a:p>
            <a:pPr lvl="1"/>
            <a:endParaRPr lang="en-US" dirty="0"/>
          </a:p>
        </p:txBody>
      </p:sp>
      <p:sp>
        <p:nvSpPr>
          <p:cNvPr id="4" name="Slide Number Placeholder 3">
            <a:extLst>
              <a:ext uri="{FF2B5EF4-FFF2-40B4-BE49-F238E27FC236}">
                <a16:creationId xmlns:a16="http://schemas.microsoft.com/office/drawing/2014/main" id="{DFD6C339-DB9E-47E3-947C-E622413494E3}"/>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1472785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1234-2097-4DEE-AF61-901B2F18DAF3}"/>
              </a:ext>
            </a:extLst>
          </p:cNvPr>
          <p:cNvSpPr>
            <a:spLocks noGrp="1"/>
          </p:cNvSpPr>
          <p:nvPr>
            <p:ph type="title"/>
          </p:nvPr>
        </p:nvSpPr>
        <p:spPr/>
        <p:txBody>
          <a:bodyPr/>
          <a:lstStyle/>
          <a:p>
            <a:r>
              <a:rPr lang="en-US" sz="3600" dirty="0"/>
              <a:t>From here </a:t>
            </a:r>
            <a:r>
              <a:rPr lang="en-US" sz="3600"/>
              <a:t>to there…</a:t>
            </a:r>
            <a:endParaRPr lang="en-US" sz="3600" dirty="0"/>
          </a:p>
        </p:txBody>
      </p:sp>
      <p:sp>
        <p:nvSpPr>
          <p:cNvPr id="4" name="Text Placeholder 3">
            <a:extLst>
              <a:ext uri="{FF2B5EF4-FFF2-40B4-BE49-F238E27FC236}">
                <a16:creationId xmlns:a16="http://schemas.microsoft.com/office/drawing/2014/main" id="{D9C3328F-5B1F-45C1-BC57-FE3A3AF36A4E}"/>
              </a:ext>
            </a:extLst>
          </p:cNvPr>
          <p:cNvSpPr>
            <a:spLocks noGrp="1"/>
          </p:cNvSpPr>
          <p:nvPr>
            <p:ph type="body" sz="quarter" idx="11"/>
          </p:nvPr>
        </p:nvSpPr>
        <p:spPr/>
        <p:txBody>
          <a:bodyPr>
            <a:normAutofit/>
          </a:bodyPr>
          <a:lstStyle/>
          <a:p>
            <a:r>
              <a:rPr lang="en-US" sz="2800" dirty="0"/>
              <a:t>O365 Governance and Content Placement Strategy</a:t>
            </a:r>
            <a:r>
              <a:rPr lang="en-US" sz="2800" i="1" dirty="0"/>
              <a:t> </a:t>
            </a:r>
          </a:p>
          <a:p>
            <a:r>
              <a:rPr lang="en-US" sz="2800" dirty="0"/>
              <a:t>Unstructured Data Optimization and Migration Strategy</a:t>
            </a:r>
          </a:p>
          <a:p>
            <a:r>
              <a:rPr lang="en-US" sz="2800" dirty="0"/>
              <a:t>Change Management</a:t>
            </a:r>
          </a:p>
          <a:p>
            <a:endParaRPr lang="en-US" b="1" dirty="0"/>
          </a:p>
          <a:p>
            <a:endParaRPr lang="en-US" dirty="0"/>
          </a:p>
        </p:txBody>
      </p:sp>
    </p:spTree>
    <p:extLst>
      <p:ext uri="{BB962C8B-B14F-4D97-AF65-F5344CB8AC3E}">
        <p14:creationId xmlns:p14="http://schemas.microsoft.com/office/powerpoint/2010/main" val="3715139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488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bwMode="auto">
          <a:xfrm>
            <a:off x="312666" y="477966"/>
            <a:ext cx="8437305"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tabLst/>
              <a:defRPr sz="2400">
                <a:solidFill>
                  <a:srgbClr val="A41533"/>
                </a:solidFill>
                <a:latin typeface="+mj-lt"/>
                <a:ea typeface="+mj-ea"/>
                <a:cs typeface="+mj-cs"/>
              </a:defRPr>
            </a:lvl1pPr>
            <a:lvl2pPr algn="l" rtl="0" fontAlgn="base">
              <a:spcBef>
                <a:spcPct val="0"/>
              </a:spcBef>
              <a:spcAft>
                <a:spcPct val="0"/>
              </a:spcAft>
              <a:defRPr sz="2800">
                <a:solidFill>
                  <a:srgbClr val="A41533"/>
                </a:solidFill>
                <a:latin typeface="Arial" charset="0"/>
              </a:defRPr>
            </a:lvl2pPr>
            <a:lvl3pPr algn="l" rtl="0" fontAlgn="base">
              <a:spcBef>
                <a:spcPct val="0"/>
              </a:spcBef>
              <a:spcAft>
                <a:spcPct val="0"/>
              </a:spcAft>
              <a:defRPr sz="2800">
                <a:solidFill>
                  <a:srgbClr val="A41533"/>
                </a:solidFill>
                <a:latin typeface="Arial" charset="0"/>
              </a:defRPr>
            </a:lvl3pPr>
            <a:lvl4pPr algn="l" rtl="0" fontAlgn="base">
              <a:spcBef>
                <a:spcPct val="0"/>
              </a:spcBef>
              <a:spcAft>
                <a:spcPct val="0"/>
              </a:spcAft>
              <a:defRPr sz="2800">
                <a:solidFill>
                  <a:srgbClr val="A41533"/>
                </a:solidFill>
                <a:latin typeface="Arial" charset="0"/>
              </a:defRPr>
            </a:lvl4pPr>
            <a:lvl5pPr algn="l" rtl="0" fontAlgn="base">
              <a:spcBef>
                <a:spcPct val="0"/>
              </a:spcBef>
              <a:spcAft>
                <a:spcPct val="0"/>
              </a:spcAft>
              <a:defRPr sz="2800">
                <a:solidFill>
                  <a:srgbClr val="A41533"/>
                </a:solidFill>
                <a:latin typeface="Arial" charset="0"/>
              </a:defRPr>
            </a:lvl5pPr>
            <a:lvl6pPr marL="457200" algn="l" rtl="0" fontAlgn="base">
              <a:spcBef>
                <a:spcPct val="0"/>
              </a:spcBef>
              <a:spcAft>
                <a:spcPct val="0"/>
              </a:spcAft>
              <a:defRPr sz="2800">
                <a:solidFill>
                  <a:srgbClr val="A41533"/>
                </a:solidFill>
                <a:latin typeface="Arial" charset="0"/>
              </a:defRPr>
            </a:lvl6pPr>
            <a:lvl7pPr marL="914400" algn="l" rtl="0" fontAlgn="base">
              <a:spcBef>
                <a:spcPct val="0"/>
              </a:spcBef>
              <a:spcAft>
                <a:spcPct val="0"/>
              </a:spcAft>
              <a:defRPr sz="2800">
                <a:solidFill>
                  <a:srgbClr val="A41533"/>
                </a:solidFill>
                <a:latin typeface="Arial" charset="0"/>
              </a:defRPr>
            </a:lvl7pPr>
            <a:lvl8pPr marL="1371600" algn="l" rtl="0" fontAlgn="base">
              <a:spcBef>
                <a:spcPct val="0"/>
              </a:spcBef>
              <a:spcAft>
                <a:spcPct val="0"/>
              </a:spcAft>
              <a:defRPr sz="2800">
                <a:solidFill>
                  <a:srgbClr val="A41533"/>
                </a:solidFill>
                <a:latin typeface="Arial" charset="0"/>
              </a:defRPr>
            </a:lvl8pPr>
            <a:lvl9pPr marL="1828800" algn="l" rtl="0" fontAlgn="base">
              <a:spcBef>
                <a:spcPct val="0"/>
              </a:spcBef>
              <a:spcAft>
                <a:spcPct val="0"/>
              </a:spcAft>
              <a:defRPr sz="2800">
                <a:solidFill>
                  <a:srgbClr val="A41533"/>
                </a:solidFill>
                <a:latin typeface="Arial" charset="0"/>
              </a:defRPr>
            </a:lvl9pPr>
          </a:lstStyle>
          <a:p>
            <a:r>
              <a:rPr lang="en-US" sz="2800" dirty="0">
                <a:solidFill>
                  <a:srgbClr val="386C81"/>
                </a:solidFill>
                <a:latin typeface="Arial" panose="020B0604020202020204" pitchFamily="34" charset="0"/>
                <a:cs typeface="Arial" panose="020B0604020202020204" pitchFamily="34" charset="0"/>
              </a:rPr>
              <a:t>Records Management / </a:t>
            </a:r>
            <a:r>
              <a:rPr lang="en-US" sz="2800" dirty="0">
                <a:solidFill>
                  <a:schemeClr val="tx1">
                    <a:lumMod val="50000"/>
                    <a:lumOff val="50000"/>
                  </a:schemeClr>
                </a:solidFill>
                <a:latin typeface="Arial" panose="020B0604020202020204" pitchFamily="34" charset="0"/>
                <a:cs typeface="Arial" panose="020B0604020202020204" pitchFamily="34" charset="0"/>
              </a:rPr>
              <a:t>Information Governance</a:t>
            </a:r>
          </a:p>
        </p:txBody>
      </p:sp>
      <p:grpSp>
        <p:nvGrpSpPr>
          <p:cNvPr id="30" name="Group 29"/>
          <p:cNvGrpSpPr/>
          <p:nvPr/>
        </p:nvGrpSpPr>
        <p:grpSpPr>
          <a:xfrm>
            <a:off x="312666" y="1203702"/>
            <a:ext cx="8441701" cy="4971805"/>
            <a:chOff x="541275" y="1516981"/>
            <a:chExt cx="8441701" cy="4971805"/>
          </a:xfrm>
        </p:grpSpPr>
        <p:sp>
          <p:nvSpPr>
            <p:cNvPr id="31" name="Rectangle 30"/>
            <p:cNvSpPr/>
            <p:nvPr/>
          </p:nvSpPr>
          <p:spPr>
            <a:xfrm>
              <a:off x="541275" y="1516981"/>
              <a:ext cx="8440615" cy="2245394"/>
            </a:xfrm>
            <a:prstGeom prst="rect">
              <a:avLst/>
            </a:prstGeom>
            <a:gradFill>
              <a:gsLst>
                <a:gs pos="100000">
                  <a:schemeClr val="bg1"/>
                </a:gs>
                <a:gs pos="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ontent Placeholder 2"/>
            <p:cNvSpPr txBox="1">
              <a:spLocks/>
            </p:cNvSpPr>
            <p:nvPr/>
          </p:nvSpPr>
          <p:spPr>
            <a:xfrm>
              <a:off x="2900879" y="1589026"/>
              <a:ext cx="5978909" cy="1814574"/>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HBR Consulting provides expert assistance in the development of sound information governance strategies and “actionable” implementation plans that enhance legal and regulatory compliance, lower eDiscovery and storage costs, protect and secure sensitive data, and foster productivity and collaboration.  Our comprehensive approach enables us to deliver end-to-end solutions that consider information governance needs, enabling technologies and business process improvements.</a:t>
              </a:r>
            </a:p>
          </p:txBody>
        </p:sp>
        <p:sp>
          <p:nvSpPr>
            <p:cNvPr id="34" name="Content Placeholder 2"/>
            <p:cNvSpPr txBox="1">
              <a:spLocks/>
            </p:cNvSpPr>
            <p:nvPr/>
          </p:nvSpPr>
          <p:spPr>
            <a:xfrm>
              <a:off x="574297" y="3447709"/>
              <a:ext cx="8408679" cy="3041077"/>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863" indent="-169863">
                <a:spcAft>
                  <a:spcPts val="150"/>
                </a:spcAft>
                <a:buClr>
                  <a:srgbClr val="2A5161"/>
                </a:buClr>
                <a:buSzPct val="100000"/>
                <a:buFont typeface="Wingdings" pitchFamily="2" charset="2"/>
                <a:buChar char="§"/>
              </a:pPr>
              <a:r>
                <a:rPr lang="en-US" sz="1200" b="1" dirty="0"/>
                <a:t>Information governance diagnostic assessments and analyses, </a:t>
              </a:r>
              <a:r>
                <a:rPr lang="en-US" sz="1200" dirty="0"/>
                <a:t>including strategy and implementation plans designed to achieve measurable results within realistic timeframes.</a:t>
              </a:r>
            </a:p>
            <a:p>
              <a:pPr marL="169863" indent="-169863">
                <a:spcAft>
                  <a:spcPts val="150"/>
                </a:spcAft>
                <a:buClr>
                  <a:srgbClr val="2A5161"/>
                </a:buClr>
                <a:buSzPct val="100000"/>
                <a:buFont typeface="Wingdings" pitchFamily="2" charset="2"/>
                <a:buChar char="§"/>
              </a:pPr>
              <a:r>
                <a:rPr lang="en-US" sz="1200" b="1" dirty="0"/>
                <a:t>GDPR compliance and privacy assessments, program recommendations, data classification standards, data maps and data flows, privacy policies, and training, </a:t>
              </a:r>
              <a:r>
                <a:rPr lang="en-US" sz="1200" dirty="0"/>
                <a:t>all with the objective of helping protect and secure an organization’s most sensitive and critical data.</a:t>
              </a:r>
            </a:p>
            <a:p>
              <a:pPr marL="169863" indent="-169863">
                <a:spcAft>
                  <a:spcPts val="150"/>
                </a:spcAft>
                <a:buClr>
                  <a:srgbClr val="2A5161"/>
                </a:buClr>
                <a:buSzPct val="100000"/>
                <a:buFont typeface="Wingdings" pitchFamily="2" charset="2"/>
                <a:buChar char="§"/>
              </a:pPr>
              <a:r>
                <a:rPr lang="en-US" sz="1200" b="1" dirty="0"/>
                <a:t>Evaluation, development, updating and globalization of records retention schedules </a:t>
              </a:r>
              <a:r>
                <a:rPr lang="en-US" sz="1200" dirty="0"/>
                <a:t>using our extensive domestic and international regulatory research capabilities.</a:t>
              </a:r>
            </a:p>
            <a:p>
              <a:pPr marL="169863" indent="-169863">
                <a:spcAft>
                  <a:spcPts val="150"/>
                </a:spcAft>
                <a:buClr>
                  <a:srgbClr val="2A5161"/>
                </a:buClr>
                <a:buSzPct val="100000"/>
                <a:buFont typeface="Wingdings" pitchFamily="2" charset="2"/>
                <a:buChar char="§"/>
              </a:pPr>
              <a:r>
                <a:rPr lang="en-US" sz="1200" b="1" dirty="0"/>
                <a:t>Office 365 governance strategies</a:t>
              </a:r>
              <a:r>
                <a:rPr lang="en-US" sz="1200" dirty="0"/>
                <a:t>, including detailed plans for the deployment of O365 features for content management, collaboration and compliance.</a:t>
              </a:r>
            </a:p>
            <a:p>
              <a:pPr marL="169863" indent="-169863">
                <a:spcAft>
                  <a:spcPts val="150"/>
                </a:spcAft>
                <a:buClr>
                  <a:srgbClr val="2A5161"/>
                </a:buClr>
                <a:buSzPct val="100000"/>
                <a:buFont typeface="Wingdings" pitchFamily="2" charset="2"/>
                <a:buChar char="§"/>
              </a:pPr>
              <a:r>
                <a:rPr lang="en-US" sz="1200" b="1" dirty="0"/>
                <a:t>Enterprise content management strategies, implementation plans, road maps and detailed project plans.</a:t>
              </a:r>
            </a:p>
            <a:p>
              <a:pPr marL="169863" indent="-169863">
                <a:spcAft>
                  <a:spcPts val="150"/>
                </a:spcAft>
                <a:buClr>
                  <a:srgbClr val="2A5161"/>
                </a:buClr>
                <a:buSzPct val="100000"/>
                <a:buFont typeface="Wingdings" pitchFamily="2" charset="2"/>
                <a:buChar char="§"/>
              </a:pPr>
              <a:r>
                <a:rPr lang="en-US" sz="1200" b="1" dirty="0"/>
                <a:t>Email management strategies, process improvements and enabling technology tools.</a:t>
              </a:r>
            </a:p>
            <a:p>
              <a:pPr marL="169863" indent="-169863">
                <a:spcAft>
                  <a:spcPts val="150"/>
                </a:spcAft>
                <a:buClr>
                  <a:srgbClr val="2A5161"/>
                </a:buClr>
                <a:buSzPct val="100000"/>
                <a:buFont typeface="Wingdings" pitchFamily="2" charset="2"/>
                <a:buChar char="§"/>
              </a:pPr>
              <a:r>
                <a:rPr lang="en-US" sz="1200" b="1" dirty="0"/>
                <a:t>Technology assessments: </a:t>
              </a:r>
              <a:r>
                <a:rPr lang="en-US" sz="1200" dirty="0"/>
                <a:t>Evaluation, selection and guidance on a variety of applications, systems and platforms that support the lifecycle management of records and information, regardless of media.</a:t>
              </a:r>
            </a:p>
            <a:p>
              <a:pPr marL="169863" indent="-169863">
                <a:spcAft>
                  <a:spcPts val="150"/>
                </a:spcAft>
                <a:buClr>
                  <a:srgbClr val="2A5161"/>
                </a:buClr>
                <a:buSzPct val="100000"/>
                <a:buFont typeface="Wingdings" pitchFamily="2" charset="2"/>
                <a:buChar char="§"/>
              </a:pPr>
              <a:r>
                <a:rPr lang="en-US" sz="1200" b="1" dirty="0"/>
                <a:t>Data remediation and defensible disposition strategies.</a:t>
              </a:r>
            </a:p>
            <a:p>
              <a:pPr marL="169863" indent="-169863">
                <a:spcAft>
                  <a:spcPts val="150"/>
                </a:spcAft>
                <a:buClr>
                  <a:srgbClr val="2A5161"/>
                </a:buClr>
                <a:buSzPct val="100000"/>
                <a:buFont typeface="Wingdings" pitchFamily="2" charset="2"/>
                <a:buChar char="§"/>
              </a:pPr>
              <a:r>
                <a:rPr lang="en-US" sz="1200" b="1" dirty="0"/>
                <a:t>Change management services </a:t>
              </a:r>
              <a:r>
                <a:rPr lang="en-US" sz="1200" dirty="0"/>
                <a:t>for deploying change into the organization’s business processes and systems.</a:t>
              </a:r>
            </a:p>
          </p:txBody>
        </p:sp>
        <p:sp>
          <p:nvSpPr>
            <p:cNvPr id="36" name="Rectangle 35"/>
            <p:cNvSpPr/>
            <p:nvPr>
              <p:custDataLst>
                <p:tags r:id="rId1"/>
              </p:custDataLst>
            </p:nvPr>
          </p:nvSpPr>
          <p:spPr>
            <a:xfrm>
              <a:off x="557243" y="2857341"/>
              <a:ext cx="2278098" cy="461665"/>
            </a:xfrm>
            <a:prstGeom prst="rect">
              <a:avLst/>
            </a:prstGeom>
          </p:spPr>
          <p:txBody>
            <a:bodyPr wrap="square">
              <a:spAutoFit/>
            </a:bodyPr>
            <a:lstStyle/>
            <a:p>
              <a:pPr algn="ctr"/>
              <a:r>
                <a:rPr lang="en-US" sz="1200" b="1" dirty="0">
                  <a:solidFill>
                    <a:srgbClr val="386C81"/>
                  </a:solidFill>
                </a:rPr>
                <a:t>Information </a:t>
              </a:r>
            </a:p>
            <a:p>
              <a:pPr algn="ctr"/>
              <a:r>
                <a:rPr lang="en-US" sz="1200" b="1" dirty="0">
                  <a:solidFill>
                    <a:srgbClr val="386C81"/>
                  </a:solidFill>
                </a:rPr>
                <a:t>Governance</a:t>
              </a:r>
            </a:p>
          </p:txBody>
        </p:sp>
        <p:grpSp>
          <p:nvGrpSpPr>
            <p:cNvPr id="37" name="Group 36"/>
            <p:cNvGrpSpPr/>
            <p:nvPr/>
          </p:nvGrpSpPr>
          <p:grpSpPr>
            <a:xfrm>
              <a:off x="1002953" y="1562608"/>
              <a:ext cx="1331167" cy="1331167"/>
              <a:chOff x="902152" y="2056809"/>
              <a:chExt cx="1920240" cy="1920240"/>
            </a:xfrm>
          </p:grpSpPr>
          <p:sp>
            <p:nvSpPr>
              <p:cNvPr id="41" name="Oval 40"/>
              <p:cNvSpPr>
                <a:spLocks noChangeAspect="1"/>
              </p:cNvSpPr>
              <p:nvPr>
                <p:custDataLst>
                  <p:tags r:id="rId4"/>
                </p:custDataLst>
              </p:nvPr>
            </p:nvSpPr>
            <p:spPr>
              <a:xfrm>
                <a:off x="902152" y="2056809"/>
                <a:ext cx="1920240" cy="1920240"/>
              </a:xfrm>
              <a:prstGeom prst="ellipse">
                <a:avLst/>
              </a:prstGeom>
              <a:solidFill>
                <a:srgbClr val="38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2" name="Oval 41"/>
              <p:cNvSpPr/>
              <p:nvPr>
                <p:custDataLst>
                  <p:tags r:id="rId5"/>
                </p:custDataLst>
              </p:nvPr>
            </p:nvSpPr>
            <p:spPr>
              <a:xfrm>
                <a:off x="947872" y="2102529"/>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3" name="Oval 42"/>
              <p:cNvSpPr/>
              <p:nvPr>
                <p:custDataLst>
                  <p:tags r:id="rId6"/>
                </p:custDataLst>
              </p:nvPr>
            </p:nvSpPr>
            <p:spPr>
              <a:xfrm>
                <a:off x="994427" y="2149084"/>
                <a:ext cx="1735691" cy="1735691"/>
              </a:xfrm>
              <a:prstGeom prst="ellipse">
                <a:avLst/>
              </a:prstGeom>
              <a:solidFill>
                <a:srgbClr val="38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38" name="Group 37"/>
            <p:cNvGrpSpPr>
              <a:grpSpLocks noChangeAspect="1"/>
            </p:cNvGrpSpPr>
            <p:nvPr/>
          </p:nvGrpSpPr>
          <p:grpSpPr>
            <a:xfrm>
              <a:off x="1377119" y="1839370"/>
              <a:ext cx="718381" cy="820176"/>
              <a:chOff x="129811" y="1524925"/>
              <a:chExt cx="784225" cy="895351"/>
            </a:xfrm>
            <a:solidFill>
              <a:schemeClr val="bg1"/>
            </a:solidFill>
          </p:grpSpPr>
          <p:sp>
            <p:nvSpPr>
              <p:cNvPr id="39" name="Freeform 6"/>
              <p:cNvSpPr>
                <a:spLocks noEditPoints="1"/>
              </p:cNvSpPr>
              <p:nvPr>
                <p:custDataLst>
                  <p:tags r:id="rId2"/>
                </p:custDataLst>
              </p:nvPr>
            </p:nvSpPr>
            <p:spPr bwMode="auto">
              <a:xfrm>
                <a:off x="129811" y="1524925"/>
                <a:ext cx="671513" cy="895350"/>
              </a:xfrm>
              <a:custGeom>
                <a:avLst/>
                <a:gdLst>
                  <a:gd name="T0" fmla="*/ 153 w 300"/>
                  <a:gd name="T1" fmla="*/ 338 h 400"/>
                  <a:gd name="T2" fmla="*/ 50 w 300"/>
                  <a:gd name="T3" fmla="*/ 338 h 400"/>
                  <a:gd name="T4" fmla="*/ 50 w 300"/>
                  <a:gd name="T5" fmla="*/ 313 h 400"/>
                  <a:gd name="T6" fmla="*/ 150 w 300"/>
                  <a:gd name="T7" fmla="*/ 313 h 400"/>
                  <a:gd name="T8" fmla="*/ 157 w 300"/>
                  <a:gd name="T9" fmla="*/ 275 h 400"/>
                  <a:gd name="T10" fmla="*/ 50 w 300"/>
                  <a:gd name="T11" fmla="*/ 275 h 400"/>
                  <a:gd name="T12" fmla="*/ 50 w 300"/>
                  <a:gd name="T13" fmla="*/ 250 h 400"/>
                  <a:gd name="T14" fmla="*/ 169 w 300"/>
                  <a:gd name="T15" fmla="*/ 250 h 400"/>
                  <a:gd name="T16" fmla="*/ 211 w 300"/>
                  <a:gd name="T17" fmla="*/ 213 h 400"/>
                  <a:gd name="T18" fmla="*/ 50 w 300"/>
                  <a:gd name="T19" fmla="*/ 213 h 400"/>
                  <a:gd name="T20" fmla="*/ 50 w 300"/>
                  <a:gd name="T21" fmla="*/ 188 h 400"/>
                  <a:gd name="T22" fmla="*/ 250 w 300"/>
                  <a:gd name="T23" fmla="*/ 188 h 400"/>
                  <a:gd name="T24" fmla="*/ 250 w 300"/>
                  <a:gd name="T25" fmla="*/ 201 h 400"/>
                  <a:gd name="T26" fmla="*/ 263 w 300"/>
                  <a:gd name="T27" fmla="*/ 200 h 400"/>
                  <a:gd name="T28" fmla="*/ 300 w 300"/>
                  <a:gd name="T29" fmla="*/ 207 h 400"/>
                  <a:gd name="T30" fmla="*/ 300 w 300"/>
                  <a:gd name="T31" fmla="*/ 100 h 400"/>
                  <a:gd name="T32" fmla="*/ 200 w 300"/>
                  <a:gd name="T33" fmla="*/ 0 h 400"/>
                  <a:gd name="T34" fmla="*/ 0 w 300"/>
                  <a:gd name="T35" fmla="*/ 0 h 400"/>
                  <a:gd name="T36" fmla="*/ 0 w 300"/>
                  <a:gd name="T37" fmla="*/ 400 h 400"/>
                  <a:gd name="T38" fmla="*/ 192 w 300"/>
                  <a:gd name="T39" fmla="*/ 400 h 400"/>
                  <a:gd name="T40" fmla="*/ 153 w 300"/>
                  <a:gd name="T41" fmla="*/ 338 h 400"/>
                  <a:gd name="T42" fmla="*/ 200 w 300"/>
                  <a:gd name="T43" fmla="*/ 25 h 400"/>
                  <a:gd name="T44" fmla="*/ 275 w 300"/>
                  <a:gd name="T45" fmla="*/ 100 h 400"/>
                  <a:gd name="T46" fmla="*/ 200 w 300"/>
                  <a:gd name="T47" fmla="*/ 100 h 400"/>
                  <a:gd name="T48" fmla="*/ 200 w 300"/>
                  <a:gd name="T49" fmla="*/ 25 h 400"/>
                  <a:gd name="T50" fmla="*/ 50 w 300"/>
                  <a:gd name="T51" fmla="*/ 63 h 400"/>
                  <a:gd name="T52" fmla="*/ 150 w 300"/>
                  <a:gd name="T53" fmla="*/ 63 h 400"/>
                  <a:gd name="T54" fmla="*/ 150 w 300"/>
                  <a:gd name="T55" fmla="*/ 88 h 400"/>
                  <a:gd name="T56" fmla="*/ 50 w 300"/>
                  <a:gd name="T57" fmla="*/ 88 h 400"/>
                  <a:gd name="T58" fmla="*/ 50 w 300"/>
                  <a:gd name="T59" fmla="*/ 63 h 400"/>
                  <a:gd name="T60" fmla="*/ 50 w 300"/>
                  <a:gd name="T61" fmla="*/ 125 h 400"/>
                  <a:gd name="T62" fmla="*/ 250 w 300"/>
                  <a:gd name="T63" fmla="*/ 125 h 400"/>
                  <a:gd name="T64" fmla="*/ 250 w 300"/>
                  <a:gd name="T65" fmla="*/ 150 h 400"/>
                  <a:gd name="T66" fmla="*/ 50 w 300"/>
                  <a:gd name="T67" fmla="*/ 150 h 400"/>
                  <a:gd name="T68" fmla="*/ 50 w 300"/>
                  <a:gd name="T69" fmla="*/ 12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400">
                    <a:moveTo>
                      <a:pt x="153" y="338"/>
                    </a:moveTo>
                    <a:lnTo>
                      <a:pt x="50" y="338"/>
                    </a:lnTo>
                    <a:lnTo>
                      <a:pt x="50" y="313"/>
                    </a:lnTo>
                    <a:lnTo>
                      <a:pt x="150" y="313"/>
                    </a:lnTo>
                    <a:cubicBezTo>
                      <a:pt x="150" y="299"/>
                      <a:pt x="152" y="287"/>
                      <a:pt x="157" y="275"/>
                    </a:cubicBezTo>
                    <a:lnTo>
                      <a:pt x="50" y="275"/>
                    </a:lnTo>
                    <a:lnTo>
                      <a:pt x="50" y="250"/>
                    </a:lnTo>
                    <a:lnTo>
                      <a:pt x="169" y="250"/>
                    </a:lnTo>
                    <a:cubicBezTo>
                      <a:pt x="180" y="234"/>
                      <a:pt x="194" y="221"/>
                      <a:pt x="211" y="213"/>
                    </a:cubicBezTo>
                    <a:lnTo>
                      <a:pt x="50" y="213"/>
                    </a:lnTo>
                    <a:lnTo>
                      <a:pt x="50" y="188"/>
                    </a:lnTo>
                    <a:lnTo>
                      <a:pt x="250" y="188"/>
                    </a:lnTo>
                    <a:lnTo>
                      <a:pt x="250" y="201"/>
                    </a:lnTo>
                    <a:cubicBezTo>
                      <a:pt x="254" y="200"/>
                      <a:pt x="258" y="200"/>
                      <a:pt x="263" y="200"/>
                    </a:cubicBezTo>
                    <a:cubicBezTo>
                      <a:pt x="276" y="200"/>
                      <a:pt x="288" y="202"/>
                      <a:pt x="300" y="207"/>
                    </a:cubicBezTo>
                    <a:lnTo>
                      <a:pt x="300" y="100"/>
                    </a:lnTo>
                    <a:lnTo>
                      <a:pt x="200" y="0"/>
                    </a:lnTo>
                    <a:lnTo>
                      <a:pt x="0" y="0"/>
                    </a:lnTo>
                    <a:lnTo>
                      <a:pt x="0" y="400"/>
                    </a:lnTo>
                    <a:lnTo>
                      <a:pt x="192" y="400"/>
                    </a:lnTo>
                    <a:cubicBezTo>
                      <a:pt x="173" y="384"/>
                      <a:pt x="159" y="363"/>
                      <a:pt x="153" y="338"/>
                    </a:cubicBezTo>
                    <a:close/>
                    <a:moveTo>
                      <a:pt x="200" y="25"/>
                    </a:moveTo>
                    <a:lnTo>
                      <a:pt x="275" y="100"/>
                    </a:lnTo>
                    <a:lnTo>
                      <a:pt x="200" y="100"/>
                    </a:lnTo>
                    <a:lnTo>
                      <a:pt x="200" y="25"/>
                    </a:lnTo>
                    <a:close/>
                    <a:moveTo>
                      <a:pt x="50" y="63"/>
                    </a:moveTo>
                    <a:lnTo>
                      <a:pt x="150" y="63"/>
                    </a:lnTo>
                    <a:lnTo>
                      <a:pt x="150" y="88"/>
                    </a:lnTo>
                    <a:lnTo>
                      <a:pt x="50" y="88"/>
                    </a:lnTo>
                    <a:lnTo>
                      <a:pt x="50" y="63"/>
                    </a:lnTo>
                    <a:close/>
                    <a:moveTo>
                      <a:pt x="50" y="125"/>
                    </a:moveTo>
                    <a:lnTo>
                      <a:pt x="250" y="125"/>
                    </a:lnTo>
                    <a:lnTo>
                      <a:pt x="250" y="150"/>
                    </a:lnTo>
                    <a:lnTo>
                      <a:pt x="50" y="150"/>
                    </a:lnTo>
                    <a:lnTo>
                      <a:pt x="50" y="1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noEditPoints="1"/>
              </p:cNvSpPr>
              <p:nvPr>
                <p:custDataLst>
                  <p:tags r:id="rId3"/>
                </p:custDataLst>
              </p:nvPr>
            </p:nvSpPr>
            <p:spPr bwMode="auto">
              <a:xfrm>
                <a:off x="521923" y="2028163"/>
                <a:ext cx="392113" cy="392113"/>
              </a:xfrm>
              <a:custGeom>
                <a:avLst/>
                <a:gdLst>
                  <a:gd name="T0" fmla="*/ 88 w 175"/>
                  <a:gd name="T1" fmla="*/ 0 h 175"/>
                  <a:gd name="T2" fmla="*/ 0 w 175"/>
                  <a:gd name="T3" fmla="*/ 88 h 175"/>
                  <a:gd name="T4" fmla="*/ 88 w 175"/>
                  <a:gd name="T5" fmla="*/ 175 h 175"/>
                  <a:gd name="T6" fmla="*/ 175 w 175"/>
                  <a:gd name="T7" fmla="*/ 88 h 175"/>
                  <a:gd name="T8" fmla="*/ 88 w 175"/>
                  <a:gd name="T9" fmla="*/ 0 h 175"/>
                  <a:gd name="T10" fmla="*/ 100 w 175"/>
                  <a:gd name="T11" fmla="*/ 150 h 175"/>
                  <a:gd name="T12" fmla="*/ 75 w 175"/>
                  <a:gd name="T13" fmla="*/ 150 h 175"/>
                  <a:gd name="T14" fmla="*/ 75 w 175"/>
                  <a:gd name="T15" fmla="*/ 75 h 175"/>
                  <a:gd name="T16" fmla="*/ 63 w 175"/>
                  <a:gd name="T17" fmla="*/ 63 h 175"/>
                  <a:gd name="T18" fmla="*/ 100 w 175"/>
                  <a:gd name="T19" fmla="*/ 63 h 175"/>
                  <a:gd name="T20" fmla="*/ 100 w 175"/>
                  <a:gd name="T21" fmla="*/ 150 h 175"/>
                  <a:gd name="T22" fmla="*/ 88 w 175"/>
                  <a:gd name="T23" fmla="*/ 50 h 175"/>
                  <a:gd name="T24" fmla="*/ 75 w 175"/>
                  <a:gd name="T25" fmla="*/ 38 h 175"/>
                  <a:gd name="T26" fmla="*/ 88 w 175"/>
                  <a:gd name="T27" fmla="*/ 25 h 175"/>
                  <a:gd name="T28" fmla="*/ 100 w 175"/>
                  <a:gd name="T29" fmla="*/ 38 h 175"/>
                  <a:gd name="T30" fmla="*/ 88 w 175"/>
                  <a:gd name="T31" fmla="*/ 5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175">
                    <a:moveTo>
                      <a:pt x="88" y="0"/>
                    </a:moveTo>
                    <a:cubicBezTo>
                      <a:pt x="39" y="0"/>
                      <a:pt x="0" y="39"/>
                      <a:pt x="0" y="88"/>
                    </a:cubicBezTo>
                    <a:cubicBezTo>
                      <a:pt x="0" y="136"/>
                      <a:pt x="39" y="175"/>
                      <a:pt x="88" y="175"/>
                    </a:cubicBezTo>
                    <a:cubicBezTo>
                      <a:pt x="136" y="175"/>
                      <a:pt x="175" y="136"/>
                      <a:pt x="175" y="88"/>
                    </a:cubicBezTo>
                    <a:cubicBezTo>
                      <a:pt x="175" y="39"/>
                      <a:pt x="136" y="0"/>
                      <a:pt x="88" y="0"/>
                    </a:cubicBezTo>
                    <a:close/>
                    <a:moveTo>
                      <a:pt x="100" y="150"/>
                    </a:moveTo>
                    <a:lnTo>
                      <a:pt x="75" y="150"/>
                    </a:lnTo>
                    <a:lnTo>
                      <a:pt x="75" y="75"/>
                    </a:lnTo>
                    <a:lnTo>
                      <a:pt x="63" y="63"/>
                    </a:lnTo>
                    <a:lnTo>
                      <a:pt x="100" y="63"/>
                    </a:lnTo>
                    <a:lnTo>
                      <a:pt x="100" y="150"/>
                    </a:lnTo>
                    <a:close/>
                    <a:moveTo>
                      <a:pt x="88" y="50"/>
                    </a:moveTo>
                    <a:cubicBezTo>
                      <a:pt x="80" y="50"/>
                      <a:pt x="75" y="45"/>
                      <a:pt x="75" y="38"/>
                    </a:cubicBezTo>
                    <a:cubicBezTo>
                      <a:pt x="75" y="30"/>
                      <a:pt x="80" y="25"/>
                      <a:pt x="88" y="25"/>
                    </a:cubicBezTo>
                    <a:cubicBezTo>
                      <a:pt x="94" y="25"/>
                      <a:pt x="100" y="30"/>
                      <a:pt x="100" y="38"/>
                    </a:cubicBezTo>
                    <a:cubicBezTo>
                      <a:pt x="100" y="45"/>
                      <a:pt x="94" y="50"/>
                      <a:pt x="88" y="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6528917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E321-CAA6-474B-BC57-02ED85FBCA0E}"/>
              </a:ext>
            </a:extLst>
          </p:cNvPr>
          <p:cNvSpPr>
            <a:spLocks noGrp="1"/>
          </p:cNvSpPr>
          <p:nvPr>
            <p:ph type="title"/>
          </p:nvPr>
        </p:nvSpPr>
        <p:spPr/>
        <p:txBody>
          <a:bodyPr/>
          <a:lstStyle/>
          <a:p>
            <a:r>
              <a:rPr lang="en-US" dirty="0"/>
              <a:t>Yesterday / Today</a:t>
            </a:r>
          </a:p>
        </p:txBody>
      </p:sp>
      <p:sp>
        <p:nvSpPr>
          <p:cNvPr id="5" name="Text Placeholder 4">
            <a:extLst>
              <a:ext uri="{FF2B5EF4-FFF2-40B4-BE49-F238E27FC236}">
                <a16:creationId xmlns:a16="http://schemas.microsoft.com/office/drawing/2014/main" id="{E818D776-F1F6-4467-AA8D-DBE6236A903A}"/>
              </a:ext>
            </a:extLst>
          </p:cNvPr>
          <p:cNvSpPr>
            <a:spLocks noGrp="1"/>
          </p:cNvSpPr>
          <p:nvPr>
            <p:ph type="body" sz="quarter" idx="11"/>
          </p:nvPr>
        </p:nvSpPr>
        <p:spPr/>
        <p:txBody>
          <a:bodyPr>
            <a:normAutofit/>
          </a:bodyPr>
          <a:lstStyle/>
          <a:p>
            <a:r>
              <a:rPr lang="en-US" dirty="0"/>
              <a:t>Email and shared drives are used for collaboration and sharing </a:t>
            </a:r>
          </a:p>
          <a:p>
            <a:r>
              <a:rPr lang="en-US" dirty="0"/>
              <a:t>End-users store unstructured content on shared drives and in email systems </a:t>
            </a:r>
          </a:p>
          <a:p>
            <a:r>
              <a:rPr lang="en-US" dirty="0"/>
              <a:t>Email and shared drives were never meant to be recordkeeping systems</a:t>
            </a:r>
          </a:p>
          <a:p>
            <a:pPr lvl="1"/>
            <a:r>
              <a:rPr lang="en-US" dirty="0"/>
              <a:t>Lack of records management functionality for retention, disposition, preservation, shared access, etc. </a:t>
            </a:r>
          </a:p>
          <a:p>
            <a:pPr lvl="1"/>
            <a:r>
              <a:rPr lang="en-US" dirty="0"/>
              <a:t>No distinction between business records </a:t>
            </a:r>
            <a:br>
              <a:rPr lang="en-US" dirty="0"/>
            </a:br>
            <a:r>
              <a:rPr lang="en-US" dirty="0"/>
              <a:t>and redundant, obsolete or trivial </a:t>
            </a:r>
            <a:br>
              <a:rPr lang="en-US" dirty="0"/>
            </a:br>
            <a:r>
              <a:rPr lang="en-US" dirty="0"/>
              <a:t>information </a:t>
            </a:r>
          </a:p>
          <a:p>
            <a:r>
              <a:rPr lang="en-US" dirty="0"/>
              <a:t>This has resulted in:</a:t>
            </a:r>
          </a:p>
          <a:p>
            <a:pPr lvl="1"/>
            <a:r>
              <a:rPr lang="en-US" dirty="0"/>
              <a:t>Unencumbered growth of information</a:t>
            </a:r>
          </a:p>
          <a:p>
            <a:pPr lvl="1"/>
            <a:r>
              <a:rPr lang="en-US" dirty="0"/>
              <a:t>A huge unorganized mess!</a:t>
            </a:r>
          </a:p>
          <a:p>
            <a:endParaRPr lang="en-US" dirty="0"/>
          </a:p>
        </p:txBody>
      </p:sp>
      <p:sp>
        <p:nvSpPr>
          <p:cNvPr id="4" name="Slide Number Placeholder 3">
            <a:extLst>
              <a:ext uri="{FF2B5EF4-FFF2-40B4-BE49-F238E27FC236}">
                <a16:creationId xmlns:a16="http://schemas.microsoft.com/office/drawing/2014/main" id="{E1E48889-2181-449F-8A33-6D4E64DEFD49}"/>
              </a:ext>
            </a:extLst>
          </p:cNvPr>
          <p:cNvSpPr>
            <a:spLocks noGrp="1"/>
          </p:cNvSpPr>
          <p:nvPr>
            <p:ph type="sldNum" sz="quarter" idx="4294967295"/>
          </p:nvPr>
        </p:nvSpPr>
        <p:spPr>
          <a:xfrm>
            <a:off x="8915400" y="6375400"/>
            <a:ext cx="228600" cy="185738"/>
          </a:xfrm>
          <a:prstGeom prst="rect">
            <a:avLst/>
          </a:prstGeom>
        </p:spPr>
        <p:txBody>
          <a:bodyPr/>
          <a:lstStyle/>
          <a:p>
            <a:fld id="{FF74FD0C-C212-3E42-822A-D9927A3F32BB}" type="slidenum">
              <a:rPr lang="en-US" smtClean="0"/>
              <a:pPr/>
              <a:t>4</a:t>
            </a:fld>
            <a:endParaRPr lang="en-US" dirty="0"/>
          </a:p>
        </p:txBody>
      </p:sp>
      <p:pic>
        <p:nvPicPr>
          <p:cNvPr id="15362" name="Picture 2" descr="Image result for redundant obsolete trivial">
            <a:extLst>
              <a:ext uri="{FF2B5EF4-FFF2-40B4-BE49-F238E27FC236}">
                <a16:creationId xmlns:a16="http://schemas.microsoft.com/office/drawing/2014/main" id="{5047AB1F-BE98-4854-B7B6-1B13B05C3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377" y="3860893"/>
            <a:ext cx="2714625"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62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E321-CAA6-474B-BC57-02ED85FBCA0E}"/>
              </a:ext>
            </a:extLst>
          </p:cNvPr>
          <p:cNvSpPr>
            <a:spLocks noGrp="1"/>
          </p:cNvSpPr>
          <p:nvPr>
            <p:ph type="title"/>
          </p:nvPr>
        </p:nvSpPr>
        <p:spPr>
          <a:xfrm>
            <a:off x="457200" y="533400"/>
            <a:ext cx="8229600" cy="990600"/>
          </a:xfrm>
        </p:spPr>
        <p:txBody>
          <a:bodyPr/>
          <a:lstStyle/>
          <a:p>
            <a:r>
              <a:rPr lang="en-US" dirty="0"/>
              <a:t>Today / Tomorrow</a:t>
            </a:r>
          </a:p>
        </p:txBody>
      </p:sp>
      <p:sp>
        <p:nvSpPr>
          <p:cNvPr id="5" name="Text Placeholder 4">
            <a:extLst>
              <a:ext uri="{FF2B5EF4-FFF2-40B4-BE49-F238E27FC236}">
                <a16:creationId xmlns:a16="http://schemas.microsoft.com/office/drawing/2014/main" id="{E818D776-F1F6-4467-AA8D-DBE6236A903A}"/>
              </a:ext>
            </a:extLst>
          </p:cNvPr>
          <p:cNvSpPr>
            <a:spLocks noGrp="1"/>
          </p:cNvSpPr>
          <p:nvPr>
            <p:ph type="body" sz="quarter" idx="11"/>
          </p:nvPr>
        </p:nvSpPr>
        <p:spPr/>
        <p:txBody>
          <a:bodyPr>
            <a:normAutofit/>
          </a:bodyPr>
          <a:lstStyle/>
          <a:p>
            <a:r>
              <a:rPr lang="en-US" dirty="0"/>
              <a:t>Office 365 provides much improved methods for collaboration</a:t>
            </a:r>
          </a:p>
          <a:p>
            <a:r>
              <a:rPr lang="en-US" dirty="0"/>
              <a:t>Natively, still not a recordkeeping system</a:t>
            </a:r>
          </a:p>
          <a:p>
            <a:r>
              <a:rPr lang="en-US" dirty="0"/>
              <a:t>With volumes increasing and more / larger file types and sizes, the data proliferation challenge of today will be magnified multi-fold in the future</a:t>
            </a:r>
          </a:p>
          <a:p>
            <a:pPr lvl="1"/>
            <a:r>
              <a:rPr lang="en-US" sz="2000" dirty="0"/>
              <a:t>Many more places to create and retain </a:t>
            </a:r>
            <a:br>
              <a:rPr lang="en-US" sz="2000" dirty="0"/>
            </a:br>
            <a:r>
              <a:rPr lang="en-US" sz="2000" dirty="0"/>
              <a:t>files and documents in O365</a:t>
            </a:r>
          </a:p>
          <a:p>
            <a:endParaRPr lang="en-US" dirty="0"/>
          </a:p>
        </p:txBody>
      </p:sp>
      <p:sp>
        <p:nvSpPr>
          <p:cNvPr id="4" name="Slide Number Placeholder 3">
            <a:extLst>
              <a:ext uri="{FF2B5EF4-FFF2-40B4-BE49-F238E27FC236}">
                <a16:creationId xmlns:a16="http://schemas.microsoft.com/office/drawing/2014/main" id="{E1E48889-2181-449F-8A33-6D4E64DEFD49}"/>
              </a:ext>
            </a:extLst>
          </p:cNvPr>
          <p:cNvSpPr>
            <a:spLocks noGrp="1"/>
          </p:cNvSpPr>
          <p:nvPr>
            <p:ph type="sldNum" sz="quarter" idx="4294967295"/>
          </p:nvPr>
        </p:nvSpPr>
        <p:spPr>
          <a:xfrm>
            <a:off x="8620125" y="5638800"/>
            <a:ext cx="523875" cy="180975"/>
          </a:xfrm>
          <a:prstGeom prst="rect">
            <a:avLst/>
          </a:prstGeom>
        </p:spPr>
        <p:txBody>
          <a:bodyPr/>
          <a:lstStyle/>
          <a:p>
            <a:fld id="{FF74FD0C-C212-3E42-822A-D9927A3F32BB}" type="slidenum">
              <a:rPr lang="en-US" sz="1200"/>
              <a:pPr/>
              <a:t>5</a:t>
            </a:fld>
            <a:endParaRPr lang="en-US" sz="1200" dirty="0"/>
          </a:p>
        </p:txBody>
      </p:sp>
    </p:spTree>
    <p:extLst>
      <p:ext uri="{BB962C8B-B14F-4D97-AF65-F5344CB8AC3E}">
        <p14:creationId xmlns:p14="http://schemas.microsoft.com/office/powerpoint/2010/main" val="286888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15AE2-35B7-4B93-9B10-C70C4E4B0EA1}"/>
              </a:ext>
            </a:extLst>
          </p:cNvPr>
          <p:cNvSpPr>
            <a:spLocks noGrp="1"/>
          </p:cNvSpPr>
          <p:nvPr>
            <p:ph type="title"/>
          </p:nvPr>
        </p:nvSpPr>
        <p:spPr/>
        <p:txBody>
          <a:bodyPr/>
          <a:lstStyle/>
          <a:p>
            <a:r>
              <a:rPr lang="en-US" dirty="0"/>
              <a:t>Issues / Risks</a:t>
            </a:r>
          </a:p>
        </p:txBody>
      </p:sp>
      <p:sp>
        <p:nvSpPr>
          <p:cNvPr id="4" name="Text Placeholder 3">
            <a:extLst>
              <a:ext uri="{FF2B5EF4-FFF2-40B4-BE49-F238E27FC236}">
                <a16:creationId xmlns:a16="http://schemas.microsoft.com/office/drawing/2014/main" id="{621C23BA-0ADD-4912-A469-7361CA51B37D}"/>
              </a:ext>
            </a:extLst>
          </p:cNvPr>
          <p:cNvSpPr>
            <a:spLocks noGrp="1"/>
          </p:cNvSpPr>
          <p:nvPr>
            <p:ph type="body" sz="quarter" idx="11"/>
          </p:nvPr>
        </p:nvSpPr>
        <p:spPr/>
        <p:txBody>
          <a:bodyPr>
            <a:normAutofit/>
          </a:bodyPr>
          <a:lstStyle/>
          <a:p>
            <a:r>
              <a:rPr lang="en-US" dirty="0"/>
              <a:t>Without proper guidance and governance within O365, the lack of content controls and mismanagement will continue</a:t>
            </a:r>
          </a:p>
          <a:p>
            <a:r>
              <a:rPr lang="en-US" dirty="0"/>
              <a:t>Due to the familiarity and supposed simplicity of a solution such as O365 (Exchange, SharePoint, etc.), IT often “introduces” O365 simply as an upgrade</a:t>
            </a:r>
          </a:p>
          <a:p>
            <a:r>
              <a:rPr lang="en-US" sz="2200" dirty="0"/>
              <a:t>Office 365 is an </a:t>
            </a:r>
            <a:r>
              <a:rPr lang="en-US" sz="2200" b="1" dirty="0">
                <a:solidFill>
                  <a:schemeClr val="accent2">
                    <a:lumMod val="75000"/>
                  </a:schemeClr>
                </a:solidFill>
              </a:rPr>
              <a:t>enterprise solution </a:t>
            </a:r>
            <a:r>
              <a:rPr lang="en-US" sz="2200" dirty="0"/>
              <a:t>and should be treated as such</a:t>
            </a:r>
          </a:p>
          <a:p>
            <a:pPr lvl="1"/>
            <a:r>
              <a:rPr lang="en-US" sz="1800" dirty="0"/>
              <a:t>Treat every application within O365 as a stand-alone enterprise solution and force it through the same rigors ( i.e. the </a:t>
            </a:r>
            <a:r>
              <a:rPr lang="en-US" sz="1800" b="1" dirty="0">
                <a:solidFill>
                  <a:schemeClr val="accent2">
                    <a:lumMod val="75000"/>
                  </a:schemeClr>
                </a:solidFill>
              </a:rPr>
              <a:t>SDLC</a:t>
            </a:r>
            <a:r>
              <a:rPr lang="en-US" sz="1800" dirty="0"/>
              <a:t> process and in-depth reviews from security, privacy and compliance) that are required for other applications</a:t>
            </a:r>
          </a:p>
          <a:p>
            <a:pPr lvl="1"/>
            <a:r>
              <a:rPr lang="en-US" sz="1800" dirty="0"/>
              <a:t>Establish appropriate governance for both the technical implementation and the content management aspect of the O365 ecosystem</a:t>
            </a:r>
          </a:p>
        </p:txBody>
      </p:sp>
    </p:spTree>
    <p:extLst>
      <p:ext uri="{BB962C8B-B14F-4D97-AF65-F5344CB8AC3E}">
        <p14:creationId xmlns:p14="http://schemas.microsoft.com/office/powerpoint/2010/main" val="243102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FDDB-A5BF-4566-9511-3500711BDB2F}"/>
              </a:ext>
            </a:extLst>
          </p:cNvPr>
          <p:cNvSpPr>
            <a:spLocks noGrp="1"/>
          </p:cNvSpPr>
          <p:nvPr>
            <p:ph type="title"/>
          </p:nvPr>
        </p:nvSpPr>
        <p:spPr/>
        <p:txBody>
          <a:bodyPr/>
          <a:lstStyle/>
          <a:p>
            <a:r>
              <a:rPr lang="en-US" dirty="0"/>
              <a:t>If we don’t…</a:t>
            </a:r>
          </a:p>
        </p:txBody>
      </p:sp>
      <p:pic>
        <p:nvPicPr>
          <p:cNvPr id="5" name="Picture 4">
            <a:extLst>
              <a:ext uri="{FF2B5EF4-FFF2-40B4-BE49-F238E27FC236}">
                <a16:creationId xmlns:a16="http://schemas.microsoft.com/office/drawing/2014/main" id="{56B93719-6E4C-4B5F-B93A-7A5E2C1AF653}"/>
              </a:ext>
            </a:extLst>
          </p:cNvPr>
          <p:cNvPicPr>
            <a:picLocks noChangeAspect="1"/>
          </p:cNvPicPr>
          <p:nvPr/>
        </p:nvPicPr>
        <p:blipFill>
          <a:blip r:embed="rId2"/>
          <a:stretch>
            <a:fillRect/>
          </a:stretch>
        </p:blipFill>
        <p:spPr>
          <a:xfrm>
            <a:off x="1722784" y="2174413"/>
            <a:ext cx="4837043" cy="3722256"/>
          </a:xfrm>
          <a:prstGeom prst="rect">
            <a:avLst/>
          </a:prstGeom>
        </p:spPr>
      </p:pic>
    </p:spTree>
    <p:extLst>
      <p:ext uri="{BB962C8B-B14F-4D97-AF65-F5344CB8AC3E}">
        <p14:creationId xmlns:p14="http://schemas.microsoft.com/office/powerpoint/2010/main" val="209829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98C0-0456-43D1-87DD-BCFD69CE6104}"/>
              </a:ext>
            </a:extLst>
          </p:cNvPr>
          <p:cNvSpPr>
            <a:spLocks noGrp="1"/>
          </p:cNvSpPr>
          <p:nvPr>
            <p:ph type="title"/>
          </p:nvPr>
        </p:nvSpPr>
        <p:spPr/>
        <p:txBody>
          <a:bodyPr/>
          <a:lstStyle/>
          <a:p>
            <a:r>
              <a:rPr lang="en-US" sz="3200" dirty="0"/>
              <a:t>Critical Success Factor:</a:t>
            </a:r>
            <a:br>
              <a:rPr lang="en-US" sz="3200" dirty="0"/>
            </a:br>
            <a:r>
              <a:rPr lang="en-US" sz="3200" dirty="0"/>
              <a:t>Content Placement Strategy</a:t>
            </a:r>
          </a:p>
        </p:txBody>
      </p:sp>
      <p:sp>
        <p:nvSpPr>
          <p:cNvPr id="3" name="Text Placeholder 2">
            <a:extLst>
              <a:ext uri="{FF2B5EF4-FFF2-40B4-BE49-F238E27FC236}">
                <a16:creationId xmlns:a16="http://schemas.microsoft.com/office/drawing/2014/main" id="{BAEB903F-C22F-4601-808F-943249CA66CA}"/>
              </a:ext>
            </a:extLst>
          </p:cNvPr>
          <p:cNvSpPr>
            <a:spLocks noGrp="1"/>
          </p:cNvSpPr>
          <p:nvPr>
            <p:ph type="body" sz="quarter" idx="11"/>
          </p:nvPr>
        </p:nvSpPr>
        <p:spPr>
          <a:xfrm>
            <a:off x="457200" y="1739798"/>
            <a:ext cx="8229600" cy="4338637"/>
          </a:xfrm>
        </p:spPr>
        <p:txBody>
          <a:bodyPr/>
          <a:lstStyle/>
          <a:p>
            <a:r>
              <a:rPr lang="en-US" dirty="0"/>
              <a:t>Ensures that the right tool is being used for the right job</a:t>
            </a:r>
          </a:p>
          <a:p>
            <a:pPr lvl="1"/>
            <a:r>
              <a:rPr lang="en-US" sz="1800" dirty="0"/>
              <a:t>Includes integrating existing solutions (such as DM / ECM) to leverage higher-level records management functionality</a:t>
            </a:r>
          </a:p>
          <a:p>
            <a:r>
              <a:rPr lang="en-US" dirty="0"/>
              <a:t>Guidance / best practices / requirements for what type of content should be stored in which O365 solution so that it can be managed through its lifecycle efficiently and effectively</a:t>
            </a:r>
          </a:p>
        </p:txBody>
      </p:sp>
      <p:pic>
        <p:nvPicPr>
          <p:cNvPr id="1026" name="Picture 2" descr="Image result for image of O365 applications">
            <a:extLst>
              <a:ext uri="{FF2B5EF4-FFF2-40B4-BE49-F238E27FC236}">
                <a16:creationId xmlns:a16="http://schemas.microsoft.com/office/drawing/2014/main" id="{C4FBDFBE-77D6-45B9-94BB-4D82B6ABF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4091412"/>
            <a:ext cx="6146524" cy="136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74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CF4C-6415-46D9-B4E2-5276DD53899F}"/>
              </a:ext>
            </a:extLst>
          </p:cNvPr>
          <p:cNvSpPr>
            <a:spLocks noGrp="1"/>
          </p:cNvSpPr>
          <p:nvPr>
            <p:ph type="title"/>
          </p:nvPr>
        </p:nvSpPr>
        <p:spPr/>
        <p:txBody>
          <a:bodyPr/>
          <a:lstStyle/>
          <a:p>
            <a:r>
              <a:rPr lang="en-US" sz="3600" dirty="0"/>
              <a:t>Content Placement Strategy Guidelines</a:t>
            </a:r>
          </a:p>
        </p:txBody>
      </p:sp>
      <p:sp>
        <p:nvSpPr>
          <p:cNvPr id="3" name="Text Placeholder 2">
            <a:extLst>
              <a:ext uri="{FF2B5EF4-FFF2-40B4-BE49-F238E27FC236}">
                <a16:creationId xmlns:a16="http://schemas.microsoft.com/office/drawing/2014/main" id="{9B45D116-254C-4C7F-9E07-D86DD016866F}"/>
              </a:ext>
            </a:extLst>
          </p:cNvPr>
          <p:cNvSpPr>
            <a:spLocks noGrp="1"/>
          </p:cNvSpPr>
          <p:nvPr>
            <p:ph type="body" sz="quarter" idx="11"/>
          </p:nvPr>
        </p:nvSpPr>
        <p:spPr>
          <a:xfrm>
            <a:off x="457201" y="1541016"/>
            <a:ext cx="4114800" cy="4338637"/>
          </a:xfrm>
        </p:spPr>
        <p:txBody>
          <a:bodyPr>
            <a:noAutofit/>
          </a:bodyPr>
          <a:lstStyle/>
          <a:p>
            <a:r>
              <a:rPr lang="en-US" dirty="0"/>
              <a:t>Takes each application’s strengths and weaknesses into consideration</a:t>
            </a:r>
          </a:p>
          <a:p>
            <a:r>
              <a:rPr lang="en-US" dirty="0"/>
              <a:t>Defines the type of content that can be stored in each application</a:t>
            </a:r>
          </a:p>
          <a:p>
            <a:r>
              <a:rPr lang="en-US" dirty="0"/>
              <a:t>Must consider the need to move content between repositories as the content changes over time (e.g. migrating records from email to a more appropriate recordkeeping system such as SharePoint)</a:t>
            </a:r>
          </a:p>
        </p:txBody>
      </p:sp>
      <p:graphicFrame>
        <p:nvGraphicFramePr>
          <p:cNvPr id="4" name="Table 3">
            <a:extLst>
              <a:ext uri="{FF2B5EF4-FFF2-40B4-BE49-F238E27FC236}">
                <a16:creationId xmlns:a16="http://schemas.microsoft.com/office/drawing/2014/main" id="{6F62F2A9-2F9E-42B9-BDE9-F6647EB3BC73}"/>
              </a:ext>
            </a:extLst>
          </p:cNvPr>
          <p:cNvGraphicFramePr>
            <a:graphicFrameLocks noGrp="1"/>
          </p:cNvGraphicFramePr>
          <p:nvPr>
            <p:extLst/>
          </p:nvPr>
        </p:nvGraphicFramePr>
        <p:xfrm>
          <a:off x="4691271" y="2062321"/>
          <a:ext cx="4253947" cy="3296026"/>
        </p:xfrm>
        <a:graphic>
          <a:graphicData uri="http://schemas.openxmlformats.org/drawingml/2006/table">
            <a:tbl>
              <a:tblPr firstRow="1" firstCol="1" bandRow="1">
                <a:tableStyleId>{21E4AEA4-8DFA-4A89-87EB-49C32662AFE0}</a:tableStyleId>
              </a:tblPr>
              <a:tblGrid>
                <a:gridCol w="714847">
                  <a:extLst>
                    <a:ext uri="{9D8B030D-6E8A-4147-A177-3AD203B41FA5}">
                      <a16:colId xmlns:a16="http://schemas.microsoft.com/office/drawing/2014/main" val="1507355609"/>
                    </a:ext>
                  </a:extLst>
                </a:gridCol>
                <a:gridCol w="977033">
                  <a:extLst>
                    <a:ext uri="{9D8B030D-6E8A-4147-A177-3AD203B41FA5}">
                      <a16:colId xmlns:a16="http://schemas.microsoft.com/office/drawing/2014/main" val="2496334123"/>
                    </a:ext>
                  </a:extLst>
                </a:gridCol>
                <a:gridCol w="2562067">
                  <a:extLst>
                    <a:ext uri="{9D8B030D-6E8A-4147-A177-3AD203B41FA5}">
                      <a16:colId xmlns:a16="http://schemas.microsoft.com/office/drawing/2014/main" val="2612912560"/>
                    </a:ext>
                  </a:extLst>
                </a:gridCol>
              </a:tblGrid>
              <a:tr h="255307">
                <a:tc>
                  <a:txBody>
                    <a:bodyPr/>
                    <a:lstStyle/>
                    <a:p>
                      <a:pPr marL="0" marR="0">
                        <a:spcBef>
                          <a:spcPts val="0"/>
                        </a:spcBef>
                        <a:spcAft>
                          <a:spcPts val="0"/>
                        </a:spcAft>
                      </a:pPr>
                      <a:r>
                        <a:rPr lang="en-US" sz="800" dirty="0">
                          <a:effectLst/>
                        </a:rPr>
                        <a:t>Where</a:t>
                      </a:r>
                      <a:endParaRPr lang="en-US" sz="800" dirty="0">
                        <a:effectLst/>
                        <a:latin typeface="Calibri" panose="020F0502020204030204" pitchFamily="34" charset="0"/>
                        <a:ea typeface="Calibri" panose="020F0502020204030204" pitchFamily="34" charset="0"/>
                      </a:endParaRPr>
                    </a:p>
                  </a:txBody>
                  <a:tcPr marL="45085" marR="45085" marT="9525" marB="0"/>
                </a:tc>
                <a:tc>
                  <a:txBody>
                    <a:bodyPr/>
                    <a:lstStyle/>
                    <a:p>
                      <a:pPr marL="0" marR="0">
                        <a:spcBef>
                          <a:spcPts val="0"/>
                        </a:spcBef>
                        <a:spcAft>
                          <a:spcPts val="0"/>
                        </a:spcAft>
                      </a:pPr>
                      <a:r>
                        <a:rPr lang="en-US" sz="800" dirty="0">
                          <a:effectLst/>
                        </a:rPr>
                        <a:t>Whose is it?</a:t>
                      </a:r>
                      <a:endParaRPr lang="en-US" sz="800" dirty="0">
                        <a:effectLst/>
                        <a:latin typeface="Calibri" panose="020F0502020204030204" pitchFamily="34" charset="0"/>
                        <a:ea typeface="Calibri" panose="020F0502020204030204" pitchFamily="34" charset="0"/>
                      </a:endParaRPr>
                    </a:p>
                  </a:txBody>
                  <a:tcPr marL="45085" marR="45085" marT="9525" marB="0"/>
                </a:tc>
                <a:tc>
                  <a:txBody>
                    <a:bodyPr/>
                    <a:lstStyle/>
                    <a:p>
                      <a:pPr marL="0" marR="0">
                        <a:spcBef>
                          <a:spcPts val="0"/>
                        </a:spcBef>
                        <a:spcAft>
                          <a:spcPts val="0"/>
                        </a:spcAft>
                      </a:pPr>
                      <a:r>
                        <a:rPr lang="en-US" sz="800" dirty="0">
                          <a:effectLst/>
                        </a:rPr>
                        <a:t>Usage</a:t>
                      </a:r>
                      <a:endParaRPr lang="en-US" sz="800" dirty="0">
                        <a:effectLst/>
                        <a:latin typeface="Calibri" panose="020F0502020204030204" pitchFamily="34" charset="0"/>
                        <a:ea typeface="Calibri" panose="020F0502020204030204" pitchFamily="34" charset="0"/>
                      </a:endParaRPr>
                    </a:p>
                  </a:txBody>
                  <a:tcPr marL="45085" marR="45085" marT="9525" marB="0"/>
                </a:tc>
                <a:extLst>
                  <a:ext uri="{0D108BD9-81ED-4DB2-BD59-A6C34878D82A}">
                    <a16:rowId xmlns:a16="http://schemas.microsoft.com/office/drawing/2014/main" val="139471255"/>
                  </a:ext>
                </a:extLst>
              </a:tr>
              <a:tr h="621424">
                <a:tc>
                  <a:txBody>
                    <a:bodyPr/>
                    <a:lstStyle/>
                    <a:p>
                      <a:pPr marL="0" marR="0">
                        <a:spcBef>
                          <a:spcPts val="0"/>
                        </a:spcBef>
                        <a:spcAft>
                          <a:spcPts val="0"/>
                        </a:spcAft>
                      </a:pPr>
                      <a:r>
                        <a:rPr lang="en-US" sz="800" dirty="0">
                          <a:effectLst/>
                        </a:rPr>
                        <a:t>Email</a:t>
                      </a:r>
                      <a:endParaRPr lang="en-US" sz="800" dirty="0">
                        <a:effectLst/>
                        <a:latin typeface="Calibri" panose="020F0502020204030204" pitchFamily="34" charset="0"/>
                        <a:ea typeface="Calibri" panose="020F0502020204030204" pitchFamily="34" charset="0"/>
                      </a:endParaRPr>
                    </a:p>
                  </a:txBody>
                  <a:tcPr marL="45085" marR="45085" marT="9525" marB="0"/>
                </a:tc>
                <a:tc>
                  <a:txBody>
                    <a:bodyPr/>
                    <a:lstStyle/>
                    <a:p>
                      <a:pPr marL="0" marR="0">
                        <a:spcBef>
                          <a:spcPts val="0"/>
                        </a:spcBef>
                        <a:spcAft>
                          <a:spcPts val="0"/>
                        </a:spcAft>
                      </a:pPr>
                      <a:r>
                        <a:rPr lang="en-US" sz="800" dirty="0">
                          <a:effectLst/>
                        </a:rPr>
                        <a:t>Mixed</a:t>
                      </a:r>
                      <a:endParaRPr lang="en-US" sz="800" dirty="0">
                        <a:effectLst/>
                        <a:latin typeface="Calibri" panose="020F0502020204030204" pitchFamily="34" charset="0"/>
                        <a:ea typeface="Calibri" panose="020F0502020204030204" pitchFamily="34" charset="0"/>
                      </a:endParaRPr>
                    </a:p>
                  </a:txBody>
                  <a:tcPr marL="45085" marR="45085" marT="9525" marB="0"/>
                </a:tc>
                <a:tc>
                  <a:txBody>
                    <a:bodyPr/>
                    <a:lstStyle/>
                    <a:p>
                      <a:pPr marL="171450" marR="0" lvl="0" indent="-171450">
                        <a:spcBef>
                          <a:spcPts val="0"/>
                        </a:spcBef>
                        <a:spcAft>
                          <a:spcPts val="0"/>
                        </a:spcAft>
                        <a:buFont typeface="Arial" panose="020B0604020202020204" pitchFamily="34" charset="0"/>
                        <a:buChar char="•"/>
                        <a:tabLst>
                          <a:tab pos="457200" algn="l"/>
                        </a:tabLst>
                      </a:pPr>
                      <a:r>
                        <a:rPr lang="en-US" sz="800" dirty="0">
                          <a:effectLst/>
                        </a:rPr>
                        <a:t>Short-term retention of correspondence</a:t>
                      </a:r>
                    </a:p>
                    <a:p>
                      <a:pPr marL="171450" marR="0" lvl="0" indent="-171450">
                        <a:spcBef>
                          <a:spcPts val="0"/>
                        </a:spcBef>
                        <a:spcAft>
                          <a:spcPts val="0"/>
                        </a:spcAft>
                        <a:buFont typeface="Arial" panose="020B0604020202020204" pitchFamily="34" charset="0"/>
                        <a:buChar char="•"/>
                        <a:tabLst>
                          <a:tab pos="457200" algn="l"/>
                        </a:tabLst>
                      </a:pPr>
                      <a:r>
                        <a:rPr lang="en-US" sz="800" dirty="0">
                          <a:effectLst/>
                        </a:rPr>
                        <a:t>Alerts, Correspondence, Personal Admin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5085" marR="45085" marT="9525" marB="0"/>
                </a:tc>
                <a:extLst>
                  <a:ext uri="{0D108BD9-81ED-4DB2-BD59-A6C34878D82A}">
                    <a16:rowId xmlns:a16="http://schemas.microsoft.com/office/drawing/2014/main" val="4291593716"/>
                  </a:ext>
                </a:extLst>
              </a:tr>
              <a:tr h="644065">
                <a:tc>
                  <a:txBody>
                    <a:bodyPr/>
                    <a:lstStyle/>
                    <a:p>
                      <a:pPr marL="0" marR="0">
                        <a:spcBef>
                          <a:spcPts val="0"/>
                        </a:spcBef>
                        <a:spcAft>
                          <a:spcPts val="0"/>
                        </a:spcAft>
                      </a:pPr>
                      <a:r>
                        <a:rPr lang="en-US" sz="800" dirty="0">
                          <a:effectLst/>
                        </a:rPr>
                        <a:t>Teams</a:t>
                      </a:r>
                      <a:endParaRPr lang="en-US" sz="800" dirty="0">
                        <a:effectLst/>
                        <a:latin typeface="Calibri" panose="020F0502020204030204" pitchFamily="34" charset="0"/>
                        <a:ea typeface="Calibri" panose="020F0502020204030204" pitchFamily="34" charset="0"/>
                      </a:endParaRPr>
                    </a:p>
                  </a:txBody>
                  <a:tcPr marL="45085" marR="45085" marT="9525" marB="0"/>
                </a:tc>
                <a:tc>
                  <a:txBody>
                    <a:bodyPr/>
                    <a:lstStyle/>
                    <a:p>
                      <a:pPr marL="0" marR="0">
                        <a:spcBef>
                          <a:spcPts val="0"/>
                        </a:spcBef>
                        <a:spcAft>
                          <a:spcPts val="0"/>
                        </a:spcAft>
                      </a:pPr>
                      <a:r>
                        <a:rPr lang="en-US" sz="800" dirty="0">
                          <a:effectLst/>
                        </a:rPr>
                        <a:t>Ours</a:t>
                      </a:r>
                      <a:endParaRPr lang="en-US" sz="800" dirty="0">
                        <a:effectLst/>
                        <a:latin typeface="Calibri" panose="020F0502020204030204" pitchFamily="34" charset="0"/>
                        <a:ea typeface="Calibri" panose="020F0502020204030204" pitchFamily="34" charset="0"/>
                      </a:endParaRPr>
                    </a:p>
                  </a:txBody>
                  <a:tcPr marL="45085" marR="45085" marT="9525" marB="0"/>
                </a:tc>
                <a:tc>
                  <a:txBody>
                    <a:bodyPr/>
                    <a:lstStyle/>
                    <a:p>
                      <a:pPr marL="171450" marR="0" lvl="0" indent="-171450">
                        <a:spcBef>
                          <a:spcPts val="0"/>
                        </a:spcBef>
                        <a:spcAft>
                          <a:spcPts val="0"/>
                        </a:spcAft>
                        <a:buFont typeface="Arial" panose="020B0604020202020204" pitchFamily="34" charset="0"/>
                        <a:buChar char="•"/>
                        <a:tabLst>
                          <a:tab pos="457200" algn="l"/>
                        </a:tabLst>
                      </a:pPr>
                      <a:r>
                        <a:rPr lang="en-US" sz="800" dirty="0">
                          <a:effectLst/>
                        </a:rPr>
                        <a:t>Chat-enabled group with document / content collaboration features</a:t>
                      </a:r>
                    </a:p>
                    <a:p>
                      <a:pPr marL="171450" marR="0" lvl="0" indent="-171450">
                        <a:spcBef>
                          <a:spcPts val="0"/>
                        </a:spcBef>
                        <a:spcAft>
                          <a:spcPts val="0"/>
                        </a:spcAft>
                        <a:buFont typeface="Arial" panose="020B0604020202020204" pitchFamily="34" charset="0"/>
                        <a:buChar char="•"/>
                        <a:tabLst>
                          <a:tab pos="457200" algn="l"/>
                        </a:tabLst>
                      </a:pPr>
                      <a:r>
                        <a:rPr lang="en-US" sz="800" dirty="0">
                          <a:effectLst/>
                        </a:rPr>
                        <a:t>Projects, Departments, Topical (Event-Planning Committee)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5085" marR="45085" marT="9525" marB="0"/>
                </a:tc>
                <a:extLst>
                  <a:ext uri="{0D108BD9-81ED-4DB2-BD59-A6C34878D82A}">
                    <a16:rowId xmlns:a16="http://schemas.microsoft.com/office/drawing/2014/main" val="3788140968"/>
                  </a:ext>
                </a:extLst>
              </a:tr>
              <a:tr h="909531">
                <a:tc>
                  <a:txBody>
                    <a:bodyPr/>
                    <a:lstStyle/>
                    <a:p>
                      <a:pPr marL="0" marR="0">
                        <a:spcBef>
                          <a:spcPts val="0"/>
                        </a:spcBef>
                        <a:spcAft>
                          <a:spcPts val="0"/>
                        </a:spcAft>
                      </a:pPr>
                      <a:r>
                        <a:rPr lang="en-US" sz="800" dirty="0">
                          <a:effectLst/>
                        </a:rPr>
                        <a:t>SharePoint Records Repository(ies)</a:t>
                      </a:r>
                      <a:endParaRPr lang="en-US" sz="800" dirty="0">
                        <a:effectLst/>
                        <a:latin typeface="Calibri" panose="020F0502020204030204" pitchFamily="34" charset="0"/>
                        <a:ea typeface="Calibri" panose="020F0502020204030204" pitchFamily="34" charset="0"/>
                      </a:endParaRPr>
                    </a:p>
                  </a:txBody>
                  <a:tcPr marL="45085" marR="45085" marT="9525" marB="0"/>
                </a:tc>
                <a:tc>
                  <a:txBody>
                    <a:bodyPr/>
                    <a:lstStyle/>
                    <a:p>
                      <a:pPr marL="0" marR="0">
                        <a:spcBef>
                          <a:spcPts val="0"/>
                        </a:spcBef>
                        <a:spcAft>
                          <a:spcPts val="0"/>
                        </a:spcAft>
                      </a:pPr>
                      <a:r>
                        <a:rPr lang="en-US" sz="800" dirty="0">
                          <a:effectLst/>
                        </a:rPr>
                        <a:t>The Company’s</a:t>
                      </a:r>
                      <a:endParaRPr lang="en-US" sz="800" dirty="0">
                        <a:effectLst/>
                        <a:latin typeface="Calibri" panose="020F0502020204030204" pitchFamily="34" charset="0"/>
                        <a:ea typeface="Calibri" panose="020F0502020204030204" pitchFamily="34" charset="0"/>
                      </a:endParaRPr>
                    </a:p>
                  </a:txBody>
                  <a:tcPr marL="45085" marR="45085" marT="9525" marB="0"/>
                </a:tc>
                <a:tc>
                  <a:txBody>
                    <a:bodyPr/>
                    <a:lstStyle/>
                    <a:p>
                      <a:pPr marL="171450" marR="0" lvl="0" indent="-171450">
                        <a:spcBef>
                          <a:spcPts val="0"/>
                        </a:spcBef>
                        <a:spcAft>
                          <a:spcPts val="0"/>
                        </a:spcAft>
                        <a:buFont typeface="Arial" panose="020B0604020202020204" pitchFamily="34" charset="0"/>
                        <a:buChar char="•"/>
                        <a:tabLst>
                          <a:tab pos="457200" algn="l"/>
                        </a:tabLst>
                      </a:pPr>
                      <a:r>
                        <a:rPr lang="en-US" sz="800" dirty="0">
                          <a:effectLst/>
                        </a:rPr>
                        <a:t>Metadata-Driven Libraries</a:t>
                      </a:r>
                    </a:p>
                    <a:p>
                      <a:pPr marL="171450" marR="0" lvl="0" indent="-171450">
                        <a:spcBef>
                          <a:spcPts val="0"/>
                        </a:spcBef>
                        <a:spcAft>
                          <a:spcPts val="0"/>
                        </a:spcAft>
                        <a:buFont typeface="Arial" panose="020B0604020202020204" pitchFamily="34" charset="0"/>
                        <a:buChar char="•"/>
                        <a:tabLst>
                          <a:tab pos="457200" algn="l"/>
                        </a:tabLst>
                      </a:pPr>
                      <a:r>
                        <a:rPr lang="en-US" sz="800" dirty="0">
                          <a:effectLst/>
                        </a:rPr>
                        <a:t>Retention Based on Library, Label, Content Type</a:t>
                      </a:r>
                    </a:p>
                    <a:p>
                      <a:pPr marL="171450" marR="0" lvl="0" indent="-171450">
                        <a:spcBef>
                          <a:spcPts val="0"/>
                        </a:spcBef>
                        <a:spcAft>
                          <a:spcPts val="0"/>
                        </a:spcAft>
                        <a:buFont typeface="Arial" panose="020B0604020202020204" pitchFamily="34" charset="0"/>
                        <a:buChar char="•"/>
                        <a:tabLst>
                          <a:tab pos="457200" algn="l"/>
                        </a:tabLst>
                      </a:pPr>
                      <a:r>
                        <a:rPr lang="en-US" sz="800" dirty="0">
                          <a:effectLst/>
                        </a:rPr>
                        <a:t>Edit Access tightly-controlled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5085" marR="45085" marT="9525" marB="0"/>
                </a:tc>
                <a:extLst>
                  <a:ext uri="{0D108BD9-81ED-4DB2-BD59-A6C34878D82A}">
                    <a16:rowId xmlns:a16="http://schemas.microsoft.com/office/drawing/2014/main" val="2826166782"/>
                  </a:ext>
                </a:extLst>
              </a:tr>
              <a:tr h="865699">
                <a:tc>
                  <a:txBody>
                    <a:bodyPr/>
                    <a:lstStyle/>
                    <a:p>
                      <a:pPr marL="0" marR="0">
                        <a:spcBef>
                          <a:spcPts val="0"/>
                        </a:spcBef>
                        <a:spcAft>
                          <a:spcPts val="0"/>
                        </a:spcAft>
                      </a:pPr>
                      <a:r>
                        <a:rPr lang="en-US" sz="800" dirty="0">
                          <a:effectLst/>
                        </a:rPr>
                        <a:t>OneDrive for Business</a:t>
                      </a:r>
                      <a:endParaRPr lang="en-US" sz="800" dirty="0">
                        <a:effectLst/>
                        <a:latin typeface="Calibri" panose="020F0502020204030204" pitchFamily="34" charset="0"/>
                        <a:ea typeface="Calibri" panose="020F0502020204030204" pitchFamily="34" charset="0"/>
                      </a:endParaRPr>
                    </a:p>
                  </a:txBody>
                  <a:tcPr marL="45085" marR="45085" marT="9525" marB="0"/>
                </a:tc>
                <a:tc>
                  <a:txBody>
                    <a:bodyPr/>
                    <a:lstStyle/>
                    <a:p>
                      <a:pPr marL="0" marR="0">
                        <a:spcBef>
                          <a:spcPts val="0"/>
                        </a:spcBef>
                        <a:spcAft>
                          <a:spcPts val="0"/>
                        </a:spcAft>
                      </a:pPr>
                      <a:r>
                        <a:rPr lang="en-US" sz="800" dirty="0">
                          <a:effectLst/>
                        </a:rPr>
                        <a:t>Mine</a:t>
                      </a:r>
                      <a:endParaRPr lang="en-US" sz="800" dirty="0">
                        <a:effectLst/>
                        <a:latin typeface="Calibri" panose="020F0502020204030204" pitchFamily="34" charset="0"/>
                        <a:ea typeface="Calibri" panose="020F0502020204030204" pitchFamily="34" charset="0"/>
                      </a:endParaRPr>
                    </a:p>
                  </a:txBody>
                  <a:tcPr marL="45085" marR="45085" marT="9525" marB="0"/>
                </a:tc>
                <a:tc>
                  <a:txBody>
                    <a:bodyPr/>
                    <a:lstStyle/>
                    <a:p>
                      <a:pPr marL="171450" marR="0" lvl="0" indent="-171450">
                        <a:spcBef>
                          <a:spcPts val="0"/>
                        </a:spcBef>
                        <a:spcAft>
                          <a:spcPts val="0"/>
                        </a:spcAft>
                        <a:buFont typeface="Arial" panose="020B0604020202020204" pitchFamily="34" charset="0"/>
                        <a:buChar char="•"/>
                        <a:tabLst>
                          <a:tab pos="457200" algn="l"/>
                        </a:tabLst>
                      </a:pPr>
                      <a:r>
                        <a:rPr lang="en-US" sz="800" dirty="0">
                          <a:effectLst/>
                        </a:rPr>
                        <a:t>Replaces Personal Drive and Local Drive</a:t>
                      </a:r>
                    </a:p>
                    <a:p>
                      <a:pPr marL="171450" marR="0" lvl="0" indent="-171450">
                        <a:spcBef>
                          <a:spcPts val="0"/>
                        </a:spcBef>
                        <a:spcAft>
                          <a:spcPts val="0"/>
                        </a:spcAft>
                        <a:buFont typeface="Arial" panose="020B0604020202020204" pitchFamily="34" charset="0"/>
                        <a:buChar char="•"/>
                        <a:tabLst>
                          <a:tab pos="457200" algn="l"/>
                        </a:tabLst>
                      </a:pPr>
                      <a:r>
                        <a:rPr lang="en-US" sz="800" dirty="0">
                          <a:effectLst/>
                        </a:rPr>
                        <a:t>Employee-controlled sharing of content (internal and external)</a:t>
                      </a:r>
                    </a:p>
                    <a:p>
                      <a:pPr marL="171450" marR="0" lvl="0" indent="-171450">
                        <a:spcBef>
                          <a:spcPts val="0"/>
                        </a:spcBef>
                        <a:spcAft>
                          <a:spcPts val="0"/>
                        </a:spcAft>
                        <a:buFont typeface="Arial" panose="020B0604020202020204" pitchFamily="34" charset="0"/>
                        <a:buChar char="•"/>
                        <a:tabLst>
                          <a:tab pos="457200" algn="l"/>
                        </a:tabLst>
                      </a:pPr>
                      <a:r>
                        <a:rPr lang="en-US" sz="800" dirty="0">
                          <a:effectLst/>
                        </a:rPr>
                        <a:t>Drafts, Reference, Personal Admin (Expenses, Performance)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5085" marR="45085" marT="9525" marB="0"/>
                </a:tc>
                <a:extLst>
                  <a:ext uri="{0D108BD9-81ED-4DB2-BD59-A6C34878D82A}">
                    <a16:rowId xmlns:a16="http://schemas.microsoft.com/office/drawing/2014/main" val="1068561960"/>
                  </a:ext>
                </a:extLst>
              </a:tr>
            </a:tbl>
          </a:graphicData>
        </a:graphic>
      </p:graphicFrame>
    </p:spTree>
    <p:extLst>
      <p:ext uri="{BB962C8B-B14F-4D97-AF65-F5344CB8AC3E}">
        <p14:creationId xmlns:p14="http://schemas.microsoft.com/office/powerpoint/2010/main" val="118296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COLOR" val="{&quot;TextColor&quot;:{&quot;ColorIndex&quot;:3,&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BR Consulting">
  <a:themeElements>
    <a:clrScheme name="HBR Color Palette">
      <a:dk1>
        <a:srgbClr val="000000"/>
      </a:dk1>
      <a:lt1>
        <a:srgbClr val="FFFFFF"/>
      </a:lt1>
      <a:dk2>
        <a:srgbClr val="2D586D"/>
      </a:dk2>
      <a:lt2>
        <a:srgbClr val="EDEDED"/>
      </a:lt2>
      <a:accent1>
        <a:srgbClr val="666666"/>
      </a:accent1>
      <a:accent2>
        <a:srgbClr val="7EB0AF"/>
      </a:accent2>
      <a:accent3>
        <a:srgbClr val="2F2F2F"/>
      </a:accent3>
      <a:accent4>
        <a:srgbClr val="FF7121"/>
      </a:accent4>
      <a:accent5>
        <a:srgbClr val="00106B"/>
      </a:accent5>
      <a:accent6>
        <a:srgbClr val="B7B7B7"/>
      </a:accent6>
      <a:hlink>
        <a:srgbClr val="0066CC"/>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1" id="{26317F0E-E25D-43B3-9716-D29E0AA2563A}" vid="{E1A7979C-EB5F-41E1-A1D5-D1EB683F1D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423</TotalTime>
  <Words>1617</Words>
  <Application>Microsoft Office PowerPoint</Application>
  <PresentationFormat>Letter Paper (8.5x11 in)</PresentationFormat>
  <Paragraphs>254</Paragraphs>
  <Slides>39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.AppleSystemUIFont</vt:lpstr>
      <vt:lpstr>Arial</vt:lpstr>
      <vt:lpstr>Arial Narrow</vt:lpstr>
      <vt:lpstr>Calibri</vt:lpstr>
      <vt:lpstr>Wingdings</vt:lpstr>
      <vt:lpstr>HBR Consulting</vt:lpstr>
      <vt:lpstr>Office 365 Overview (What the RIM / IG Professional Needs to Know)</vt:lpstr>
      <vt:lpstr>Agenda </vt:lpstr>
      <vt:lpstr>Today’s Information Management Challenges</vt:lpstr>
      <vt:lpstr>Yesterday / Today</vt:lpstr>
      <vt:lpstr>Today / Tomorrow</vt:lpstr>
      <vt:lpstr>Issues / Risks</vt:lpstr>
      <vt:lpstr>If we don’t…</vt:lpstr>
      <vt:lpstr>Critical Success Factor: Content Placement Strategy</vt:lpstr>
      <vt:lpstr>Content Placement Strategy Guidelines</vt:lpstr>
      <vt:lpstr>O365 Overview</vt:lpstr>
      <vt:lpstr> O365 Ecosystem</vt:lpstr>
      <vt:lpstr>What do you do with it?</vt:lpstr>
      <vt:lpstr>Enterprise License Options</vt:lpstr>
      <vt:lpstr>Office Applications</vt:lpstr>
      <vt:lpstr>Key Content Management Elements</vt:lpstr>
      <vt:lpstr>Content Governance</vt:lpstr>
      <vt:lpstr>O365 Retention Labels</vt:lpstr>
      <vt:lpstr>O365 eDiscovery</vt:lpstr>
      <vt:lpstr>O365 Key Components</vt:lpstr>
      <vt:lpstr>Exchange</vt:lpstr>
      <vt:lpstr>PowerPoint Presentation</vt:lpstr>
      <vt:lpstr>OneDrive for Business </vt:lpstr>
      <vt:lpstr>OneDrive for Business </vt:lpstr>
      <vt:lpstr>OneDrive for Business </vt:lpstr>
      <vt:lpstr>SharePoint</vt:lpstr>
      <vt:lpstr>SharePoint</vt:lpstr>
      <vt:lpstr>Skype for Business</vt:lpstr>
      <vt:lpstr>Groups</vt:lpstr>
      <vt:lpstr>Teams</vt:lpstr>
      <vt:lpstr>Planner</vt:lpstr>
      <vt:lpstr>Yammer</vt:lpstr>
      <vt:lpstr>Sway</vt:lpstr>
      <vt:lpstr>Delve</vt:lpstr>
      <vt:lpstr>Final Thoughts</vt:lpstr>
      <vt:lpstr>O365 Key Considerations:  Governance Program</vt:lpstr>
      <vt:lpstr>Develop Policies and Procedures </vt:lpstr>
      <vt:lpstr>From here to there…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Fischer, Laurie</dc:creator>
  <cp:lastModifiedBy>Debbie Kennell</cp:lastModifiedBy>
  <cp:revision>17</cp:revision>
  <cp:lastPrinted>2017-02-17T18:57:29Z</cp:lastPrinted>
  <dcterms:created xsi:type="dcterms:W3CDTF">2019-02-18T15:23:03Z</dcterms:created>
  <dcterms:modified xsi:type="dcterms:W3CDTF">2019-05-07T01:51:32Z</dcterms:modified>
</cp:coreProperties>
</file>